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2" r:id="rId3"/>
    <p:sldId id="318" r:id="rId4"/>
    <p:sldId id="285" r:id="rId5"/>
    <p:sldId id="287" r:id="rId6"/>
    <p:sldId id="288" r:id="rId7"/>
    <p:sldId id="302" r:id="rId8"/>
    <p:sldId id="289" r:id="rId9"/>
    <p:sldId id="290" r:id="rId10"/>
    <p:sldId id="291" r:id="rId11"/>
    <p:sldId id="299" r:id="rId12"/>
    <p:sldId id="293" r:id="rId13"/>
    <p:sldId id="298" r:id="rId14"/>
    <p:sldId id="310" r:id="rId15"/>
    <p:sldId id="312" r:id="rId16"/>
    <p:sldId id="303" r:id="rId17"/>
    <p:sldId id="316" r:id="rId18"/>
    <p:sldId id="314" r:id="rId19"/>
    <p:sldId id="300" r:id="rId20"/>
    <p:sldId id="301" r:id="rId21"/>
    <p:sldId id="296" r:id="rId22"/>
    <p:sldId id="297" r:id="rId23"/>
    <p:sldId id="292"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2DCD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80" d="100"/>
          <a:sy n="80" d="100"/>
        </p:scale>
        <p:origin x="-1044" y="-9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2EEDF21-A856-4EF5-A592-DCB983784686}" type="datetimeFigureOut">
              <a:rPr lang="en-US"/>
              <a:pPr>
                <a:defRPr/>
              </a:pPr>
              <a:t>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E8A12D-D862-48CF-AC84-C0D78CCBCED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C829B0-95AE-4169-A28D-F4D3D60CA60F}" type="datetimeFigureOut">
              <a:rPr lang="en-US"/>
              <a:pPr>
                <a:defRPr/>
              </a:pPr>
              <a:t>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425721-CD54-437E-A64F-569C637EA20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364578-9077-422C-AB64-A7AFFF970B99}" type="datetimeFigureOut">
              <a:rPr lang="en-US"/>
              <a:pPr>
                <a:defRPr/>
              </a:pPr>
              <a:t>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3E25B6-DA1B-4946-B6E8-F3F3506A35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8C9D4F-4D8F-4504-A064-2B49361949F9}" type="datetimeFigureOut">
              <a:rPr lang="en-US"/>
              <a:pPr>
                <a:defRPr/>
              </a:pPr>
              <a:t>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FAB830-2135-46B7-99CE-076F357D3F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B82E460-1D6F-43C4-8072-ACAB5FD867E3}" type="datetimeFigureOut">
              <a:rPr lang="en-US"/>
              <a:pPr>
                <a:defRPr/>
              </a:pPr>
              <a:t>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8F3635-FA0C-42BF-AA1C-843CD08A239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C626617-D9FD-4B65-AFF0-9D20D279BF78}" type="datetimeFigureOut">
              <a:rPr lang="en-US"/>
              <a:pPr>
                <a:defRPr/>
              </a:pPr>
              <a:t>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530E52-22FF-498D-968A-34958C448E2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EE7EFA9-96B7-4A7B-B397-9D7AD18CBB47}" type="datetimeFigureOut">
              <a:rPr lang="en-US"/>
              <a:pPr>
                <a:defRPr/>
              </a:pPr>
              <a:t>2/4/2020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FC85EAF-1502-4395-8E64-F48D8D9A87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07AD046-23E7-4137-8E24-2E75FEB5BB93}" type="datetimeFigureOut">
              <a:rPr lang="en-US"/>
              <a:pPr>
                <a:defRPr/>
              </a:pPr>
              <a:t>2/4/2020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07752CA-1DAA-408A-82EB-27971387BE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3A6C17-EAA5-4EA0-9C09-36BEDA90ED26}" type="datetimeFigureOut">
              <a:rPr lang="en-US"/>
              <a:pPr>
                <a:defRPr/>
              </a:pPr>
              <a:t>2/4/2020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5D8BD58-BD1F-472C-B4B1-1D5BA8987F7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CDDA03-E517-4814-AD12-30BC4711DEC4}" type="datetimeFigureOut">
              <a:rPr lang="en-US"/>
              <a:pPr>
                <a:defRPr/>
              </a:pPr>
              <a:t>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35C996-F7A9-4E7D-9A6D-473AB91E57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C3051F5-0BAF-4E97-9026-152E132212A4}" type="datetimeFigureOut">
              <a:rPr lang="en-US"/>
              <a:pPr>
                <a:defRPr/>
              </a:pPr>
              <a:t>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D497AB-A35A-41AD-9140-5E04A53B196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97960AA-2EA5-4DFF-83A0-B6E31A97D934}" type="datetimeFigureOut">
              <a:rPr lang="en-US"/>
              <a:pPr>
                <a:defRPr/>
              </a:pPr>
              <a:t>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1052E8B-324B-430C-83D4-9EEA3ECAA2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hyperlink" Target="mailto:dragana.djukic@mprr.gov.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sz="1400" b="1" dirty="0">
                <a:solidFill>
                  <a:schemeClr val="bg1"/>
                </a:solidFill>
                <a:ea typeface="Times New Roman" pitchFamily="18" charset="0"/>
                <a:cs typeface="Arial" pitchFamily="34" charset="0"/>
              </a:rPr>
              <a:t>MONTENEGRO</a:t>
            </a:r>
          </a:p>
          <a:p>
            <a:pPr algn="ctr" fontAlgn="auto">
              <a:spcBef>
                <a:spcPts val="0"/>
              </a:spcBef>
              <a:spcAft>
                <a:spcPts val="0"/>
              </a:spcAft>
              <a:defRPr/>
            </a:pPr>
            <a:r>
              <a:rPr lang="sl-SI" sz="1400" b="1" dirty="0">
                <a:solidFill>
                  <a:schemeClr val="bg1"/>
                </a:solidFill>
                <a:ea typeface="Times New Roman" pitchFamily="18" charset="0"/>
                <a:cs typeface="Arial" pitchFamily="34" charset="0"/>
              </a:rPr>
              <a:t>Negotiating Team for the Accession of Montenegro to the European Union</a:t>
            </a:r>
            <a:r>
              <a:rPr lang="sl-SI" sz="1400" b="1" i="1" dirty="0">
                <a:solidFill>
                  <a:schemeClr val="bg1"/>
                </a:solidFill>
                <a:ea typeface="Times New Roman" pitchFamily="18" charset="0"/>
                <a:cs typeface="Arial" pitchFamily="34" charset="0"/>
              </a:rPr>
              <a:t/>
            </a:r>
            <a:br>
              <a:rPr lang="sl-SI" sz="1400" b="1" i="1" dirty="0">
                <a:solidFill>
                  <a:schemeClr val="bg1"/>
                </a:solidFill>
                <a:ea typeface="Times New Roman" pitchFamily="18" charset="0"/>
                <a:cs typeface="Arial" pitchFamily="34" charset="0"/>
              </a:rPr>
            </a:br>
            <a:r>
              <a:rPr lang="sl-SI" sz="1400" b="1" i="1" dirty="0">
                <a:solidFill>
                  <a:schemeClr val="bg1"/>
                </a:solidFill>
                <a:ea typeface="Times New Roman" pitchFamily="18" charset="0"/>
                <a:cs typeface="Arial" pitchFamily="34" charset="0"/>
              </a:rPr>
              <a:t>Working Group for Chapter  27 – Environment and Climate Change</a:t>
            </a:r>
          </a:p>
          <a:p>
            <a:pPr algn="ctr" fontAlgn="auto">
              <a:spcBef>
                <a:spcPts val="0"/>
              </a:spcBef>
              <a:spcAft>
                <a:spcPts val="0"/>
              </a:spcAft>
              <a:defRPr/>
            </a:pPr>
            <a:endParaRPr lang="sl-SI" sz="1400" b="1" dirty="0">
              <a:solidFill>
                <a:schemeClr val="tx1"/>
              </a:solidFill>
              <a:latin typeface="Arial" pitchFamily="34" charset="0"/>
              <a:cs typeface="Arial" pitchFamily="34" charset="0"/>
            </a:endParaRPr>
          </a:p>
          <a:p>
            <a:pPr algn="ctr" fontAlgn="auto">
              <a:spcBef>
                <a:spcPts val="0"/>
              </a:spcBef>
              <a:spcAft>
                <a:spcPts val="0"/>
              </a:spcAft>
              <a:defRPr/>
            </a:pPr>
            <a:endParaRPr lang="sl-SI" sz="1400" b="1" dirty="0">
              <a:solidFill>
                <a:schemeClr val="tx1"/>
              </a:solidFill>
              <a:latin typeface="Arial" pitchFamily="34" charset="0"/>
              <a:cs typeface="Arial" pitchFamily="34" charset="0"/>
            </a:endParaRPr>
          </a:p>
          <a:p>
            <a:pPr algn="ctr" fontAlgn="auto">
              <a:spcBef>
                <a:spcPts val="0"/>
              </a:spcBef>
              <a:spcAft>
                <a:spcPts val="0"/>
              </a:spcAft>
              <a:defRPr/>
            </a:pPr>
            <a:endParaRPr lang="sl-SI" sz="1400" b="1" dirty="0">
              <a:solidFill>
                <a:schemeClr val="tx1"/>
              </a:solidFill>
              <a:latin typeface="Arial" pitchFamily="34" charset="0"/>
              <a:cs typeface="Arial" pitchFamily="34" charset="0"/>
            </a:endParaRPr>
          </a:p>
          <a:p>
            <a:pPr algn="ctr" fontAlgn="auto">
              <a:spcBef>
                <a:spcPts val="0"/>
              </a:spcBef>
              <a:spcAft>
                <a:spcPts val="0"/>
              </a:spcAft>
              <a:defRPr/>
            </a:pPr>
            <a:endParaRPr lang="sl-SI" sz="1400" b="1" dirty="0">
              <a:solidFill>
                <a:schemeClr val="tx1"/>
              </a:solidFill>
              <a:latin typeface="Arial" pitchFamily="34" charset="0"/>
              <a:cs typeface="Arial" pitchFamily="34" charset="0"/>
            </a:endParaRPr>
          </a:p>
          <a:p>
            <a:pPr algn="ctr" fontAlgn="auto">
              <a:spcBef>
                <a:spcPts val="0"/>
              </a:spcBef>
              <a:spcAft>
                <a:spcPts val="0"/>
              </a:spcAft>
              <a:defRPr/>
            </a:pPr>
            <a:endParaRPr lang="sl-SI" sz="1400" b="1" dirty="0">
              <a:solidFill>
                <a:schemeClr val="tx1"/>
              </a:solidFill>
              <a:latin typeface="Arial" pitchFamily="34" charset="0"/>
              <a:cs typeface="Arial" pitchFamily="34" charset="0"/>
            </a:endParaRPr>
          </a:p>
          <a:p>
            <a:pPr algn="ctr" fontAlgn="auto">
              <a:spcBef>
                <a:spcPts val="0"/>
              </a:spcBef>
              <a:spcAft>
                <a:spcPts val="0"/>
              </a:spcAft>
              <a:defRPr/>
            </a:pPr>
            <a:endParaRPr lang="sl-SI" sz="1400" dirty="0">
              <a:solidFill>
                <a:schemeClr val="tx1"/>
              </a:solidFill>
              <a:latin typeface="Arial" pitchFamily="34" charset="0"/>
            </a:endParaRPr>
          </a:p>
          <a:p>
            <a:pPr algn="ctr" fontAlgn="auto">
              <a:spcBef>
                <a:spcPts val="0"/>
              </a:spcBef>
              <a:spcAft>
                <a:spcPts val="0"/>
              </a:spcAft>
              <a:defRPr/>
            </a:pPr>
            <a:endParaRPr lang="en-US" dirty="0">
              <a:solidFill>
                <a:schemeClr val="accent2">
                  <a:lumMod val="60000"/>
                  <a:lumOff val="40000"/>
                </a:schemeClr>
              </a:solidFill>
            </a:endParaRPr>
          </a:p>
        </p:txBody>
      </p:sp>
      <p:sp>
        <p:nvSpPr>
          <p:cNvPr id="13314" name="Text Box 3"/>
          <p:cNvSpPr txBox="1">
            <a:spLocks noChangeArrowheads="1"/>
          </p:cNvSpPr>
          <p:nvPr/>
        </p:nvSpPr>
        <p:spPr bwMode="auto">
          <a:xfrm>
            <a:off x="304800" y="838200"/>
            <a:ext cx="8458200" cy="338138"/>
          </a:xfrm>
          <a:prstGeom prst="rect">
            <a:avLst/>
          </a:prstGeom>
          <a:noFill/>
          <a:ln w="9525">
            <a:noFill/>
            <a:miter lim="800000"/>
            <a:headEnd/>
            <a:tailEnd/>
          </a:ln>
        </p:spPr>
        <p:txBody>
          <a:bodyPr>
            <a:spAutoFit/>
          </a:bodyPr>
          <a:lstStyle/>
          <a:p>
            <a:pPr algn="ctr"/>
            <a:r>
              <a:rPr lang="sr-Latn-CS" sz="1600" b="1">
                <a:solidFill>
                  <a:schemeClr val="bg1"/>
                </a:solidFill>
                <a:latin typeface="Cambria" pitchFamily="18" charset="0"/>
              </a:rPr>
              <a:t> </a:t>
            </a:r>
            <a:endParaRPr lang="en-US" sz="1600" b="1" i="1">
              <a:solidFill>
                <a:schemeClr val="bg1"/>
              </a:solidFill>
              <a:latin typeface="Cambria" pitchFamily="18" charset="0"/>
            </a:endParaRPr>
          </a:p>
        </p:txBody>
      </p:sp>
      <p:pic>
        <p:nvPicPr>
          <p:cNvPr id="11"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3733800" y="685800"/>
            <a:ext cx="1612900" cy="1597025"/>
          </a:xfrm>
          <a:prstGeom prst="rect">
            <a:avLst/>
          </a:prstGeom>
          <a:ln>
            <a:noFill/>
          </a:ln>
          <a:effectLst>
            <a:outerShdw blurRad="190500" algn="tl" rotWithShape="0">
              <a:srgbClr val="000000">
                <a:alpha val="70000"/>
              </a:srgbClr>
            </a:outerShdw>
          </a:effectLst>
        </p:spPr>
      </p:pic>
      <p:sp>
        <p:nvSpPr>
          <p:cNvPr id="12" name="Rectangle 3"/>
          <p:cNvSpPr>
            <a:spLocks noChangeArrowheads="1"/>
          </p:cNvSpPr>
          <p:nvPr/>
        </p:nvSpPr>
        <p:spPr bwMode="auto">
          <a:xfrm>
            <a:off x="1447800" y="2362200"/>
            <a:ext cx="6324600" cy="4114800"/>
          </a:xfrm>
          <a:prstGeom prst="rect">
            <a:avLst/>
          </a:prstGeom>
          <a:noFill/>
          <a:ln w="9525">
            <a:noFill/>
            <a:miter lim="800000"/>
            <a:headEnd/>
            <a:tailEnd/>
          </a:ln>
          <a:effectLst/>
        </p:spPr>
        <p:txBody>
          <a:bodyPr anchor="ctr"/>
          <a:lstStyle/>
          <a:p>
            <a:pPr algn="ctr" fontAlgn="auto">
              <a:spcBef>
                <a:spcPts val="0"/>
              </a:spcBef>
              <a:spcAft>
                <a:spcPts val="0"/>
              </a:spcAft>
              <a:defRPr/>
            </a:pPr>
            <a:endParaRPr lang="sr-Latn-CS" sz="2600" dirty="0">
              <a:solidFill>
                <a:schemeClr val="accent2">
                  <a:lumMod val="20000"/>
                  <a:lumOff val="80000"/>
                </a:schemeClr>
              </a:solidFill>
              <a:latin typeface="Cambria" pitchFamily="18" charset="0"/>
            </a:endParaRPr>
          </a:p>
          <a:p>
            <a:pPr algn="ctr" fontAlgn="auto">
              <a:spcBef>
                <a:spcPts val="0"/>
              </a:spcBef>
              <a:spcAft>
                <a:spcPts val="0"/>
              </a:spcAft>
              <a:defRPr/>
            </a:pPr>
            <a:endParaRPr lang="sr-Latn-CS" sz="2600" dirty="0">
              <a:solidFill>
                <a:schemeClr val="accent2">
                  <a:lumMod val="20000"/>
                  <a:lumOff val="80000"/>
                </a:schemeClr>
              </a:solidFill>
              <a:latin typeface="Cambria" pitchFamily="18" charset="0"/>
            </a:endParaRPr>
          </a:p>
          <a:p>
            <a:pPr algn="ctr" fontAlgn="auto">
              <a:spcBef>
                <a:spcPts val="0"/>
              </a:spcBef>
              <a:spcAft>
                <a:spcPts val="0"/>
              </a:spcAft>
              <a:defRPr/>
            </a:pPr>
            <a:endParaRPr lang="sr-Latn-CS" sz="2600" dirty="0">
              <a:solidFill>
                <a:schemeClr val="accent2">
                  <a:lumMod val="20000"/>
                  <a:lumOff val="80000"/>
                </a:schemeClr>
              </a:solidFill>
              <a:latin typeface="Cambria" pitchFamily="18" charset="0"/>
            </a:endParaRPr>
          </a:p>
          <a:p>
            <a:pPr algn="ctr" fontAlgn="auto">
              <a:spcBef>
                <a:spcPts val="0"/>
              </a:spcBef>
              <a:spcAft>
                <a:spcPts val="0"/>
              </a:spcAft>
              <a:defRPr/>
            </a:pPr>
            <a:endParaRPr lang="sr-Latn-CS" sz="2600" dirty="0">
              <a:latin typeface="Cambria" pitchFamily="18" charset="0"/>
            </a:endParaRPr>
          </a:p>
          <a:p>
            <a:pPr algn="ctr" fontAlgn="auto">
              <a:spcBef>
                <a:spcPts val="0"/>
              </a:spcBef>
              <a:spcAft>
                <a:spcPts val="0"/>
              </a:spcAft>
              <a:defRPr/>
            </a:pPr>
            <a:endParaRPr lang="sr-Latn-CS" sz="2600" dirty="0">
              <a:latin typeface="Cambria" pitchFamily="18" charset="0"/>
            </a:endParaRPr>
          </a:p>
          <a:p>
            <a:pPr algn="ctr" fontAlgn="auto">
              <a:spcBef>
                <a:spcPts val="0"/>
              </a:spcBef>
              <a:spcAft>
                <a:spcPts val="0"/>
              </a:spcAft>
              <a:defRPr/>
            </a:pPr>
            <a:r>
              <a:rPr lang="en-GB" sz="2600" dirty="0">
                <a:solidFill>
                  <a:schemeClr val="bg1"/>
                </a:solidFill>
                <a:latin typeface="+mn-lt"/>
              </a:rPr>
              <a:t>Bilateral screening: Chapter</a:t>
            </a:r>
            <a:r>
              <a:rPr lang="x-none" sz="2600">
                <a:solidFill>
                  <a:schemeClr val="bg1"/>
                </a:solidFill>
                <a:latin typeface="+mn-lt"/>
              </a:rPr>
              <a:t> </a:t>
            </a:r>
            <a:r>
              <a:rPr lang="sr-Latn-CS" sz="2600" dirty="0">
                <a:solidFill>
                  <a:schemeClr val="bg1"/>
                </a:solidFill>
                <a:latin typeface="+mn-lt"/>
              </a:rPr>
              <a:t>27</a:t>
            </a:r>
            <a:endParaRPr lang="en-GB" sz="2600" dirty="0">
              <a:solidFill>
                <a:schemeClr val="bg1"/>
              </a:solidFill>
              <a:latin typeface="+mn-lt"/>
            </a:endParaRPr>
          </a:p>
          <a:p>
            <a:pPr algn="ctr" fontAlgn="auto">
              <a:spcBef>
                <a:spcPts val="0"/>
              </a:spcBef>
              <a:spcAft>
                <a:spcPts val="0"/>
              </a:spcAft>
              <a:defRPr/>
            </a:pPr>
            <a:r>
              <a:rPr lang="en-GB" sz="2600" b="1" dirty="0">
                <a:solidFill>
                  <a:schemeClr val="bg1"/>
                </a:solidFill>
                <a:latin typeface="+mn-lt"/>
              </a:rPr>
              <a:t>PRESENTATION OF  </a:t>
            </a:r>
            <a:r>
              <a:rPr lang="sr-Latn-CS" sz="2600" b="1" dirty="0">
                <a:solidFill>
                  <a:schemeClr val="bg1"/>
                </a:solidFill>
                <a:latin typeface="+mn-lt"/>
              </a:rPr>
              <a:t>MONTENEGRO</a:t>
            </a:r>
          </a:p>
          <a:p>
            <a:pPr algn="ctr" fontAlgn="auto">
              <a:spcBef>
                <a:spcPts val="0"/>
              </a:spcBef>
              <a:spcAft>
                <a:spcPts val="0"/>
              </a:spcAft>
              <a:defRPr/>
            </a:pPr>
            <a:endParaRPr lang="sr-Latn-CS" sz="2600" b="1" dirty="0">
              <a:solidFill>
                <a:schemeClr val="accent2">
                  <a:lumMod val="20000"/>
                  <a:lumOff val="80000"/>
                </a:schemeClr>
              </a:solidFill>
              <a:latin typeface="Cambria" pitchFamily="18" charset="0"/>
            </a:endParaRPr>
          </a:p>
          <a:p>
            <a:pPr algn="ctr" fontAlgn="auto">
              <a:spcBef>
                <a:spcPts val="0"/>
              </a:spcBef>
              <a:spcAft>
                <a:spcPts val="0"/>
              </a:spcAft>
              <a:defRPr/>
            </a:pPr>
            <a:r>
              <a:rPr lang="sr-Latn-CS" sz="2600" b="1" dirty="0">
                <a:solidFill>
                  <a:schemeClr val="accent2">
                    <a:lumMod val="20000"/>
                    <a:lumOff val="80000"/>
                  </a:schemeClr>
                </a:solidFill>
                <a:latin typeface="Cambria" pitchFamily="18" charset="0"/>
              </a:rPr>
              <a:t/>
            </a:r>
            <a:br>
              <a:rPr lang="sr-Latn-CS" sz="2600" b="1" dirty="0">
                <a:solidFill>
                  <a:schemeClr val="accent2">
                    <a:lumMod val="20000"/>
                    <a:lumOff val="80000"/>
                  </a:schemeClr>
                </a:solidFill>
                <a:latin typeface="Cambria" pitchFamily="18" charset="0"/>
              </a:rPr>
            </a:br>
            <a:r>
              <a:rPr lang="sr-Latn-CS" sz="2600" b="1" dirty="0">
                <a:solidFill>
                  <a:schemeClr val="accent2">
                    <a:lumMod val="20000"/>
                    <a:lumOff val="80000"/>
                  </a:schemeClr>
                </a:solidFill>
                <a:latin typeface="Cambria" pitchFamily="18" charset="0"/>
              </a:rPr>
              <a:t/>
            </a:r>
            <a:br>
              <a:rPr lang="sr-Latn-CS" sz="2600" b="1" dirty="0">
                <a:solidFill>
                  <a:schemeClr val="accent2">
                    <a:lumMod val="20000"/>
                    <a:lumOff val="80000"/>
                  </a:schemeClr>
                </a:solidFill>
                <a:latin typeface="Cambria" pitchFamily="18" charset="0"/>
              </a:rPr>
            </a:br>
            <a:r>
              <a:rPr lang="sr-Latn-CS" sz="2600" b="1" dirty="0">
                <a:solidFill>
                  <a:schemeClr val="accent2">
                    <a:lumMod val="20000"/>
                    <a:lumOff val="80000"/>
                  </a:schemeClr>
                </a:solidFill>
                <a:latin typeface="Cambria" pitchFamily="18" charset="0"/>
              </a:rPr>
              <a:t/>
            </a:r>
            <a:br>
              <a:rPr lang="sr-Latn-CS" sz="2600" b="1" dirty="0">
                <a:solidFill>
                  <a:schemeClr val="accent2">
                    <a:lumMod val="20000"/>
                    <a:lumOff val="80000"/>
                  </a:schemeClr>
                </a:solidFill>
                <a:latin typeface="Cambria" pitchFamily="18" charset="0"/>
              </a:rPr>
            </a:br>
            <a:r>
              <a:rPr lang="en-US" sz="2000" dirty="0" err="1">
                <a:solidFill>
                  <a:schemeClr val="bg1"/>
                </a:solidFill>
                <a:latin typeface="+mn-lt"/>
                <a:cs typeface="Arial" pitchFamily="34" charset="0"/>
              </a:rPr>
              <a:t>Bru</a:t>
            </a:r>
            <a:r>
              <a:rPr lang="hr-HR" sz="2000" dirty="0">
                <a:solidFill>
                  <a:schemeClr val="bg1"/>
                </a:solidFill>
                <a:latin typeface="+mn-lt"/>
                <a:cs typeface="Arial" pitchFamily="34" charset="0"/>
              </a:rPr>
              <a:t>ssel</a:t>
            </a:r>
            <a:r>
              <a:rPr lang="en-US" sz="2000" dirty="0">
                <a:solidFill>
                  <a:schemeClr val="bg1"/>
                </a:solidFill>
                <a:latin typeface="+mn-lt"/>
                <a:cs typeface="Arial" pitchFamily="34" charset="0"/>
              </a:rPr>
              <a:t>s, </a:t>
            </a:r>
            <a:r>
              <a:rPr lang="sr-Latn-CS" sz="2000" dirty="0">
                <a:solidFill>
                  <a:schemeClr val="bg1"/>
                </a:solidFill>
                <a:latin typeface="+mn-lt"/>
                <a:cs typeface="Arial" pitchFamily="34" charset="0"/>
              </a:rPr>
              <a:t>18 - 22</a:t>
            </a:r>
            <a:r>
              <a:rPr lang="en-US" sz="2000" dirty="0">
                <a:solidFill>
                  <a:schemeClr val="bg1"/>
                </a:solidFill>
                <a:latin typeface="+mn-lt"/>
                <a:cs typeface="Arial" pitchFamily="34" charset="0"/>
              </a:rPr>
              <a:t> </a:t>
            </a:r>
            <a:r>
              <a:rPr lang="sl-SI" sz="2000" dirty="0">
                <a:solidFill>
                  <a:schemeClr val="bg1"/>
                </a:solidFill>
                <a:latin typeface="+mn-lt"/>
                <a:cs typeface="Arial" pitchFamily="34" charset="0"/>
              </a:rPr>
              <a:t>March</a:t>
            </a:r>
            <a:r>
              <a:rPr lang="sr-Latn-CS" sz="2000" dirty="0">
                <a:solidFill>
                  <a:schemeClr val="bg1"/>
                </a:solidFill>
                <a:latin typeface="+mn-lt"/>
                <a:cs typeface="Arial" pitchFamily="34" charset="0"/>
              </a:rPr>
              <a:t> 2013</a:t>
            </a:r>
            <a:endParaRPr lang="en-US" sz="2000" dirty="0">
              <a:solidFill>
                <a:schemeClr val="bg1"/>
              </a:solidFill>
              <a:latin typeface="+mn-lt"/>
              <a:cs typeface="Arial" pitchFamily="34" charset="0"/>
            </a:endParaRPr>
          </a:p>
          <a:p>
            <a:pPr algn="ctr" fontAlgn="auto">
              <a:spcBef>
                <a:spcPts val="0"/>
              </a:spcBef>
              <a:spcAft>
                <a:spcPts val="0"/>
              </a:spcAft>
              <a:defRPr/>
            </a:pPr>
            <a:endParaRPr lang="sr-Latn-CS" sz="2600" b="1" dirty="0">
              <a:solidFill>
                <a:schemeClr val="accent2">
                  <a:lumMod val="20000"/>
                  <a:lumOff val="80000"/>
                </a:schemeClr>
              </a:solidFill>
              <a:latin typeface="Cambria" pitchFamily="18" charset="0"/>
            </a:endParaRPr>
          </a:p>
          <a:p>
            <a:pPr algn="ctr" fontAlgn="auto">
              <a:spcBef>
                <a:spcPts val="0"/>
              </a:spcBef>
              <a:spcAft>
                <a:spcPts val="0"/>
              </a:spcAft>
              <a:defRPr/>
            </a:pPr>
            <a:endParaRPr lang="sr-Latn-CS" sz="2600" b="1" dirty="0">
              <a:solidFill>
                <a:schemeClr val="accent2">
                  <a:lumMod val="20000"/>
                  <a:lumOff val="80000"/>
                </a:schemeClr>
              </a:solidFill>
              <a:latin typeface="Cambria" pitchFamily="18" charset="0"/>
            </a:endParaRPr>
          </a:p>
          <a:p>
            <a:pPr algn="ctr" fontAlgn="auto">
              <a:spcBef>
                <a:spcPts val="0"/>
              </a:spcBef>
              <a:spcAft>
                <a:spcPts val="0"/>
              </a:spcAft>
              <a:defRPr/>
            </a:pPr>
            <a:endParaRPr lang="sr-Latn-CS" sz="2600" b="1" dirty="0">
              <a:solidFill>
                <a:schemeClr val="accent2">
                  <a:lumMod val="20000"/>
                  <a:lumOff val="80000"/>
                </a:schemeClr>
              </a:solidFill>
              <a:latin typeface="Cambria" pitchFamily="18" charset="0"/>
            </a:endParaRPr>
          </a:p>
        </p:txBody>
      </p:sp>
      <p:grpSp>
        <p:nvGrpSpPr>
          <p:cNvPr id="13317" name="Group 22"/>
          <p:cNvGrpSpPr>
            <a:grpSpLocks/>
          </p:cNvGrpSpPr>
          <p:nvPr/>
        </p:nvGrpSpPr>
        <p:grpSpPr bwMode="auto">
          <a:xfrm rot="165688">
            <a:off x="-77788" y="5162550"/>
            <a:ext cx="1020763" cy="1752600"/>
            <a:chOff x="-28875" y="5105400"/>
            <a:chExt cx="1019475" cy="1752600"/>
          </a:xfrm>
        </p:grpSpPr>
        <p:sp>
          <p:nvSpPr>
            <p:cNvPr id="16" name="5-Point Star 15"/>
            <p:cNvSpPr/>
            <p:nvPr/>
          </p:nvSpPr>
          <p:spPr>
            <a:xfrm>
              <a:off x="0" y="64008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5-Point Star 16"/>
            <p:cNvSpPr/>
            <p:nvPr/>
          </p:nvSpPr>
          <p:spPr>
            <a:xfrm>
              <a:off x="304800" y="62484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5-Point Star 17"/>
            <p:cNvSpPr/>
            <p:nvPr/>
          </p:nvSpPr>
          <p:spPr>
            <a:xfrm>
              <a:off x="533400" y="59436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5-Point Star 18"/>
            <p:cNvSpPr/>
            <p:nvPr/>
          </p:nvSpPr>
          <p:spPr>
            <a:xfrm>
              <a:off x="533400" y="55626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5-Point Star 19"/>
            <p:cNvSpPr/>
            <p:nvPr/>
          </p:nvSpPr>
          <p:spPr>
            <a:xfrm>
              <a:off x="304800" y="52578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5-Point Star 20"/>
            <p:cNvSpPr/>
            <p:nvPr/>
          </p:nvSpPr>
          <p:spPr>
            <a:xfrm>
              <a:off x="-28875" y="51054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3318" name="Picture 18" descr="EU MN logo"/>
          <p:cNvPicPr>
            <a:picLocks noChangeAspect="1" noChangeArrowheads="1"/>
          </p:cNvPicPr>
          <p:nvPr/>
        </p:nvPicPr>
        <p:blipFill>
          <a:blip r:embed="rId3" cstate="print"/>
          <a:srcRect/>
          <a:stretch>
            <a:fillRect/>
          </a:stretch>
        </p:blipFill>
        <p:spPr bwMode="auto">
          <a:xfrm>
            <a:off x="3581400" y="4419600"/>
            <a:ext cx="2133600" cy="1200150"/>
          </a:xfrm>
          <a:prstGeom prst="rect">
            <a:avLst/>
          </a:prstGeom>
          <a:noFill/>
          <a:ln w="9525">
            <a:noFill/>
            <a:miter lim="800000"/>
            <a:headEnd/>
            <a:tailEnd/>
          </a:ln>
        </p:spPr>
      </p:pic>
      <p:sp>
        <p:nvSpPr>
          <p:cNvPr id="13319" name="Rectangle 1"/>
          <p:cNvSpPr>
            <a:spLocks noChangeArrowheads="1"/>
          </p:cNvSpPr>
          <p:nvPr/>
        </p:nvSpPr>
        <p:spPr bwMode="auto">
          <a:xfrm>
            <a:off x="0" y="0"/>
            <a:ext cx="184150" cy="369888"/>
          </a:xfrm>
          <a:prstGeom prst="rect">
            <a:avLst/>
          </a:prstGeom>
          <a:noFill/>
          <a:ln w="9525">
            <a:noFill/>
            <a:miter lim="800000"/>
            <a:headEnd/>
            <a:tailEnd/>
          </a:ln>
        </p:spPr>
        <p:txBody>
          <a:bodyPr wrap="none" anchor="ctr">
            <a:spAutoFit/>
          </a:bodyPr>
          <a:lstStyle/>
          <a:p>
            <a:pPr algn="ctr"/>
            <a:endParaRPr lang="sl-S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22531"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22532"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22534"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22537"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2538" name="Title 17"/>
          <p:cNvSpPr>
            <a:spLocks noGrp="1"/>
          </p:cNvSpPr>
          <p:nvPr>
            <p:ph type="ctrTitle"/>
          </p:nvPr>
        </p:nvSpPr>
        <p:spPr>
          <a:xfrm>
            <a:off x="304800" y="609600"/>
            <a:ext cx="8610600" cy="10668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TRANSPOSITION</a:t>
            </a:r>
            <a:r>
              <a:rPr lang="sr-Latn-CS" sz="3200" b="1" dirty="0" smtClean="0">
                <a:solidFill>
                  <a:schemeClr val="tx2">
                    <a:lumMod val="75000"/>
                  </a:schemeClr>
                </a:solidFill>
              </a:rPr>
              <a:t/>
            </a:r>
            <a:br>
              <a:rPr lang="sr-Latn-CS" sz="3200" b="1" dirty="0" smtClean="0">
                <a:solidFill>
                  <a:schemeClr val="tx2">
                    <a:lumMod val="75000"/>
                  </a:schemeClr>
                </a:solidFill>
              </a:rPr>
            </a:br>
            <a:r>
              <a:rPr lang="en-GB" sz="2500" b="1" dirty="0" smtClean="0">
                <a:solidFill>
                  <a:schemeClr val="tx2">
                    <a:lumMod val="75000"/>
                  </a:schemeClr>
                </a:solidFill>
              </a:rPr>
              <a:t> </a:t>
            </a:r>
            <a:r>
              <a:rPr lang="sr-Latn-CS" sz="3000" b="1" dirty="0" smtClean="0">
                <a:solidFill>
                  <a:schemeClr val="tx2">
                    <a:lumMod val="75000"/>
                  </a:schemeClr>
                </a:solidFill>
              </a:rPr>
              <a:t>Legal </a:t>
            </a:r>
            <a:r>
              <a:rPr lang="en-GB" sz="3000" b="1" dirty="0" smtClean="0">
                <a:solidFill>
                  <a:schemeClr val="tx2">
                    <a:lumMod val="75000"/>
                  </a:schemeClr>
                </a:solidFill>
              </a:rPr>
              <a:t>framework</a:t>
            </a:r>
            <a:r>
              <a:rPr lang="sr-Latn-CS" sz="3000" b="1" dirty="0" smtClean="0">
                <a:solidFill>
                  <a:schemeClr val="tx2">
                    <a:lumMod val="75000"/>
                  </a:schemeClr>
                </a:solidFill>
              </a:rPr>
              <a:t> planned</a:t>
            </a:r>
            <a:r>
              <a:rPr lang="en-US" sz="2500" dirty="0" smtClean="0">
                <a:solidFill>
                  <a:schemeClr val="tx2">
                    <a:lumMod val="75000"/>
                  </a:schemeClr>
                </a:solidFill>
              </a:rPr>
              <a:t/>
            </a:r>
            <a:br>
              <a:rPr lang="en-US" sz="2500" dirty="0" smtClean="0">
                <a:solidFill>
                  <a:schemeClr val="tx2">
                    <a:lumMod val="75000"/>
                  </a:schemeClr>
                </a:solidFill>
              </a:rPr>
            </a:br>
            <a:endParaRPr lang="en-US" sz="2500" b="1" dirty="0" smtClean="0">
              <a:solidFill>
                <a:schemeClr val="tx2">
                  <a:lumMod val="75000"/>
                </a:schemeClr>
              </a:solidFill>
              <a:cs typeface="Arial" charset="0"/>
            </a:endParaRPr>
          </a:p>
        </p:txBody>
      </p:sp>
      <p:sp>
        <p:nvSpPr>
          <p:cNvPr id="22539" name="Subtitle 18"/>
          <p:cNvSpPr>
            <a:spLocks noGrp="1"/>
          </p:cNvSpPr>
          <p:nvPr>
            <p:ph type="subTitle" idx="1"/>
          </p:nvPr>
        </p:nvSpPr>
        <p:spPr>
          <a:xfrm>
            <a:off x="381000" y="2057400"/>
            <a:ext cx="8305800" cy="4267200"/>
          </a:xfrm>
        </p:spPr>
        <p:txBody>
          <a:bodyPr/>
          <a:lstStyle/>
          <a:p>
            <a:pPr algn="just" eaLnBrk="1" hangingPunct="1">
              <a:lnSpc>
                <a:spcPct val="80000"/>
              </a:lnSpc>
            </a:pPr>
            <a:r>
              <a:rPr lang="en-GB" sz="2000" dirty="0" smtClean="0">
                <a:solidFill>
                  <a:srgbClr val="800000"/>
                </a:solidFill>
              </a:rPr>
              <a:t>In addition to the provisions of the </a:t>
            </a:r>
            <a:r>
              <a:rPr lang="en-GB" sz="2000" b="1" dirty="0" smtClean="0">
                <a:solidFill>
                  <a:srgbClr val="800000"/>
                </a:solidFill>
              </a:rPr>
              <a:t>Law on Waters </a:t>
            </a:r>
            <a:r>
              <a:rPr lang="en-GB" sz="2000" dirty="0" smtClean="0">
                <a:solidFill>
                  <a:srgbClr val="800000"/>
                </a:solidFill>
              </a:rPr>
              <a:t>stated above and secondary legislation adopted </a:t>
            </a:r>
            <a:r>
              <a:rPr lang="sr-Latn-CS" sz="2000" dirty="0" smtClean="0">
                <a:solidFill>
                  <a:srgbClr val="800000"/>
                </a:solidFill>
              </a:rPr>
              <a:t>based on it</a:t>
            </a:r>
            <a:r>
              <a:rPr lang="en-GB" sz="2000" dirty="0" smtClean="0">
                <a:solidFill>
                  <a:srgbClr val="800000"/>
                </a:solidFill>
              </a:rPr>
              <a:t>, the Law also lays down the development of documents of significance for </a:t>
            </a:r>
            <a:r>
              <a:rPr lang="sr-Latn-CS" sz="2000" dirty="0" smtClean="0">
                <a:solidFill>
                  <a:srgbClr val="800000"/>
                </a:solidFill>
              </a:rPr>
              <a:t>the </a:t>
            </a:r>
            <a:r>
              <a:rPr lang="en-GB" sz="2000" dirty="0" smtClean="0">
                <a:solidFill>
                  <a:srgbClr val="800000"/>
                </a:solidFill>
              </a:rPr>
              <a:t>harmonisation of UWWTD:</a:t>
            </a:r>
            <a:endParaRPr lang="en-US" sz="2000" dirty="0" smtClean="0">
              <a:solidFill>
                <a:srgbClr val="800000"/>
              </a:solidFill>
            </a:endParaRPr>
          </a:p>
          <a:p>
            <a:pPr algn="just" eaLnBrk="1" hangingPunct="1">
              <a:lnSpc>
                <a:spcPct val="80000"/>
              </a:lnSpc>
              <a:buFont typeface="Arial" charset="0"/>
              <a:buChar char="•"/>
            </a:pPr>
            <a:r>
              <a:rPr lang="sr-Latn-CS" sz="2000" b="1" dirty="0" smtClean="0">
                <a:solidFill>
                  <a:srgbClr val="800000"/>
                </a:solidFill>
              </a:rPr>
              <a:t> </a:t>
            </a:r>
            <a:r>
              <a:rPr lang="en-GB" sz="1800" b="1" dirty="0" smtClean="0">
                <a:solidFill>
                  <a:srgbClr val="800000"/>
                </a:solidFill>
              </a:rPr>
              <a:t>Cadastre of Polluters </a:t>
            </a:r>
            <a:r>
              <a:rPr lang="en-GB" sz="1800" dirty="0" smtClean="0">
                <a:solidFill>
                  <a:srgbClr val="800000"/>
                </a:solidFill>
              </a:rPr>
              <a:t>– setting up and keeping of water cadastres under the Water Information System</a:t>
            </a:r>
            <a:endParaRPr lang="en-US" sz="1800" dirty="0" smtClean="0">
              <a:solidFill>
                <a:srgbClr val="800000"/>
              </a:solidFill>
            </a:endParaRPr>
          </a:p>
          <a:p>
            <a:pPr algn="just" eaLnBrk="1" hangingPunct="1">
              <a:lnSpc>
                <a:spcPct val="80000"/>
              </a:lnSpc>
              <a:buFont typeface="Arial" charset="0"/>
              <a:buChar char="•"/>
            </a:pPr>
            <a:r>
              <a:rPr lang="sr-Latn-CS" sz="1800" b="1" dirty="0" smtClean="0">
                <a:solidFill>
                  <a:srgbClr val="800000"/>
                </a:solidFill>
              </a:rPr>
              <a:t> </a:t>
            </a:r>
            <a:r>
              <a:rPr lang="en-GB" sz="1800" b="1" dirty="0" smtClean="0">
                <a:solidFill>
                  <a:srgbClr val="800000"/>
                </a:solidFill>
              </a:rPr>
              <a:t>Plan of Protection of Waters against Pollution</a:t>
            </a:r>
            <a:endParaRPr lang="sr-Latn-CS" sz="1800" b="1" dirty="0" smtClean="0">
              <a:solidFill>
                <a:srgbClr val="800000"/>
              </a:solidFill>
            </a:endParaRPr>
          </a:p>
          <a:p>
            <a:pPr algn="just" eaLnBrk="1" hangingPunct="1">
              <a:lnSpc>
                <a:spcPct val="80000"/>
              </a:lnSpc>
            </a:pPr>
            <a:endParaRPr lang="hr-HR" sz="1800" dirty="0" smtClean="0">
              <a:solidFill>
                <a:srgbClr val="800000"/>
              </a:solidFill>
            </a:endParaRPr>
          </a:p>
          <a:p>
            <a:pPr algn="just" eaLnBrk="1" hangingPunct="1">
              <a:lnSpc>
                <a:spcPct val="80000"/>
              </a:lnSpc>
            </a:pPr>
            <a:r>
              <a:rPr lang="en-US" sz="2000" dirty="0" smtClean="0">
                <a:solidFill>
                  <a:srgbClr val="800000"/>
                </a:solidFill>
              </a:rPr>
              <a:t>Establishing WIS is very important, not only in terms of waste water, but its establishment will also secure:</a:t>
            </a:r>
          </a:p>
          <a:p>
            <a:pPr algn="just" eaLnBrk="1" hangingPunct="1">
              <a:lnSpc>
                <a:spcPct val="80000"/>
              </a:lnSpc>
              <a:buFont typeface="Arial" charset="0"/>
              <a:buChar char="–"/>
            </a:pPr>
            <a:r>
              <a:rPr lang="sr-Latn-CS" sz="2000" dirty="0" smtClean="0">
                <a:solidFill>
                  <a:srgbClr val="800000"/>
                </a:solidFill>
              </a:rPr>
              <a:t>    </a:t>
            </a:r>
            <a:r>
              <a:rPr lang="en-US" sz="1800" dirty="0" smtClean="0">
                <a:solidFill>
                  <a:srgbClr val="800000"/>
                </a:solidFill>
              </a:rPr>
              <a:t>all data in the field of water </a:t>
            </a:r>
            <a:r>
              <a:rPr lang="sr-Latn-CS" sz="1800" dirty="0" smtClean="0">
                <a:solidFill>
                  <a:srgbClr val="800000"/>
                </a:solidFill>
              </a:rPr>
              <a:t>to be </a:t>
            </a:r>
            <a:r>
              <a:rPr lang="en-US" sz="1800" dirty="0" smtClean="0">
                <a:solidFill>
                  <a:srgbClr val="800000"/>
                </a:solidFill>
              </a:rPr>
              <a:t>collected, </a:t>
            </a:r>
            <a:r>
              <a:rPr lang="en-US" sz="1800" dirty="0" err="1" smtClean="0">
                <a:solidFill>
                  <a:srgbClr val="800000"/>
                </a:solidFill>
              </a:rPr>
              <a:t>systemati</a:t>
            </a:r>
            <a:r>
              <a:rPr lang="sr-Latn-CS" sz="1800" dirty="0" smtClean="0">
                <a:solidFill>
                  <a:srgbClr val="800000"/>
                </a:solidFill>
              </a:rPr>
              <a:t>s</a:t>
            </a:r>
            <a:r>
              <a:rPr lang="en-US" sz="1800" dirty="0" err="1" smtClean="0">
                <a:solidFill>
                  <a:srgbClr val="800000"/>
                </a:solidFill>
              </a:rPr>
              <a:t>ed</a:t>
            </a:r>
            <a:r>
              <a:rPr lang="en-US" sz="1800" dirty="0" smtClean="0">
                <a:solidFill>
                  <a:srgbClr val="800000"/>
                </a:solidFill>
              </a:rPr>
              <a:t>, </a:t>
            </a:r>
            <a:r>
              <a:rPr lang="en-US" sz="1800" dirty="0" err="1" smtClean="0">
                <a:solidFill>
                  <a:srgbClr val="800000"/>
                </a:solidFill>
              </a:rPr>
              <a:t>organi</a:t>
            </a:r>
            <a:r>
              <a:rPr lang="sr-Latn-CS" sz="1800" dirty="0" smtClean="0">
                <a:solidFill>
                  <a:srgbClr val="800000"/>
                </a:solidFill>
              </a:rPr>
              <a:t>s</a:t>
            </a:r>
            <a:r>
              <a:rPr lang="en-US" sz="1800" dirty="0" err="1" smtClean="0">
                <a:solidFill>
                  <a:srgbClr val="800000"/>
                </a:solidFill>
              </a:rPr>
              <a:t>ed</a:t>
            </a:r>
            <a:r>
              <a:rPr lang="en-US" sz="1800" dirty="0" smtClean="0">
                <a:solidFill>
                  <a:srgbClr val="800000"/>
                </a:solidFill>
              </a:rPr>
              <a:t> and stored in a single database</a:t>
            </a:r>
          </a:p>
          <a:p>
            <a:pPr algn="just" eaLnBrk="1" hangingPunct="1">
              <a:lnSpc>
                <a:spcPct val="80000"/>
              </a:lnSpc>
              <a:buFont typeface="Arial" charset="0"/>
              <a:buChar char="–"/>
            </a:pPr>
            <a:r>
              <a:rPr lang="sr-Latn-CS" sz="1800" dirty="0" smtClean="0">
                <a:solidFill>
                  <a:srgbClr val="800000"/>
                </a:solidFill>
              </a:rPr>
              <a:t>    a</a:t>
            </a:r>
            <a:r>
              <a:rPr lang="en-US" sz="1800" dirty="0" err="1" smtClean="0">
                <a:solidFill>
                  <a:srgbClr val="800000"/>
                </a:solidFill>
              </a:rPr>
              <a:t>ccess</a:t>
            </a:r>
            <a:r>
              <a:rPr lang="en-US" sz="1800" dirty="0" smtClean="0">
                <a:solidFill>
                  <a:srgbClr val="800000"/>
                </a:solidFill>
              </a:rPr>
              <a:t> to information and the exchange of  information</a:t>
            </a:r>
          </a:p>
          <a:p>
            <a:pPr algn="just" eaLnBrk="1" hangingPunct="1">
              <a:lnSpc>
                <a:spcPct val="80000"/>
              </a:lnSpc>
              <a:buFont typeface="Arial" charset="0"/>
              <a:buChar char="–"/>
            </a:pPr>
            <a:r>
              <a:rPr lang="sr-Latn-CS" sz="1800" dirty="0" smtClean="0">
                <a:solidFill>
                  <a:srgbClr val="800000"/>
                </a:solidFill>
              </a:rPr>
              <a:t>    enforcement</a:t>
            </a:r>
            <a:r>
              <a:rPr lang="en-US" sz="1800" dirty="0" smtClean="0">
                <a:solidFill>
                  <a:srgbClr val="800000"/>
                </a:solidFill>
              </a:rPr>
              <a:t> of reporting obligation under national legislation and the requirements of the European Union and the international treaties and conventions </a:t>
            </a:r>
            <a:r>
              <a:rPr lang="hr-HR" sz="1800" dirty="0" smtClean="0">
                <a:solidFill>
                  <a:srgbClr val="800000"/>
                </a:solidFill>
              </a:rPr>
              <a:t>- Art. 16 UWWTD</a:t>
            </a:r>
            <a:endParaRPr lang="en-US" sz="1800" dirty="0" smtClean="0">
              <a:solidFill>
                <a:srgbClr val="800000"/>
              </a:solidFill>
            </a:endParaRPr>
          </a:p>
          <a:p>
            <a:pPr eaLnBrk="1" hangingPunct="1">
              <a:lnSpc>
                <a:spcPct val="80000"/>
              </a:lnSpc>
            </a:pPr>
            <a:endParaRPr lang="en-US" sz="1800" dirty="0" smtClean="0">
              <a:solidFill>
                <a:srgbClr val="800000"/>
              </a:solidFill>
            </a:endParaRPr>
          </a:p>
          <a:p>
            <a:pPr eaLnBrk="1" hangingPunct="1">
              <a:lnSpc>
                <a:spcPct val="80000"/>
              </a:lnSpc>
            </a:pPr>
            <a:endParaRPr lang="en-US" sz="2000" dirty="0" smtClean="0">
              <a:solidFill>
                <a:srgbClr val="8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23555"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23556"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23558"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23561"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3562" name="Title 17"/>
          <p:cNvSpPr>
            <a:spLocks noGrp="1"/>
          </p:cNvSpPr>
          <p:nvPr>
            <p:ph type="ctrTitle"/>
          </p:nvPr>
        </p:nvSpPr>
        <p:spPr>
          <a:xfrm>
            <a:off x="304800" y="609600"/>
            <a:ext cx="8610600" cy="10668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TRANSPOSITION</a:t>
            </a:r>
            <a:r>
              <a:rPr lang="sr-Latn-CS" sz="3200" b="1" dirty="0" smtClean="0">
                <a:solidFill>
                  <a:schemeClr val="tx2">
                    <a:lumMod val="75000"/>
                  </a:schemeClr>
                </a:solidFill>
              </a:rPr>
              <a:t/>
            </a:r>
            <a:br>
              <a:rPr lang="sr-Latn-CS" sz="3200" b="1" dirty="0" smtClean="0">
                <a:solidFill>
                  <a:schemeClr val="tx2">
                    <a:lumMod val="75000"/>
                  </a:schemeClr>
                </a:solidFill>
              </a:rPr>
            </a:br>
            <a:r>
              <a:rPr lang="en-GB" sz="2500" b="1" dirty="0" smtClean="0">
                <a:solidFill>
                  <a:schemeClr val="tx2">
                    <a:lumMod val="75000"/>
                  </a:schemeClr>
                </a:solidFill>
              </a:rPr>
              <a:t> </a:t>
            </a:r>
            <a:r>
              <a:rPr lang="sr-Latn-CS" sz="3000" b="1" dirty="0" smtClean="0">
                <a:solidFill>
                  <a:schemeClr val="tx2">
                    <a:lumMod val="75000"/>
                  </a:schemeClr>
                </a:solidFill>
              </a:rPr>
              <a:t>Legal </a:t>
            </a:r>
            <a:r>
              <a:rPr lang="en-GB" sz="3000" b="1" dirty="0" smtClean="0">
                <a:solidFill>
                  <a:schemeClr val="tx2">
                    <a:lumMod val="75000"/>
                  </a:schemeClr>
                </a:solidFill>
              </a:rPr>
              <a:t>framework</a:t>
            </a:r>
            <a:r>
              <a:rPr lang="sr-Latn-CS" sz="3000" b="1" dirty="0" smtClean="0">
                <a:solidFill>
                  <a:schemeClr val="tx2">
                    <a:lumMod val="75000"/>
                  </a:schemeClr>
                </a:solidFill>
              </a:rPr>
              <a:t> planned</a:t>
            </a:r>
            <a:r>
              <a:rPr lang="en-US" sz="3000" dirty="0" smtClean="0">
                <a:solidFill>
                  <a:schemeClr val="tx2">
                    <a:lumMod val="75000"/>
                  </a:schemeClr>
                </a:solidFill>
              </a:rPr>
              <a:t/>
            </a:r>
            <a:br>
              <a:rPr lang="en-US" sz="3000" dirty="0" smtClean="0">
                <a:solidFill>
                  <a:schemeClr val="tx2">
                    <a:lumMod val="75000"/>
                  </a:schemeClr>
                </a:solidFill>
              </a:rPr>
            </a:br>
            <a:endParaRPr lang="en-US" sz="3000" b="1" dirty="0" smtClean="0">
              <a:solidFill>
                <a:schemeClr val="tx2">
                  <a:lumMod val="75000"/>
                </a:schemeClr>
              </a:solidFill>
              <a:cs typeface="Arial" charset="0"/>
            </a:endParaRPr>
          </a:p>
        </p:txBody>
      </p:sp>
      <p:sp>
        <p:nvSpPr>
          <p:cNvPr id="23563" name="Subtitle 18"/>
          <p:cNvSpPr>
            <a:spLocks noGrp="1"/>
          </p:cNvSpPr>
          <p:nvPr>
            <p:ph type="subTitle" idx="1"/>
          </p:nvPr>
        </p:nvSpPr>
        <p:spPr>
          <a:xfrm>
            <a:off x="381000" y="2209800"/>
            <a:ext cx="8305800" cy="3733800"/>
          </a:xfrm>
        </p:spPr>
        <p:txBody>
          <a:bodyPr/>
          <a:lstStyle/>
          <a:p>
            <a:pPr algn="just" eaLnBrk="1" hangingPunct="1">
              <a:lnSpc>
                <a:spcPct val="80000"/>
              </a:lnSpc>
            </a:pPr>
            <a:r>
              <a:rPr lang="en-GB" sz="2000" dirty="0" smtClean="0">
                <a:solidFill>
                  <a:srgbClr val="800000"/>
                </a:solidFill>
              </a:rPr>
              <a:t>Most of the percentage of non-harmonisation of Montenegro’s legislation with the UWWTD is a result of absence of: </a:t>
            </a:r>
            <a:endParaRPr lang="en-US" sz="2000" dirty="0" smtClean="0">
              <a:solidFill>
                <a:srgbClr val="800000"/>
              </a:solidFill>
            </a:endParaRPr>
          </a:p>
          <a:p>
            <a:pPr algn="just" eaLnBrk="1" hangingPunct="1">
              <a:lnSpc>
                <a:spcPct val="80000"/>
              </a:lnSpc>
            </a:pPr>
            <a:r>
              <a:rPr lang="en-GB" sz="2000" b="1" dirty="0" smtClean="0">
                <a:solidFill>
                  <a:srgbClr val="800000"/>
                </a:solidFill>
              </a:rPr>
              <a:t>Regulation on designation of sensitive and less sensitive zones</a:t>
            </a:r>
            <a:endParaRPr lang="en-US" sz="2000" dirty="0" smtClean="0">
              <a:solidFill>
                <a:srgbClr val="800000"/>
              </a:solidFill>
            </a:endParaRPr>
          </a:p>
          <a:p>
            <a:pPr algn="just" eaLnBrk="1" hangingPunct="1"/>
            <a:r>
              <a:rPr lang="sr-Latn-CS" sz="2000" dirty="0" smtClean="0">
                <a:solidFill>
                  <a:srgbClr val="800000"/>
                </a:solidFill>
              </a:rPr>
              <a:t>     </a:t>
            </a:r>
          </a:p>
          <a:p>
            <a:pPr algn="just" eaLnBrk="1" hangingPunct="1">
              <a:lnSpc>
                <a:spcPct val="80000"/>
              </a:lnSpc>
            </a:pPr>
            <a:r>
              <a:rPr lang="en-GB" sz="2000" dirty="0" smtClean="0">
                <a:solidFill>
                  <a:srgbClr val="800000"/>
                </a:solidFill>
              </a:rPr>
              <a:t>There are no legal grounds for this regulation in Montenegro so it is necessary to amend the Law on Waters first and then the Rulebook on the quality and sanitary-technical conditions for discharge of wastewaters into the recipient and public sewer</a:t>
            </a:r>
            <a:endParaRPr lang="en-US" sz="2000" dirty="0" smtClean="0">
              <a:solidFill>
                <a:srgbClr val="800000"/>
              </a:solidFill>
            </a:endParaRPr>
          </a:p>
          <a:p>
            <a:pPr eaLnBrk="1" hangingPunct="1"/>
            <a:endParaRPr lang="en-US" sz="2000" dirty="0" smtClean="0">
              <a:solidFill>
                <a:srgbClr val="8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24579"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24580"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24582"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24585"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4586" name="Title 17"/>
          <p:cNvSpPr>
            <a:spLocks noGrp="1"/>
          </p:cNvSpPr>
          <p:nvPr>
            <p:ph type="ctrTitle"/>
          </p:nvPr>
        </p:nvSpPr>
        <p:spPr>
          <a:xfrm>
            <a:off x="304800" y="609600"/>
            <a:ext cx="8610600" cy="10668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TRANSPOSITION</a:t>
            </a:r>
            <a:r>
              <a:rPr lang="sr-Latn-CS" sz="3200" b="1" dirty="0" smtClean="0">
                <a:solidFill>
                  <a:schemeClr val="tx2">
                    <a:lumMod val="75000"/>
                  </a:schemeClr>
                </a:solidFill>
              </a:rPr>
              <a:t/>
            </a:r>
            <a:br>
              <a:rPr lang="sr-Latn-CS" sz="3200" b="1" dirty="0" smtClean="0">
                <a:solidFill>
                  <a:schemeClr val="tx2">
                    <a:lumMod val="75000"/>
                  </a:schemeClr>
                </a:solidFill>
              </a:rPr>
            </a:br>
            <a:r>
              <a:rPr lang="en-GB" sz="3000" b="1" dirty="0" smtClean="0">
                <a:solidFill>
                  <a:schemeClr val="tx2">
                    <a:lumMod val="75000"/>
                  </a:schemeClr>
                </a:solidFill>
              </a:rPr>
              <a:t>Conclusions </a:t>
            </a:r>
            <a:r>
              <a:rPr lang="en-US" sz="3000" dirty="0" smtClean="0">
                <a:solidFill>
                  <a:srgbClr val="800000"/>
                </a:solidFill>
              </a:rPr>
              <a:t/>
            </a:r>
            <a:br>
              <a:rPr lang="en-US" sz="3000" dirty="0" smtClean="0">
                <a:solidFill>
                  <a:srgbClr val="800000"/>
                </a:solidFill>
              </a:rPr>
            </a:br>
            <a:endParaRPr lang="en-US" sz="3000" b="1" dirty="0" smtClean="0">
              <a:solidFill>
                <a:srgbClr val="800000"/>
              </a:solidFill>
              <a:cs typeface="Arial" charset="0"/>
            </a:endParaRPr>
          </a:p>
        </p:txBody>
      </p:sp>
      <p:sp>
        <p:nvSpPr>
          <p:cNvPr id="24587" name="Subtitle 18"/>
          <p:cNvSpPr>
            <a:spLocks noGrp="1"/>
          </p:cNvSpPr>
          <p:nvPr>
            <p:ph type="subTitle" idx="1"/>
          </p:nvPr>
        </p:nvSpPr>
        <p:spPr>
          <a:xfrm>
            <a:off x="381000" y="1905000"/>
            <a:ext cx="8305800" cy="4419600"/>
          </a:xfrm>
        </p:spPr>
        <p:txBody>
          <a:bodyPr/>
          <a:lstStyle/>
          <a:p>
            <a:pPr algn="just" eaLnBrk="1" hangingPunct="1">
              <a:lnSpc>
                <a:spcPct val="90000"/>
              </a:lnSpc>
            </a:pPr>
            <a:r>
              <a:rPr lang="en-GB" sz="2000" smtClean="0">
                <a:solidFill>
                  <a:srgbClr val="800000"/>
                </a:solidFill>
              </a:rPr>
              <a:t>For harmonisation of Montenegro’s legislation with the UWWTD</a:t>
            </a:r>
            <a:r>
              <a:rPr lang="sr-Latn-CS" sz="2000" smtClean="0">
                <a:solidFill>
                  <a:srgbClr val="800000"/>
                </a:solidFill>
              </a:rPr>
              <a:t>,</a:t>
            </a:r>
            <a:r>
              <a:rPr lang="en-GB" sz="2000" smtClean="0">
                <a:solidFill>
                  <a:srgbClr val="800000"/>
                </a:solidFill>
              </a:rPr>
              <a:t> it would be necessary to:</a:t>
            </a:r>
            <a:endParaRPr lang="en-US" sz="2000" smtClean="0">
              <a:solidFill>
                <a:srgbClr val="800000"/>
              </a:solidFill>
            </a:endParaRPr>
          </a:p>
          <a:p>
            <a:pPr algn="just" eaLnBrk="1" hangingPunct="1">
              <a:lnSpc>
                <a:spcPct val="90000"/>
              </a:lnSpc>
              <a:buFont typeface="Arial" charset="0"/>
              <a:buChar char="–"/>
            </a:pPr>
            <a:r>
              <a:rPr lang="sr-Latn-CS" sz="1800" smtClean="0">
                <a:solidFill>
                  <a:srgbClr val="800000"/>
                </a:solidFill>
              </a:rPr>
              <a:t>  </a:t>
            </a:r>
            <a:r>
              <a:rPr lang="en-GB" sz="1800" smtClean="0">
                <a:solidFill>
                  <a:srgbClr val="800000"/>
                </a:solidFill>
              </a:rPr>
              <a:t>Set up the Water Information System and the Cadastre of Polluters</a:t>
            </a:r>
            <a:endParaRPr lang="en-US" sz="1800" smtClean="0">
              <a:solidFill>
                <a:srgbClr val="800000"/>
              </a:solidFill>
            </a:endParaRPr>
          </a:p>
          <a:p>
            <a:pPr algn="just" eaLnBrk="1" hangingPunct="1">
              <a:lnSpc>
                <a:spcPct val="90000"/>
              </a:lnSpc>
              <a:buFont typeface="Arial" charset="0"/>
              <a:buChar char="–"/>
            </a:pPr>
            <a:r>
              <a:rPr lang="sr-Latn-CS" sz="1800" smtClean="0">
                <a:solidFill>
                  <a:srgbClr val="800000"/>
                </a:solidFill>
              </a:rPr>
              <a:t>  </a:t>
            </a:r>
            <a:r>
              <a:rPr lang="en-GB" sz="1800" smtClean="0">
                <a:solidFill>
                  <a:srgbClr val="800000"/>
                </a:solidFill>
              </a:rPr>
              <a:t>Develop the plan of protection of waters against pollution  </a:t>
            </a:r>
            <a:endParaRPr lang="en-US" sz="1800" smtClean="0">
              <a:solidFill>
                <a:srgbClr val="800000"/>
              </a:solidFill>
            </a:endParaRPr>
          </a:p>
          <a:p>
            <a:pPr algn="just" eaLnBrk="1" hangingPunct="1">
              <a:lnSpc>
                <a:spcPct val="90000"/>
              </a:lnSpc>
              <a:buFont typeface="Arial" charset="0"/>
              <a:buChar char="–"/>
            </a:pPr>
            <a:r>
              <a:rPr lang="sr-Latn-CS" sz="1800" smtClean="0">
                <a:solidFill>
                  <a:srgbClr val="800000"/>
                </a:solidFill>
              </a:rPr>
              <a:t>  </a:t>
            </a:r>
            <a:r>
              <a:rPr lang="en-GB" sz="1800" smtClean="0">
                <a:solidFill>
                  <a:srgbClr val="800000"/>
                </a:solidFill>
              </a:rPr>
              <a:t>Amend the Law on Waters</a:t>
            </a:r>
            <a:r>
              <a:rPr lang="en-GB" sz="1800" b="1" smtClean="0">
                <a:solidFill>
                  <a:srgbClr val="800000"/>
                </a:solidFill>
              </a:rPr>
              <a:t> </a:t>
            </a:r>
            <a:r>
              <a:rPr lang="en-GB" sz="1800" smtClean="0">
                <a:solidFill>
                  <a:srgbClr val="800000"/>
                </a:solidFill>
              </a:rPr>
              <a:t>in order to harmonise it with the UWWTD</a:t>
            </a:r>
            <a:r>
              <a:rPr lang="sr-Latn-CS" sz="1800" smtClean="0">
                <a:solidFill>
                  <a:srgbClr val="800000"/>
                </a:solidFill>
              </a:rPr>
              <a:t> (2015)</a:t>
            </a:r>
            <a:endParaRPr lang="en-US" sz="1800" smtClean="0">
              <a:solidFill>
                <a:srgbClr val="800000"/>
              </a:solidFill>
            </a:endParaRPr>
          </a:p>
          <a:p>
            <a:pPr algn="just" eaLnBrk="1" hangingPunct="1">
              <a:lnSpc>
                <a:spcPct val="90000"/>
              </a:lnSpc>
              <a:buFont typeface="Arial" charset="0"/>
              <a:buChar char="–"/>
            </a:pPr>
            <a:r>
              <a:rPr lang="sr-Latn-CS" sz="1800" smtClean="0">
                <a:solidFill>
                  <a:srgbClr val="800000"/>
                </a:solidFill>
              </a:rPr>
              <a:t>  </a:t>
            </a:r>
            <a:r>
              <a:rPr lang="en-GB" sz="1800" smtClean="0">
                <a:solidFill>
                  <a:srgbClr val="800000"/>
                </a:solidFill>
              </a:rPr>
              <a:t>Develop the regulations on designation of sensitive and less sensitive zones</a:t>
            </a:r>
            <a:endParaRPr lang="sr-Latn-CS" sz="1800" smtClean="0">
              <a:solidFill>
                <a:srgbClr val="800000"/>
              </a:solidFill>
            </a:endParaRPr>
          </a:p>
          <a:p>
            <a:pPr algn="just" eaLnBrk="1" hangingPunct="1">
              <a:lnSpc>
                <a:spcPct val="90000"/>
              </a:lnSpc>
              <a:buFont typeface="Arial" charset="0"/>
              <a:buChar char="–"/>
            </a:pPr>
            <a:r>
              <a:rPr lang="sr-Latn-CS" sz="1800" smtClean="0">
                <a:solidFill>
                  <a:srgbClr val="800000"/>
                </a:solidFill>
              </a:rPr>
              <a:t>  </a:t>
            </a:r>
            <a:r>
              <a:rPr lang="en-US" sz="1800" smtClean="0">
                <a:solidFill>
                  <a:srgbClr val="800000"/>
                </a:solidFill>
              </a:rPr>
              <a:t>Identification of agglomeration</a:t>
            </a:r>
            <a:r>
              <a:rPr lang="en-US" sz="1800" b="1" smtClean="0">
                <a:solidFill>
                  <a:srgbClr val="800000"/>
                </a:solidFill>
              </a:rPr>
              <a:t> </a:t>
            </a:r>
            <a:r>
              <a:rPr lang="en-US" sz="1800" smtClean="0">
                <a:solidFill>
                  <a:srgbClr val="800000"/>
                </a:solidFill>
              </a:rPr>
              <a:t>in accordance with UWWTD</a:t>
            </a:r>
            <a:r>
              <a:rPr lang="sr-Latn-CS" sz="1800" smtClean="0">
                <a:solidFill>
                  <a:srgbClr val="800000"/>
                </a:solidFill>
              </a:rPr>
              <a:t>;</a:t>
            </a:r>
            <a:endParaRPr lang="en-US" sz="1800" smtClean="0">
              <a:solidFill>
                <a:srgbClr val="800000"/>
              </a:solidFill>
            </a:endParaRPr>
          </a:p>
          <a:p>
            <a:pPr algn="just" eaLnBrk="1" hangingPunct="1">
              <a:lnSpc>
                <a:spcPct val="90000"/>
              </a:lnSpc>
              <a:buFont typeface="Arial" charset="0"/>
              <a:buChar char="–"/>
            </a:pPr>
            <a:r>
              <a:rPr lang="sr-Latn-CS" sz="1800" smtClean="0">
                <a:solidFill>
                  <a:srgbClr val="800000"/>
                </a:solidFill>
              </a:rPr>
              <a:t>  </a:t>
            </a:r>
            <a:r>
              <a:rPr lang="en-GB" sz="1800" smtClean="0">
                <a:solidFill>
                  <a:srgbClr val="800000"/>
                </a:solidFill>
              </a:rPr>
              <a:t>Harmonise the Rulebook on the quality and sanitary-technical conditions for discharge of wastewaters into the recipient and public sewer, the method and procedure of analysing the quality of wastewaters, minimum number of analyses and contents on the report on wastewater quality established</a:t>
            </a:r>
            <a:endParaRPr lang="sr-Latn-CS" sz="1800" smtClean="0">
              <a:solidFill>
                <a:srgbClr val="800000"/>
              </a:solidFill>
            </a:endParaRPr>
          </a:p>
          <a:p>
            <a:pPr eaLnBrk="1" hangingPunct="1">
              <a:lnSpc>
                <a:spcPct val="90000"/>
              </a:lnSpc>
            </a:pPr>
            <a:endParaRPr lang="en-US" sz="1800" smtClean="0">
              <a:solidFill>
                <a:srgbClr val="8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25603"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25604"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25606"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25609"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5610" name="Title 17"/>
          <p:cNvSpPr>
            <a:spLocks noGrp="1"/>
          </p:cNvSpPr>
          <p:nvPr>
            <p:ph type="ctrTitle"/>
          </p:nvPr>
        </p:nvSpPr>
        <p:spPr>
          <a:xfrm>
            <a:off x="304800" y="609600"/>
            <a:ext cx="8610600" cy="10668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IMPLEMENTATION</a:t>
            </a:r>
            <a:r>
              <a:rPr lang="en-US" sz="3200" dirty="0" smtClean="0">
                <a:solidFill>
                  <a:schemeClr val="tx2">
                    <a:lumMod val="75000"/>
                  </a:schemeClr>
                </a:solidFill>
              </a:rPr>
              <a:t/>
            </a:r>
            <a:br>
              <a:rPr lang="en-US" sz="3200" dirty="0" smtClean="0">
                <a:solidFill>
                  <a:schemeClr val="tx2">
                    <a:lumMod val="75000"/>
                  </a:schemeClr>
                </a:solidFill>
              </a:rPr>
            </a:br>
            <a:endParaRPr lang="en-US" sz="3200" b="1" dirty="0" smtClean="0">
              <a:solidFill>
                <a:schemeClr val="tx2">
                  <a:lumMod val="75000"/>
                </a:schemeClr>
              </a:solidFill>
              <a:cs typeface="Arial" charset="0"/>
            </a:endParaRPr>
          </a:p>
        </p:txBody>
      </p:sp>
      <p:sp>
        <p:nvSpPr>
          <p:cNvPr id="25611" name="Subtitle 18"/>
          <p:cNvSpPr>
            <a:spLocks noGrp="1"/>
          </p:cNvSpPr>
          <p:nvPr>
            <p:ph type="subTitle" idx="1"/>
          </p:nvPr>
        </p:nvSpPr>
        <p:spPr>
          <a:xfrm>
            <a:off x="381000" y="1828800"/>
            <a:ext cx="8305800" cy="4419600"/>
          </a:xfrm>
        </p:spPr>
        <p:txBody>
          <a:bodyPr/>
          <a:lstStyle/>
          <a:p>
            <a:pPr algn="just" eaLnBrk="1" hangingPunct="1">
              <a:lnSpc>
                <a:spcPct val="90000"/>
              </a:lnSpc>
            </a:pPr>
            <a:r>
              <a:rPr lang="sr-Latn-CS" sz="2000" dirty="0" smtClean="0">
                <a:solidFill>
                  <a:srgbClr val="800000"/>
                </a:solidFill>
              </a:rPr>
              <a:t>I</a:t>
            </a:r>
            <a:r>
              <a:rPr lang="en-US" sz="2000" dirty="0" err="1" smtClean="0">
                <a:solidFill>
                  <a:srgbClr val="800000"/>
                </a:solidFill>
              </a:rPr>
              <a:t>mplementation</a:t>
            </a:r>
            <a:r>
              <a:rPr lang="en-US" sz="2000" dirty="0" smtClean="0">
                <a:solidFill>
                  <a:srgbClr val="800000"/>
                </a:solidFill>
              </a:rPr>
              <a:t> is carried out through the planning documents that are implemented by the Ministry of Sustainable Development and</a:t>
            </a:r>
            <a:r>
              <a:rPr lang="sr-Latn-CS" sz="2000" dirty="0" smtClean="0">
                <a:solidFill>
                  <a:srgbClr val="800000"/>
                </a:solidFill>
              </a:rPr>
              <a:t> </a:t>
            </a:r>
            <a:r>
              <a:rPr lang="en-US" sz="2000" dirty="0" smtClean="0">
                <a:solidFill>
                  <a:srgbClr val="800000"/>
                </a:solidFill>
              </a:rPr>
              <a:t>Tourism, which is responsible for the field of public utilities:</a:t>
            </a:r>
            <a:endParaRPr lang="sr-Latn-CS" sz="2000" dirty="0" smtClean="0">
              <a:solidFill>
                <a:srgbClr val="800000"/>
              </a:solidFill>
            </a:endParaRPr>
          </a:p>
          <a:p>
            <a:pPr algn="just" eaLnBrk="1" hangingPunct="1">
              <a:lnSpc>
                <a:spcPct val="90000"/>
              </a:lnSpc>
            </a:pPr>
            <a:endParaRPr lang="sr-Latn-CS" sz="2000" dirty="0" smtClean="0">
              <a:solidFill>
                <a:srgbClr val="800000"/>
              </a:solidFill>
            </a:endParaRPr>
          </a:p>
          <a:p>
            <a:pPr algn="just" eaLnBrk="1" hangingPunct="1">
              <a:lnSpc>
                <a:spcPct val="90000"/>
              </a:lnSpc>
            </a:pPr>
            <a:r>
              <a:rPr lang="en-US" sz="2000" dirty="0" smtClean="0">
                <a:solidFill>
                  <a:srgbClr val="800000"/>
                </a:solidFill>
              </a:rPr>
              <a:t>•</a:t>
            </a:r>
            <a:r>
              <a:rPr lang="sr-Latn-CS" sz="2000" dirty="0" smtClean="0">
                <a:solidFill>
                  <a:srgbClr val="800000"/>
                </a:solidFill>
              </a:rPr>
              <a:t> </a:t>
            </a:r>
            <a:r>
              <a:rPr lang="en-US" sz="1800" b="1" dirty="0" smtClean="0">
                <a:solidFill>
                  <a:srgbClr val="800000"/>
                </a:solidFill>
              </a:rPr>
              <a:t>Master </a:t>
            </a:r>
            <a:r>
              <a:rPr lang="sr-Latn-CS" sz="1800" b="1" dirty="0" smtClean="0">
                <a:solidFill>
                  <a:srgbClr val="800000"/>
                </a:solidFill>
              </a:rPr>
              <a:t>P</a:t>
            </a:r>
            <a:r>
              <a:rPr lang="en-US" sz="1800" b="1" dirty="0" err="1" smtClean="0">
                <a:solidFill>
                  <a:srgbClr val="800000"/>
                </a:solidFill>
              </a:rPr>
              <a:t>lan</a:t>
            </a:r>
            <a:r>
              <a:rPr lang="en-US" sz="1800" b="1" dirty="0" smtClean="0">
                <a:solidFill>
                  <a:srgbClr val="800000"/>
                </a:solidFill>
              </a:rPr>
              <a:t> for sanitation and waste water </a:t>
            </a:r>
            <a:r>
              <a:rPr lang="sr-Latn-CS" sz="1800" b="1" dirty="0" smtClean="0">
                <a:solidFill>
                  <a:srgbClr val="800000"/>
                </a:solidFill>
              </a:rPr>
              <a:t>of the </a:t>
            </a:r>
            <a:r>
              <a:rPr lang="en-US" sz="1800" b="1" dirty="0" smtClean="0">
                <a:solidFill>
                  <a:srgbClr val="800000"/>
                </a:solidFill>
              </a:rPr>
              <a:t>Montenegrin Coast and </a:t>
            </a:r>
            <a:r>
              <a:rPr lang="en-US" sz="1800" b="1" dirty="0" err="1" smtClean="0">
                <a:solidFill>
                  <a:srgbClr val="800000"/>
                </a:solidFill>
              </a:rPr>
              <a:t>Cetinje</a:t>
            </a:r>
            <a:r>
              <a:rPr lang="en-US" sz="1800" b="1" dirty="0" smtClean="0">
                <a:solidFill>
                  <a:srgbClr val="800000"/>
                </a:solidFill>
              </a:rPr>
              <a:t> municipality</a:t>
            </a:r>
            <a:r>
              <a:rPr lang="sr-Latn-CS" sz="1800" b="1" dirty="0" smtClean="0">
                <a:solidFill>
                  <a:srgbClr val="800000"/>
                </a:solidFill>
              </a:rPr>
              <a:t>,</a:t>
            </a:r>
            <a:r>
              <a:rPr lang="en-US" sz="1800" b="1" dirty="0" smtClean="0">
                <a:solidFill>
                  <a:srgbClr val="800000"/>
                </a:solidFill>
              </a:rPr>
              <a:t> </a:t>
            </a:r>
            <a:r>
              <a:rPr lang="en-US" sz="1800" dirty="0" smtClean="0">
                <a:solidFill>
                  <a:srgbClr val="800000"/>
                </a:solidFill>
              </a:rPr>
              <a:t>from 2005</a:t>
            </a:r>
            <a:endParaRPr lang="sr-Latn-CS" sz="1800" dirty="0" smtClean="0">
              <a:solidFill>
                <a:srgbClr val="800000"/>
              </a:solidFill>
            </a:endParaRPr>
          </a:p>
          <a:p>
            <a:pPr algn="just" eaLnBrk="1" hangingPunct="1">
              <a:lnSpc>
                <a:spcPct val="90000"/>
              </a:lnSpc>
            </a:pPr>
            <a:endParaRPr lang="sr-Latn-CS" sz="1800" dirty="0" smtClean="0">
              <a:solidFill>
                <a:srgbClr val="800000"/>
              </a:solidFill>
            </a:endParaRPr>
          </a:p>
          <a:p>
            <a:pPr algn="just" eaLnBrk="1" hangingPunct="1">
              <a:lnSpc>
                <a:spcPct val="90000"/>
              </a:lnSpc>
            </a:pPr>
            <a:r>
              <a:rPr lang="en-US" sz="1800" dirty="0" smtClean="0">
                <a:solidFill>
                  <a:srgbClr val="800000"/>
                </a:solidFill>
              </a:rPr>
              <a:t>•</a:t>
            </a:r>
            <a:r>
              <a:rPr lang="sr-Latn-CS" sz="1800" dirty="0" smtClean="0">
                <a:solidFill>
                  <a:srgbClr val="800000"/>
                </a:solidFill>
              </a:rPr>
              <a:t> </a:t>
            </a:r>
            <a:r>
              <a:rPr lang="en-US" sz="1800" b="1" dirty="0" smtClean="0">
                <a:solidFill>
                  <a:srgbClr val="800000"/>
                </a:solidFill>
              </a:rPr>
              <a:t>Strategic Master Plan for sewerage and waste water in the central and northern regions of Montenegro</a:t>
            </a:r>
            <a:r>
              <a:rPr lang="sr-Latn-CS" sz="1800" b="1" dirty="0" smtClean="0">
                <a:solidFill>
                  <a:srgbClr val="800000"/>
                </a:solidFill>
              </a:rPr>
              <a:t>,</a:t>
            </a:r>
            <a:r>
              <a:rPr lang="en-US" sz="1800" dirty="0" smtClean="0">
                <a:solidFill>
                  <a:srgbClr val="800000"/>
                </a:solidFill>
              </a:rPr>
              <a:t> </a:t>
            </a:r>
            <a:r>
              <a:rPr lang="sr-Latn-CS" sz="1800" dirty="0" smtClean="0">
                <a:solidFill>
                  <a:srgbClr val="800000"/>
                </a:solidFill>
              </a:rPr>
              <a:t>from</a:t>
            </a:r>
            <a:r>
              <a:rPr lang="en-US" sz="1800" dirty="0" smtClean="0">
                <a:solidFill>
                  <a:srgbClr val="800000"/>
                </a:solidFill>
              </a:rPr>
              <a:t> 2005</a:t>
            </a:r>
            <a:endParaRPr lang="sr-Latn-CS" sz="1800" dirty="0" smtClean="0">
              <a:solidFill>
                <a:srgbClr val="800000"/>
              </a:solidFill>
            </a:endParaRPr>
          </a:p>
          <a:p>
            <a:pPr algn="just" eaLnBrk="1" hangingPunct="1">
              <a:lnSpc>
                <a:spcPct val="90000"/>
              </a:lnSpc>
            </a:pPr>
            <a:endParaRPr lang="sr-Latn-CS" sz="1800" dirty="0" smtClean="0">
              <a:solidFill>
                <a:srgbClr val="800000"/>
              </a:solidFill>
            </a:endParaRPr>
          </a:p>
          <a:p>
            <a:pPr algn="just" eaLnBrk="1" hangingPunct="1">
              <a:lnSpc>
                <a:spcPct val="90000"/>
              </a:lnSpc>
            </a:pPr>
            <a:r>
              <a:rPr lang="en-US" sz="1800" dirty="0" smtClean="0">
                <a:solidFill>
                  <a:srgbClr val="800000"/>
                </a:solidFill>
              </a:rPr>
              <a:t>• </a:t>
            </a:r>
            <a:r>
              <a:rPr lang="sr-Latn-CS" sz="1800" dirty="0" smtClean="0">
                <a:solidFill>
                  <a:srgbClr val="800000"/>
                </a:solidFill>
              </a:rPr>
              <a:t> </a:t>
            </a:r>
            <a:r>
              <a:rPr lang="en-US" sz="1800" b="1" dirty="0" smtClean="0">
                <a:solidFill>
                  <a:srgbClr val="800000"/>
                </a:solidFill>
              </a:rPr>
              <a:t>Study wastewater management coastal region</a:t>
            </a:r>
            <a:endParaRPr lang="sr-Latn-CS" sz="1800" b="1" dirty="0" smtClean="0">
              <a:solidFill>
                <a:srgbClr val="800000"/>
              </a:solidFill>
            </a:endParaRPr>
          </a:p>
          <a:p>
            <a:pPr algn="just" eaLnBrk="1" hangingPunct="1">
              <a:lnSpc>
                <a:spcPct val="90000"/>
              </a:lnSpc>
            </a:pPr>
            <a:endParaRPr lang="sr-Latn-CS" sz="1800" dirty="0" smtClean="0">
              <a:solidFill>
                <a:srgbClr val="800000"/>
              </a:solidFill>
            </a:endParaRPr>
          </a:p>
          <a:p>
            <a:pPr eaLnBrk="1" hangingPunct="1">
              <a:lnSpc>
                <a:spcPct val="90000"/>
              </a:lnSpc>
            </a:pPr>
            <a:endParaRPr lang="sr-Latn-CS" sz="2000" dirty="0" smtClean="0">
              <a:solidFill>
                <a:schemeClr val="tx1"/>
              </a:solidFill>
            </a:endParaRPr>
          </a:p>
          <a:p>
            <a:pPr eaLnBrk="1" hangingPunct="1">
              <a:lnSpc>
                <a:spcPct val="90000"/>
              </a:lnSpc>
            </a:pPr>
            <a:endParaRPr lang="en-US" sz="3000" dirty="0" smtClean="0">
              <a:solidFill>
                <a:srgbClr val="8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626"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2662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26629"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26632"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pic>
        <p:nvPicPr>
          <p:cNvPr id="26633" name="Picture 22" descr="Untitled.jpg"/>
          <p:cNvPicPr>
            <a:picLocks noChangeAspect="1"/>
          </p:cNvPicPr>
          <p:nvPr/>
        </p:nvPicPr>
        <p:blipFill>
          <a:blip r:embed="rId4" cstate="print"/>
          <a:srcRect/>
          <a:stretch>
            <a:fillRect/>
          </a:stretch>
        </p:blipFill>
        <p:spPr bwMode="auto">
          <a:xfrm>
            <a:off x="3810000" y="457200"/>
            <a:ext cx="4876800" cy="5930900"/>
          </a:xfrm>
          <a:prstGeom prst="rect">
            <a:avLst/>
          </a:prstGeom>
          <a:noFill/>
          <a:ln w="9525">
            <a:noFill/>
            <a:miter lim="800000"/>
            <a:headEnd/>
            <a:tailEnd/>
          </a:ln>
        </p:spPr>
      </p:pic>
      <p:sp>
        <p:nvSpPr>
          <p:cNvPr id="26634" name="TextBox 25"/>
          <p:cNvSpPr txBox="1">
            <a:spLocks noChangeArrowheads="1"/>
          </p:cNvSpPr>
          <p:nvPr/>
        </p:nvSpPr>
        <p:spPr bwMode="auto">
          <a:xfrm>
            <a:off x="304800" y="2819400"/>
            <a:ext cx="3352800" cy="1200150"/>
          </a:xfrm>
          <a:prstGeom prst="rect">
            <a:avLst/>
          </a:prstGeom>
          <a:noFill/>
          <a:ln w="9525">
            <a:noFill/>
            <a:miter lim="800000"/>
            <a:headEnd/>
            <a:tailEnd/>
          </a:ln>
        </p:spPr>
        <p:txBody>
          <a:bodyPr>
            <a:spAutoFit/>
          </a:bodyPr>
          <a:lstStyle/>
          <a:p>
            <a:r>
              <a:rPr lang="en-US" dirty="0">
                <a:solidFill>
                  <a:schemeClr val="tx2"/>
                </a:solidFill>
                <a:latin typeface="Calibri" pitchFamily="34" charset="0"/>
              </a:rPr>
              <a:t>Scope of Strategic Master Plan for sewerage and waste water in the central and northern regions of </a:t>
            </a:r>
            <a:endParaRPr lang="sr-Latn-CS" dirty="0">
              <a:solidFill>
                <a:schemeClr val="tx2"/>
              </a:solidFill>
              <a:latin typeface="Calibri" pitchFamily="34" charset="0"/>
            </a:endParaRPr>
          </a:p>
          <a:p>
            <a:r>
              <a:rPr lang="en-US" dirty="0">
                <a:solidFill>
                  <a:schemeClr val="tx2"/>
                </a:solidFill>
                <a:latin typeface="Calibri" pitchFamily="34" charset="0"/>
              </a:rPr>
              <a:t>Montenegro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650"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2765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27653"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27656"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pic>
        <p:nvPicPr>
          <p:cNvPr id="27657" name="Picture 2"/>
          <p:cNvPicPr>
            <a:picLocks noChangeAspect="1" noChangeArrowheads="1"/>
          </p:cNvPicPr>
          <p:nvPr/>
        </p:nvPicPr>
        <p:blipFill>
          <a:blip r:embed="rId4" cstate="print"/>
          <a:srcRect/>
          <a:stretch>
            <a:fillRect/>
          </a:stretch>
        </p:blipFill>
        <p:spPr bwMode="auto">
          <a:xfrm>
            <a:off x="609600" y="2209800"/>
            <a:ext cx="7926388" cy="3581400"/>
          </a:xfrm>
          <a:prstGeom prst="rect">
            <a:avLst/>
          </a:prstGeom>
          <a:noFill/>
          <a:ln w="9525">
            <a:noFill/>
            <a:miter lim="800000"/>
            <a:headEnd/>
            <a:tailEnd/>
          </a:ln>
        </p:spPr>
      </p:pic>
      <p:sp>
        <p:nvSpPr>
          <p:cNvPr id="27658" name="TextBox 18"/>
          <p:cNvSpPr txBox="1">
            <a:spLocks noChangeArrowheads="1"/>
          </p:cNvSpPr>
          <p:nvPr/>
        </p:nvSpPr>
        <p:spPr bwMode="auto">
          <a:xfrm>
            <a:off x="1066800" y="1219200"/>
            <a:ext cx="7086600" cy="641350"/>
          </a:xfrm>
          <a:prstGeom prst="rect">
            <a:avLst/>
          </a:prstGeom>
          <a:noFill/>
          <a:ln w="9525">
            <a:noFill/>
            <a:miter lim="800000"/>
            <a:headEnd/>
            <a:tailEnd/>
          </a:ln>
        </p:spPr>
        <p:txBody>
          <a:bodyPr>
            <a:spAutoFit/>
          </a:bodyPr>
          <a:lstStyle/>
          <a:p>
            <a:pPr algn="ctr"/>
            <a:r>
              <a:rPr lang="en-US" dirty="0">
                <a:solidFill>
                  <a:schemeClr val="tx2"/>
                </a:solidFill>
                <a:latin typeface="Calibri" pitchFamily="34" charset="0"/>
              </a:rPr>
              <a:t>Scope of Master </a:t>
            </a:r>
            <a:r>
              <a:rPr lang="sr-Latn-CS" dirty="0" smtClean="0">
                <a:solidFill>
                  <a:schemeClr val="tx2"/>
                </a:solidFill>
                <a:latin typeface="Calibri" pitchFamily="34" charset="0"/>
              </a:rPr>
              <a:t>P</a:t>
            </a:r>
            <a:r>
              <a:rPr lang="en-US" dirty="0" err="1" smtClean="0">
                <a:solidFill>
                  <a:schemeClr val="tx2"/>
                </a:solidFill>
                <a:latin typeface="Calibri" pitchFamily="34" charset="0"/>
              </a:rPr>
              <a:t>lan</a:t>
            </a:r>
            <a:r>
              <a:rPr lang="en-US" dirty="0" smtClean="0">
                <a:solidFill>
                  <a:schemeClr val="tx2"/>
                </a:solidFill>
                <a:latin typeface="Calibri" pitchFamily="34" charset="0"/>
              </a:rPr>
              <a:t> </a:t>
            </a:r>
            <a:r>
              <a:rPr lang="en-US" dirty="0">
                <a:solidFill>
                  <a:schemeClr val="tx2"/>
                </a:solidFill>
                <a:latin typeface="Calibri" pitchFamily="34" charset="0"/>
              </a:rPr>
              <a:t>for sanitation and waste water </a:t>
            </a:r>
            <a:r>
              <a:rPr lang="sr-Latn-CS" dirty="0" smtClean="0">
                <a:solidFill>
                  <a:schemeClr val="tx2"/>
                </a:solidFill>
                <a:latin typeface="Calibri" pitchFamily="34" charset="0"/>
              </a:rPr>
              <a:t>of the </a:t>
            </a:r>
            <a:r>
              <a:rPr lang="en-US" dirty="0" smtClean="0">
                <a:solidFill>
                  <a:schemeClr val="tx2"/>
                </a:solidFill>
                <a:latin typeface="Calibri" pitchFamily="34" charset="0"/>
              </a:rPr>
              <a:t>Montenegrin </a:t>
            </a:r>
            <a:r>
              <a:rPr lang="en-US" dirty="0">
                <a:solidFill>
                  <a:schemeClr val="tx2"/>
                </a:solidFill>
                <a:latin typeface="Calibri" pitchFamily="34" charset="0"/>
              </a:rPr>
              <a:t>Coast and </a:t>
            </a:r>
            <a:r>
              <a:rPr lang="en-US" dirty="0" err="1">
                <a:solidFill>
                  <a:schemeClr val="tx2"/>
                </a:solidFill>
                <a:latin typeface="Calibri" pitchFamily="34" charset="0"/>
              </a:rPr>
              <a:t>Cetinje</a:t>
            </a:r>
            <a:r>
              <a:rPr lang="en-US" dirty="0">
                <a:solidFill>
                  <a:schemeClr val="tx2"/>
                </a:solidFill>
                <a:latin typeface="Calibri" pitchFamily="34" charset="0"/>
              </a:rPr>
              <a:t> municipality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28675"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28676"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28678"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28681"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8682" name="Title 17"/>
          <p:cNvSpPr>
            <a:spLocks noGrp="1"/>
          </p:cNvSpPr>
          <p:nvPr>
            <p:ph type="ctrTitle"/>
          </p:nvPr>
        </p:nvSpPr>
        <p:spPr>
          <a:xfrm>
            <a:off x="304800" y="609600"/>
            <a:ext cx="8610600" cy="7620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IMPLEMENTATION</a:t>
            </a:r>
            <a:r>
              <a:rPr lang="en-US" sz="3200" dirty="0" smtClean="0">
                <a:solidFill>
                  <a:schemeClr val="tx2">
                    <a:lumMod val="75000"/>
                  </a:schemeClr>
                </a:solidFill>
              </a:rPr>
              <a:t/>
            </a:r>
            <a:br>
              <a:rPr lang="en-US" sz="3200" dirty="0" smtClean="0">
                <a:solidFill>
                  <a:schemeClr val="tx2">
                    <a:lumMod val="75000"/>
                  </a:schemeClr>
                </a:solidFill>
              </a:rPr>
            </a:br>
            <a:endParaRPr lang="en-US" sz="3200" b="1" dirty="0" smtClean="0">
              <a:solidFill>
                <a:schemeClr val="tx2">
                  <a:lumMod val="75000"/>
                </a:schemeClr>
              </a:solidFill>
              <a:cs typeface="Arial" charset="0"/>
            </a:endParaRPr>
          </a:p>
        </p:txBody>
      </p:sp>
      <p:sp>
        <p:nvSpPr>
          <p:cNvPr id="28683" name="Subtitle 18"/>
          <p:cNvSpPr>
            <a:spLocks noGrp="1"/>
          </p:cNvSpPr>
          <p:nvPr>
            <p:ph type="subTitle" idx="1"/>
          </p:nvPr>
        </p:nvSpPr>
        <p:spPr>
          <a:xfrm>
            <a:off x="381000" y="1676400"/>
            <a:ext cx="8305800" cy="4724400"/>
          </a:xfrm>
        </p:spPr>
        <p:txBody>
          <a:bodyPr/>
          <a:lstStyle/>
          <a:p>
            <a:pPr algn="just" eaLnBrk="1" fontAlgn="t" hangingPunct="1">
              <a:lnSpc>
                <a:spcPct val="90000"/>
              </a:lnSpc>
            </a:pPr>
            <a:r>
              <a:rPr lang="en-GB" sz="2000" dirty="0" smtClean="0">
                <a:solidFill>
                  <a:srgbClr val="800000"/>
                </a:solidFill>
              </a:rPr>
              <a:t>Montenegro has 21 municipalities and according to the census from 2011, in Montenegro there are </a:t>
            </a:r>
            <a:r>
              <a:rPr lang="sr-Latn-CS" sz="2000" dirty="0" smtClean="0">
                <a:solidFill>
                  <a:srgbClr val="800000"/>
                </a:solidFill>
              </a:rPr>
              <a:t>overal</a:t>
            </a:r>
            <a:r>
              <a:rPr lang="en-GB" sz="2000" dirty="0" smtClean="0">
                <a:solidFill>
                  <a:srgbClr val="800000"/>
                </a:solidFill>
              </a:rPr>
              <a:t> 625,266 inhabitants, of whom 392,020 live in urban area</a:t>
            </a:r>
            <a:r>
              <a:rPr lang="sr-Latn-CS" sz="2000" dirty="0" smtClean="0">
                <a:solidFill>
                  <a:srgbClr val="800000"/>
                </a:solidFill>
              </a:rPr>
              <a:t>s.</a:t>
            </a:r>
            <a:endParaRPr lang="en-US" sz="2000" dirty="0" smtClean="0">
              <a:solidFill>
                <a:srgbClr val="800000"/>
              </a:solidFill>
            </a:endParaRPr>
          </a:p>
          <a:p>
            <a:pPr algn="just" eaLnBrk="1" hangingPunct="1">
              <a:lnSpc>
                <a:spcPct val="90000"/>
              </a:lnSpc>
            </a:pPr>
            <a:endParaRPr lang="sr-Latn-CS" sz="2000" dirty="0" smtClean="0">
              <a:solidFill>
                <a:srgbClr val="00B0F0"/>
              </a:solidFill>
            </a:endParaRPr>
          </a:p>
          <a:p>
            <a:pPr algn="just" eaLnBrk="1" hangingPunct="1">
              <a:lnSpc>
                <a:spcPct val="90000"/>
              </a:lnSpc>
            </a:pPr>
            <a:r>
              <a:rPr lang="en-US" sz="2000" b="1" dirty="0" smtClean="0">
                <a:solidFill>
                  <a:srgbClr val="800000"/>
                </a:solidFill>
              </a:rPr>
              <a:t>Sewer systems </a:t>
            </a:r>
            <a:r>
              <a:rPr lang="en-US" sz="2000" dirty="0" smtClean="0">
                <a:solidFill>
                  <a:srgbClr val="800000"/>
                </a:solidFill>
              </a:rPr>
              <a:t>for the collection of waste water are mainly in the urban parts of  the  municipality and these systems supply a</a:t>
            </a:r>
            <a:r>
              <a:rPr lang="sr-Latn-CS" sz="2000" dirty="0" smtClean="0">
                <a:solidFill>
                  <a:srgbClr val="800000"/>
                </a:solidFill>
              </a:rPr>
              <a:t>round</a:t>
            </a:r>
            <a:r>
              <a:rPr lang="en-US" sz="2000" dirty="0" smtClean="0">
                <a:solidFill>
                  <a:srgbClr val="800000"/>
                </a:solidFill>
              </a:rPr>
              <a:t> 63% of the population living in urban areas of municipalities. The activities related to the rehabilitation and expansion of the sewerage system in 18 municipalities are in progress</a:t>
            </a:r>
            <a:r>
              <a:rPr lang="sr-Latn-CS" sz="2000" dirty="0" smtClean="0">
                <a:solidFill>
                  <a:srgbClr val="800000"/>
                </a:solidFill>
              </a:rPr>
              <a:t>.</a:t>
            </a:r>
            <a:endParaRPr lang="en-US" sz="2000" dirty="0" smtClean="0">
              <a:solidFill>
                <a:srgbClr val="800000"/>
              </a:solidFill>
            </a:endParaRPr>
          </a:p>
          <a:p>
            <a:pPr algn="just" eaLnBrk="1" hangingPunct="1">
              <a:lnSpc>
                <a:spcPct val="90000"/>
              </a:lnSpc>
            </a:pPr>
            <a:endParaRPr lang="sr-Latn-CS" sz="2000" dirty="0" smtClean="0">
              <a:solidFill>
                <a:srgbClr val="800000"/>
              </a:solidFill>
            </a:endParaRPr>
          </a:p>
          <a:p>
            <a:pPr algn="just" eaLnBrk="1" hangingPunct="1">
              <a:lnSpc>
                <a:spcPct val="90000"/>
              </a:lnSpc>
            </a:pPr>
            <a:r>
              <a:rPr lang="en-US" sz="2000" dirty="0" smtClean="0">
                <a:solidFill>
                  <a:srgbClr val="800000"/>
                </a:solidFill>
              </a:rPr>
              <a:t>The following table provides an overview  of population by municipalities, the number of residents living in urban area</a:t>
            </a:r>
            <a:r>
              <a:rPr lang="sr-Latn-CS" sz="2000" dirty="0" smtClean="0">
                <a:solidFill>
                  <a:srgbClr val="800000"/>
                </a:solidFill>
              </a:rPr>
              <a:t>s</a:t>
            </a:r>
            <a:r>
              <a:rPr lang="en-US" sz="2000" dirty="0" smtClean="0">
                <a:solidFill>
                  <a:srgbClr val="800000"/>
                </a:solidFill>
              </a:rPr>
              <a:t> and the percentage of population with available sewerage infrastructure, for each municipality</a:t>
            </a:r>
            <a:r>
              <a:rPr lang="sr-Latn-CS" sz="2000" dirty="0" smtClean="0">
                <a:solidFill>
                  <a:srgbClr val="800000"/>
                </a:solidFill>
              </a:rPr>
              <a:t>.</a:t>
            </a:r>
            <a:endParaRPr lang="en-US" sz="2000" dirty="0" smtClean="0">
              <a:solidFill>
                <a:srgbClr val="800000"/>
              </a:solidFill>
            </a:endParaRPr>
          </a:p>
          <a:p>
            <a:pPr algn="just" eaLnBrk="1" hangingPunct="1">
              <a:lnSpc>
                <a:spcPct val="90000"/>
              </a:lnSpc>
            </a:pPr>
            <a:endParaRPr lang="en-US" sz="2000" dirty="0" smtClean="0">
              <a:solidFill>
                <a:srgbClr val="00B0F0"/>
              </a:solidFill>
            </a:endParaRPr>
          </a:p>
          <a:p>
            <a:pPr eaLnBrk="1" hangingPunct="1">
              <a:lnSpc>
                <a:spcPct val="90000"/>
              </a:lnSpc>
            </a:pPr>
            <a:endParaRPr lang="sr-Latn-CS" sz="2500" dirty="0" smtClean="0">
              <a:solidFill>
                <a:schemeClr val="tx1"/>
              </a:solidFill>
            </a:endParaRPr>
          </a:p>
          <a:p>
            <a:pPr eaLnBrk="1" hangingPunct="1">
              <a:lnSpc>
                <a:spcPct val="90000"/>
              </a:lnSpc>
            </a:pPr>
            <a:endParaRPr lang="en-US" sz="2500" dirty="0" smtClean="0">
              <a:solidFill>
                <a:srgbClr val="8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29699"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29700"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29702"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29705"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9706" name="Title 17"/>
          <p:cNvSpPr>
            <a:spLocks noGrp="1"/>
          </p:cNvSpPr>
          <p:nvPr>
            <p:ph type="ctrTitle" idx="4294967295"/>
          </p:nvPr>
        </p:nvSpPr>
        <p:spPr>
          <a:xfrm>
            <a:off x="533400" y="609600"/>
            <a:ext cx="8610600" cy="10668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IMPLEMENTATION</a:t>
            </a:r>
            <a:r>
              <a:rPr lang="en-US" sz="3200" dirty="0" smtClean="0">
                <a:solidFill>
                  <a:schemeClr val="tx2">
                    <a:lumMod val="75000"/>
                  </a:schemeClr>
                </a:solidFill>
              </a:rPr>
              <a:t/>
            </a:r>
            <a:br>
              <a:rPr lang="en-US" sz="3200" dirty="0" smtClean="0">
                <a:solidFill>
                  <a:schemeClr val="tx2">
                    <a:lumMod val="75000"/>
                  </a:schemeClr>
                </a:solidFill>
              </a:rPr>
            </a:br>
            <a:endParaRPr lang="en-US" sz="3200" b="1" dirty="0" smtClean="0">
              <a:solidFill>
                <a:schemeClr val="tx2">
                  <a:lumMod val="75000"/>
                </a:schemeClr>
              </a:solidFill>
              <a:cs typeface="Arial" charset="0"/>
            </a:endParaRPr>
          </a:p>
        </p:txBody>
      </p:sp>
      <p:graphicFrame>
        <p:nvGraphicFramePr>
          <p:cNvPr id="25" name="Table 24"/>
          <p:cNvGraphicFramePr>
            <a:graphicFrameLocks noGrp="1"/>
          </p:cNvGraphicFramePr>
          <p:nvPr/>
        </p:nvGraphicFramePr>
        <p:xfrm>
          <a:off x="762000" y="1600200"/>
          <a:ext cx="7467600" cy="4498986"/>
        </p:xfrm>
        <a:graphic>
          <a:graphicData uri="http://schemas.openxmlformats.org/drawingml/2006/table">
            <a:tbl>
              <a:tblPr/>
              <a:tblGrid>
                <a:gridCol w="1758950"/>
                <a:gridCol w="1147763"/>
                <a:gridCol w="1587500"/>
                <a:gridCol w="1487487"/>
                <a:gridCol w="1485900"/>
              </a:tblGrid>
              <a:tr h="5286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Municipality</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Latn-CS" sz="1000" b="0" i="0" u="none" strike="noStrike" cap="none" normalizeH="0" baseline="0" smtClean="0">
                        <a:ln>
                          <a:noFill/>
                        </a:ln>
                        <a:solidFill>
                          <a:srgbClr val="800000"/>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800000"/>
                          </a:solidFill>
                          <a:effectLst/>
                          <a:latin typeface="Arial" charset="0"/>
                          <a:cs typeface="Arial" charset="0"/>
                        </a:rPr>
                        <a:t>The total population</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800000"/>
                          </a:solidFill>
                          <a:effectLst/>
                          <a:latin typeface="Arial" charset="0"/>
                          <a:cs typeface="Arial" charset="0"/>
                        </a:rPr>
                        <a:t>The population in urban areas</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800000"/>
                          </a:solidFill>
                          <a:effectLst/>
                          <a:latin typeface="Arial" charset="0"/>
                          <a:cs typeface="Arial" charset="0"/>
                        </a:rPr>
                        <a:t>Coverage of urban areas sewerage network (%)</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endParaRPr lang="en-US"/>
                    </a:p>
                  </a:txBody>
                  <a:tcPr/>
                </a:tc>
              </a:tr>
              <a:tr h="269875">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800000"/>
                          </a:solidFill>
                          <a:effectLst/>
                          <a:latin typeface="Arial" charset="0"/>
                          <a:cs typeface="Arial" charset="0"/>
                        </a:rPr>
                        <a:t>(in thousands)</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800000"/>
                          </a:solidFill>
                          <a:effectLst/>
                          <a:latin typeface="Arial" charset="0"/>
                          <a:cs typeface="Arial" charset="0"/>
                        </a:rPr>
                        <a:t>spatial</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800000"/>
                          </a:solidFill>
                          <a:effectLst/>
                          <a:latin typeface="Arial" charset="0"/>
                          <a:cs typeface="Arial" charset="0"/>
                        </a:rPr>
                        <a:t>population</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Bar</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42,05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17,65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100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100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Budva</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19,22</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15,99</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95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95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Herceg Novi</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30,86</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19,54</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70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70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Bijelo Polje</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46,05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15,40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65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60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Nikšić</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72,44</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56,97</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80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87</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Pljevlja</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30,79</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19,49</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80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80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Podgorica</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185,94</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155,73</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65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81000" algn="l"/>
                          <a:tab pos="469900" algn="l"/>
                        </a:tabLst>
                      </a:pPr>
                      <a:r>
                        <a:rPr kumimoji="0" lang="sr-Latn-CS" sz="1000" b="0" i="0" u="none" strike="noStrike" cap="none" normalizeH="0" baseline="0" smtClean="0">
                          <a:ln>
                            <a:noFill/>
                          </a:ln>
                          <a:solidFill>
                            <a:srgbClr val="800000"/>
                          </a:solidFill>
                          <a:effectLst/>
                          <a:latin typeface="Arial" charset="0"/>
                          <a:cs typeface="Arial" charset="0"/>
                        </a:rPr>
                        <a:t>60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Ulcinj</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19,92</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10,71</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90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91</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Tivat</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14,03</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10,24</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50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90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Kotor</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22,60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12,58</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42</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Cetinje</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16,66</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14,09</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40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40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Berane</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33,97</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11,07</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93</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93</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Danilovgrad</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18,47</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6,85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30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30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Kolašin</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8,38</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2,73</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7,5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Mojkovac</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8,62</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3,59</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40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75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Andrijevica</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5,07</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1,05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80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80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Plav</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13,11</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5,39</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75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75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Rožaje</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22,96</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9,42</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67</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70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Plužine</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3,25</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1,34</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80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80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Šavnik</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2,07</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0,47</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60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60</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76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Žabljak</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3,57</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1,72</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64</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smtClean="0">
                          <a:ln>
                            <a:noFill/>
                          </a:ln>
                          <a:solidFill>
                            <a:srgbClr val="800000"/>
                          </a:solidFill>
                          <a:effectLst/>
                          <a:latin typeface="Arial" charset="0"/>
                          <a:cs typeface="Arial" charset="0"/>
                        </a:rPr>
                        <a:t>68</a:t>
                      </a:r>
                      <a:endParaRPr kumimoji="0" lang="en-US" sz="1000" b="0" i="0" u="none" strike="noStrike" cap="none" normalizeH="0" baseline="0" smtClean="0">
                        <a:ln>
                          <a:noFill/>
                        </a:ln>
                        <a:solidFill>
                          <a:srgbClr val="800000"/>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30723"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30724"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30726"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30729"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30730" name="Title 17"/>
          <p:cNvSpPr>
            <a:spLocks noGrp="1"/>
          </p:cNvSpPr>
          <p:nvPr>
            <p:ph type="ctrTitle"/>
          </p:nvPr>
        </p:nvSpPr>
        <p:spPr>
          <a:xfrm>
            <a:off x="304800" y="609600"/>
            <a:ext cx="8610600" cy="5334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IMPLEMENTATION</a:t>
            </a:r>
            <a:r>
              <a:rPr lang="en-US" sz="3200" dirty="0" smtClean="0">
                <a:solidFill>
                  <a:schemeClr val="tx2">
                    <a:lumMod val="75000"/>
                  </a:schemeClr>
                </a:solidFill>
              </a:rPr>
              <a:t/>
            </a:r>
            <a:br>
              <a:rPr lang="en-US" sz="3200" dirty="0" smtClean="0">
                <a:solidFill>
                  <a:schemeClr val="tx2">
                    <a:lumMod val="75000"/>
                  </a:schemeClr>
                </a:solidFill>
              </a:rPr>
            </a:br>
            <a:endParaRPr lang="en-US" sz="3200" b="1" dirty="0" smtClean="0">
              <a:solidFill>
                <a:schemeClr val="tx2">
                  <a:lumMod val="75000"/>
                </a:schemeClr>
              </a:solidFill>
              <a:cs typeface="Arial" charset="0"/>
            </a:endParaRPr>
          </a:p>
        </p:txBody>
      </p:sp>
      <p:sp>
        <p:nvSpPr>
          <p:cNvPr id="30731" name="Subtitle 18"/>
          <p:cNvSpPr>
            <a:spLocks noGrp="1"/>
          </p:cNvSpPr>
          <p:nvPr>
            <p:ph type="subTitle" idx="1"/>
          </p:nvPr>
        </p:nvSpPr>
        <p:spPr>
          <a:xfrm>
            <a:off x="381000" y="1524000"/>
            <a:ext cx="8305800" cy="5029200"/>
          </a:xfrm>
        </p:spPr>
        <p:txBody>
          <a:bodyPr/>
          <a:lstStyle/>
          <a:p>
            <a:pPr algn="just" eaLnBrk="1" hangingPunct="1">
              <a:buFontTx/>
              <a:buChar char="•"/>
            </a:pPr>
            <a:r>
              <a:rPr lang="en-US" sz="1800" b="1" dirty="0" smtClean="0">
                <a:solidFill>
                  <a:srgbClr val="800000"/>
                </a:solidFill>
              </a:rPr>
              <a:t>Facilities for waste water treatment</a:t>
            </a:r>
            <a:r>
              <a:rPr lang="en-US" sz="1800" dirty="0" smtClean="0">
                <a:solidFill>
                  <a:srgbClr val="800000"/>
                </a:solidFill>
              </a:rPr>
              <a:t> now exist in </a:t>
            </a:r>
            <a:r>
              <a:rPr lang="en-US" sz="1800" dirty="0" err="1" smtClean="0">
                <a:solidFill>
                  <a:srgbClr val="800000"/>
                </a:solidFill>
              </a:rPr>
              <a:t>Podgorica</a:t>
            </a:r>
            <a:r>
              <a:rPr lang="en-US" sz="1800" dirty="0" smtClean="0">
                <a:solidFill>
                  <a:srgbClr val="800000"/>
                </a:solidFill>
              </a:rPr>
              <a:t> and </a:t>
            </a:r>
            <a:r>
              <a:rPr lang="en-US" sz="1800" dirty="0" err="1" smtClean="0">
                <a:solidFill>
                  <a:srgbClr val="800000"/>
                </a:solidFill>
              </a:rPr>
              <a:t>Mojkovac</a:t>
            </a:r>
            <a:r>
              <a:rPr lang="en-US" sz="1800" dirty="0" smtClean="0">
                <a:solidFill>
                  <a:srgbClr val="800000"/>
                </a:solidFill>
              </a:rPr>
              <a:t>. Plant in </a:t>
            </a:r>
            <a:r>
              <a:rPr lang="en-US" sz="1800" dirty="0" err="1" smtClean="0">
                <a:solidFill>
                  <a:srgbClr val="800000"/>
                </a:solidFill>
              </a:rPr>
              <a:t>Podgorica</a:t>
            </a:r>
            <a:r>
              <a:rPr lang="en-US" sz="1800" dirty="0" smtClean="0">
                <a:solidFill>
                  <a:srgbClr val="800000"/>
                </a:solidFill>
              </a:rPr>
              <a:t> is rebuilt and its capacity is strengthened, but it is still insufficient for the treatment of waste water  in the capital city, which is why the construction of  a new facility is planned.  There are also two smaller plants in </a:t>
            </a:r>
            <a:r>
              <a:rPr lang="en-US" sz="1800" dirty="0" err="1" smtClean="0">
                <a:solidFill>
                  <a:srgbClr val="800000"/>
                </a:solidFill>
              </a:rPr>
              <a:t>Virpazar</a:t>
            </a:r>
            <a:r>
              <a:rPr lang="en-US" sz="1800" dirty="0" smtClean="0">
                <a:solidFill>
                  <a:srgbClr val="800000"/>
                </a:solidFill>
              </a:rPr>
              <a:t> and Rijeka </a:t>
            </a:r>
            <a:r>
              <a:rPr lang="en-US" sz="1800" dirty="0" err="1" smtClean="0">
                <a:solidFill>
                  <a:srgbClr val="800000"/>
                </a:solidFill>
              </a:rPr>
              <a:t>Crnojevica</a:t>
            </a:r>
            <a:r>
              <a:rPr lang="en-US" sz="1800" dirty="0" smtClean="0">
                <a:solidFill>
                  <a:srgbClr val="800000"/>
                </a:solidFill>
              </a:rPr>
              <a:t>, which were built to protect the water of  Lake </a:t>
            </a:r>
            <a:r>
              <a:rPr lang="en-US" sz="1800" dirty="0" err="1" smtClean="0">
                <a:solidFill>
                  <a:srgbClr val="800000"/>
                </a:solidFill>
              </a:rPr>
              <a:t>Skadar</a:t>
            </a:r>
            <a:r>
              <a:rPr lang="en-US" sz="1800" dirty="0" smtClean="0">
                <a:solidFill>
                  <a:srgbClr val="800000"/>
                </a:solidFill>
              </a:rPr>
              <a:t> from pollution</a:t>
            </a:r>
            <a:r>
              <a:rPr lang="sr-Latn-CS" sz="1800" dirty="0" smtClean="0">
                <a:solidFill>
                  <a:srgbClr val="800000"/>
                </a:solidFill>
              </a:rPr>
              <a:t>.</a:t>
            </a:r>
            <a:r>
              <a:rPr lang="en-US" sz="1800" dirty="0" smtClean="0">
                <a:solidFill>
                  <a:srgbClr val="800000"/>
                </a:solidFill>
              </a:rPr>
              <a:t> </a:t>
            </a:r>
          </a:p>
          <a:p>
            <a:pPr algn="just" eaLnBrk="1" hangingPunct="1">
              <a:buFontTx/>
              <a:buChar char="•"/>
            </a:pPr>
            <a:r>
              <a:rPr lang="en-US" sz="1800" dirty="0" smtClean="0">
                <a:solidFill>
                  <a:srgbClr val="800000"/>
                </a:solidFill>
              </a:rPr>
              <a:t>The activities for the construction of a wastewater treatment plant are in progress in</a:t>
            </a:r>
            <a:r>
              <a:rPr lang="sr-Latn-CS" sz="1800" dirty="0" smtClean="0">
                <a:solidFill>
                  <a:srgbClr val="800000"/>
                </a:solidFill>
              </a:rPr>
              <a:t> </a:t>
            </a:r>
            <a:r>
              <a:rPr lang="en-US" sz="1800" dirty="0" err="1" smtClean="0">
                <a:solidFill>
                  <a:srgbClr val="800000"/>
                </a:solidFill>
              </a:rPr>
              <a:t>Niksic</a:t>
            </a:r>
            <a:r>
              <a:rPr lang="en-US" sz="1800" dirty="0" smtClean="0">
                <a:solidFill>
                  <a:srgbClr val="800000"/>
                </a:solidFill>
              </a:rPr>
              <a:t> (capacity 2x55.000ES),</a:t>
            </a:r>
            <a:r>
              <a:rPr lang="sr-Latn-CS" sz="1800" dirty="0" smtClean="0">
                <a:solidFill>
                  <a:srgbClr val="800000"/>
                </a:solidFill>
              </a:rPr>
              <a:t> </a:t>
            </a:r>
            <a:r>
              <a:rPr lang="en-US" sz="1800" dirty="0" err="1" smtClean="0">
                <a:solidFill>
                  <a:srgbClr val="800000"/>
                </a:solidFill>
              </a:rPr>
              <a:t>Herceg</a:t>
            </a:r>
            <a:r>
              <a:rPr lang="en-US" sz="1800" dirty="0" smtClean="0">
                <a:solidFill>
                  <a:srgbClr val="800000"/>
                </a:solidFill>
              </a:rPr>
              <a:t> Novi (capacity 65.000 ES) and</a:t>
            </a:r>
            <a:r>
              <a:rPr lang="sr-Latn-CS" sz="1800" dirty="0" smtClean="0">
                <a:solidFill>
                  <a:srgbClr val="800000"/>
                </a:solidFill>
              </a:rPr>
              <a:t> </a:t>
            </a:r>
            <a:r>
              <a:rPr lang="en-US" sz="1800" dirty="0" err="1" smtClean="0">
                <a:solidFill>
                  <a:srgbClr val="800000"/>
                </a:solidFill>
              </a:rPr>
              <a:t>Budv</a:t>
            </a:r>
            <a:r>
              <a:rPr lang="sr-Latn-CS" sz="1800" dirty="0" smtClean="0">
                <a:solidFill>
                  <a:srgbClr val="800000"/>
                </a:solidFill>
              </a:rPr>
              <a:t>a</a:t>
            </a:r>
            <a:r>
              <a:rPr lang="en-US" sz="1800" dirty="0" smtClean="0">
                <a:solidFill>
                  <a:srgbClr val="800000"/>
                </a:solidFill>
              </a:rPr>
              <a:t> (4PPOV capacity 130.000 ES in the first stage of </a:t>
            </a:r>
            <a:r>
              <a:rPr lang="en-US" sz="1800" dirty="0" err="1" smtClean="0">
                <a:solidFill>
                  <a:srgbClr val="800000"/>
                </a:solidFill>
              </a:rPr>
              <a:t>reali</a:t>
            </a:r>
            <a:r>
              <a:rPr lang="sr-Latn-CS" sz="1800" dirty="0" smtClean="0">
                <a:solidFill>
                  <a:srgbClr val="800000"/>
                </a:solidFill>
              </a:rPr>
              <a:t>s</a:t>
            </a:r>
            <a:r>
              <a:rPr lang="en-US" sz="1800" dirty="0" err="1" smtClean="0">
                <a:solidFill>
                  <a:srgbClr val="800000"/>
                </a:solidFill>
              </a:rPr>
              <a:t>ation</a:t>
            </a:r>
            <a:r>
              <a:rPr lang="en-US" sz="1800" dirty="0" smtClean="0">
                <a:solidFill>
                  <a:srgbClr val="800000"/>
                </a:solidFill>
              </a:rPr>
              <a:t>)</a:t>
            </a:r>
            <a:endParaRPr lang="sr-Latn-CS" sz="1800" dirty="0" smtClean="0">
              <a:solidFill>
                <a:srgbClr val="800000"/>
              </a:solidFill>
            </a:endParaRPr>
          </a:p>
          <a:p>
            <a:pPr algn="just" eaLnBrk="1" hangingPunct="1">
              <a:buFontTx/>
              <a:buChar char="•"/>
            </a:pPr>
            <a:r>
              <a:rPr lang="sr-Latn-CS" sz="1800" dirty="0" smtClean="0">
                <a:solidFill>
                  <a:srgbClr val="800000"/>
                </a:solidFill>
              </a:rPr>
              <a:t>T</a:t>
            </a:r>
            <a:r>
              <a:rPr lang="en-US" sz="1800" dirty="0" smtClean="0">
                <a:solidFill>
                  <a:srgbClr val="800000"/>
                </a:solidFill>
              </a:rPr>
              <a:t>he procedure to select a contractor to build a PPOV in Bar  (for 68.000 ES) and joint PPOV for municipalities </a:t>
            </a:r>
            <a:r>
              <a:rPr lang="en-US" sz="1800" dirty="0" err="1" smtClean="0">
                <a:solidFill>
                  <a:srgbClr val="800000"/>
                </a:solidFill>
              </a:rPr>
              <a:t>Kotor</a:t>
            </a:r>
            <a:r>
              <a:rPr lang="en-US" sz="1800" dirty="0" smtClean="0">
                <a:solidFill>
                  <a:srgbClr val="800000"/>
                </a:solidFill>
              </a:rPr>
              <a:t> and </a:t>
            </a:r>
            <a:r>
              <a:rPr lang="en-US" sz="1800" dirty="0" err="1" smtClean="0">
                <a:solidFill>
                  <a:srgbClr val="800000"/>
                </a:solidFill>
              </a:rPr>
              <a:t>Tivat</a:t>
            </a:r>
            <a:r>
              <a:rPr lang="en-US" sz="1800" dirty="0" smtClean="0">
                <a:solidFill>
                  <a:srgbClr val="800000"/>
                </a:solidFill>
              </a:rPr>
              <a:t> (for 72.000 ES) </a:t>
            </a:r>
          </a:p>
          <a:p>
            <a:pPr algn="just" eaLnBrk="1" hangingPunct="1">
              <a:buFontTx/>
              <a:buChar char="•"/>
            </a:pPr>
            <a:r>
              <a:rPr lang="en-US" sz="1800" dirty="0" smtClean="0">
                <a:solidFill>
                  <a:srgbClr val="800000"/>
                </a:solidFill>
              </a:rPr>
              <a:t>Works are contracted for </a:t>
            </a:r>
            <a:r>
              <a:rPr lang="sr-Latn-CS" sz="1800" dirty="0" smtClean="0">
                <a:solidFill>
                  <a:srgbClr val="800000"/>
                </a:solidFill>
              </a:rPr>
              <a:t>the </a:t>
            </a:r>
            <a:r>
              <a:rPr lang="en-US" sz="1800" dirty="0" smtClean="0">
                <a:solidFill>
                  <a:srgbClr val="800000"/>
                </a:solidFill>
              </a:rPr>
              <a:t>construction of  PPOV in </a:t>
            </a:r>
            <a:r>
              <a:rPr lang="en-US" sz="1800" dirty="0" err="1" smtClean="0">
                <a:solidFill>
                  <a:srgbClr val="800000"/>
                </a:solidFill>
              </a:rPr>
              <a:t>Zabljak</a:t>
            </a:r>
            <a:r>
              <a:rPr lang="en-US" sz="1800" dirty="0" smtClean="0">
                <a:solidFill>
                  <a:srgbClr val="800000"/>
                </a:solidFill>
              </a:rPr>
              <a:t>  (capacity  2000 ES)</a:t>
            </a:r>
          </a:p>
          <a:p>
            <a:pPr algn="just" eaLnBrk="1" hangingPunct="1">
              <a:buFontTx/>
              <a:buChar char="•"/>
            </a:pPr>
            <a:r>
              <a:rPr lang="en-US" sz="1800" dirty="0" smtClean="0">
                <a:solidFill>
                  <a:srgbClr val="800000"/>
                </a:solidFill>
              </a:rPr>
              <a:t>Preparation of project documentation for construction of PPOV in </a:t>
            </a:r>
            <a:r>
              <a:rPr lang="en-US" sz="1800" dirty="0" err="1" smtClean="0">
                <a:solidFill>
                  <a:srgbClr val="800000"/>
                </a:solidFill>
              </a:rPr>
              <a:t>Pljevlja</a:t>
            </a:r>
            <a:r>
              <a:rPr lang="en-US" sz="1800" dirty="0" smtClean="0">
                <a:solidFill>
                  <a:srgbClr val="800000"/>
                </a:solidFill>
              </a:rPr>
              <a:t> (capacity 28.000 ES), </a:t>
            </a:r>
            <a:r>
              <a:rPr lang="en-US" sz="1800" dirty="0" err="1" smtClean="0">
                <a:solidFill>
                  <a:srgbClr val="800000"/>
                </a:solidFill>
              </a:rPr>
              <a:t>Bijelo</a:t>
            </a:r>
            <a:r>
              <a:rPr lang="en-US" sz="1800" dirty="0" smtClean="0">
                <a:solidFill>
                  <a:srgbClr val="800000"/>
                </a:solidFill>
              </a:rPr>
              <a:t> </a:t>
            </a:r>
            <a:r>
              <a:rPr lang="en-US" sz="1800" dirty="0" err="1" smtClean="0">
                <a:solidFill>
                  <a:srgbClr val="800000"/>
                </a:solidFill>
              </a:rPr>
              <a:t>Polje</a:t>
            </a:r>
            <a:r>
              <a:rPr lang="en-US" sz="1800" dirty="0" smtClean="0">
                <a:solidFill>
                  <a:srgbClr val="800000"/>
                </a:solidFill>
              </a:rPr>
              <a:t> (2x20.000 ES), </a:t>
            </a:r>
            <a:r>
              <a:rPr lang="en-US" sz="1800" dirty="0" err="1" smtClean="0">
                <a:solidFill>
                  <a:srgbClr val="800000"/>
                </a:solidFill>
              </a:rPr>
              <a:t>Cetinje</a:t>
            </a:r>
            <a:r>
              <a:rPr lang="en-US" sz="1800" dirty="0" smtClean="0">
                <a:solidFill>
                  <a:srgbClr val="800000"/>
                </a:solidFill>
              </a:rPr>
              <a:t> (20.000 ES), </a:t>
            </a:r>
            <a:r>
              <a:rPr lang="en-US" sz="1800" dirty="0" err="1" smtClean="0">
                <a:solidFill>
                  <a:srgbClr val="800000"/>
                </a:solidFill>
              </a:rPr>
              <a:t>Berane</a:t>
            </a:r>
            <a:r>
              <a:rPr lang="en-US" sz="1800" dirty="0" smtClean="0">
                <a:solidFill>
                  <a:srgbClr val="800000"/>
                </a:solidFill>
              </a:rPr>
              <a:t> (20.000 ES), </a:t>
            </a:r>
            <a:r>
              <a:rPr lang="en-US" sz="1800" dirty="0" err="1" smtClean="0">
                <a:solidFill>
                  <a:srgbClr val="800000"/>
                </a:solidFill>
              </a:rPr>
              <a:t>Plav</a:t>
            </a:r>
            <a:r>
              <a:rPr lang="en-US" sz="1800" dirty="0" smtClean="0">
                <a:solidFill>
                  <a:srgbClr val="800000"/>
                </a:solidFill>
              </a:rPr>
              <a:t> (2x9.000 ES), </a:t>
            </a:r>
            <a:r>
              <a:rPr lang="en-US" sz="1800" dirty="0" err="1" smtClean="0">
                <a:solidFill>
                  <a:srgbClr val="800000"/>
                </a:solidFill>
              </a:rPr>
              <a:t>Danilovgrad</a:t>
            </a:r>
            <a:r>
              <a:rPr lang="en-US" sz="1800" dirty="0" smtClean="0">
                <a:solidFill>
                  <a:srgbClr val="800000"/>
                </a:solidFill>
              </a:rPr>
              <a:t> (2x6.000 ), </a:t>
            </a:r>
            <a:r>
              <a:rPr lang="en-US" sz="1800" dirty="0" err="1" smtClean="0">
                <a:solidFill>
                  <a:srgbClr val="800000"/>
                </a:solidFill>
              </a:rPr>
              <a:t>Rozaje</a:t>
            </a:r>
            <a:r>
              <a:rPr lang="en-US" sz="1800" dirty="0" smtClean="0">
                <a:solidFill>
                  <a:srgbClr val="800000"/>
                </a:solidFill>
              </a:rPr>
              <a:t> (13.600 ES)</a:t>
            </a:r>
          </a:p>
          <a:p>
            <a:pPr algn="just" eaLnBrk="1" hangingPunct="1"/>
            <a:endParaRPr lang="en-US" sz="1800" dirty="0" smtClean="0">
              <a:solidFill>
                <a:srgbClr val="00B0F0"/>
              </a:solidFill>
            </a:endParaRPr>
          </a:p>
          <a:p>
            <a:pPr eaLnBrk="1" hangingPunct="1"/>
            <a:endParaRPr lang="sr-Latn-CS" sz="4400" dirty="0" smtClean="0">
              <a:solidFill>
                <a:schemeClr val="tx1"/>
              </a:solidFill>
            </a:endParaRPr>
          </a:p>
          <a:p>
            <a:pPr eaLnBrk="1" hangingPunct="1"/>
            <a:endParaRPr lang="en-US" sz="4400" dirty="0" smtClean="0">
              <a:solidFill>
                <a:srgbClr val="8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31747"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31748"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31750"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31753"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31754" name="Title 17"/>
          <p:cNvSpPr>
            <a:spLocks noGrp="1"/>
          </p:cNvSpPr>
          <p:nvPr>
            <p:ph type="ctrTitle"/>
          </p:nvPr>
        </p:nvSpPr>
        <p:spPr>
          <a:xfrm>
            <a:off x="304800" y="685800"/>
            <a:ext cx="8610600" cy="4572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INSTITUTIONAL FRAMEWORK</a:t>
            </a:r>
            <a:r>
              <a:rPr lang="en-US" sz="3200" dirty="0" smtClean="0">
                <a:solidFill>
                  <a:schemeClr val="tx2">
                    <a:lumMod val="75000"/>
                  </a:schemeClr>
                </a:solidFill>
              </a:rPr>
              <a:t/>
            </a:r>
            <a:br>
              <a:rPr lang="en-US" sz="3200" dirty="0" smtClean="0">
                <a:solidFill>
                  <a:schemeClr val="tx2">
                    <a:lumMod val="75000"/>
                  </a:schemeClr>
                </a:solidFill>
              </a:rPr>
            </a:br>
            <a:endParaRPr lang="en-US" sz="3200" b="1" dirty="0" smtClean="0">
              <a:solidFill>
                <a:schemeClr val="tx2">
                  <a:lumMod val="75000"/>
                </a:schemeClr>
              </a:solidFill>
              <a:cs typeface="Arial" charset="0"/>
            </a:endParaRPr>
          </a:p>
        </p:txBody>
      </p:sp>
      <p:sp>
        <p:nvSpPr>
          <p:cNvPr id="31755" name="Subtitle 18"/>
          <p:cNvSpPr>
            <a:spLocks noGrp="1"/>
          </p:cNvSpPr>
          <p:nvPr>
            <p:ph type="subTitle" idx="1"/>
          </p:nvPr>
        </p:nvSpPr>
        <p:spPr>
          <a:xfrm>
            <a:off x="228600" y="1295400"/>
            <a:ext cx="8610600" cy="5410200"/>
          </a:xfrm>
        </p:spPr>
        <p:txBody>
          <a:bodyPr/>
          <a:lstStyle/>
          <a:p>
            <a:pPr algn="just" eaLnBrk="1" hangingPunct="1">
              <a:buFont typeface="Arial" charset="0"/>
              <a:buChar char="•"/>
            </a:pPr>
            <a:r>
              <a:rPr lang="sr-Latn-CS" sz="1800" dirty="0" smtClean="0">
                <a:solidFill>
                  <a:srgbClr val="800000"/>
                </a:solidFill>
              </a:rPr>
              <a:t> </a:t>
            </a:r>
            <a:r>
              <a:rPr lang="en-GB" sz="1800" dirty="0" smtClean="0">
                <a:solidFill>
                  <a:srgbClr val="800000"/>
                </a:solidFill>
              </a:rPr>
              <a:t>Public administration bodies: </a:t>
            </a:r>
            <a:endParaRPr lang="en-US" sz="1800" dirty="0" smtClean="0">
              <a:solidFill>
                <a:srgbClr val="800000"/>
              </a:solidFill>
            </a:endParaRPr>
          </a:p>
          <a:p>
            <a:pPr algn="just" eaLnBrk="1" hangingPunct="1"/>
            <a:r>
              <a:rPr lang="sr-Latn-CS" sz="1800" dirty="0" smtClean="0">
                <a:solidFill>
                  <a:srgbClr val="800000"/>
                </a:solidFill>
              </a:rPr>
              <a:t>    -  </a:t>
            </a:r>
            <a:r>
              <a:rPr lang="en-GB" sz="1800" b="1" dirty="0" smtClean="0">
                <a:solidFill>
                  <a:srgbClr val="800000"/>
                </a:solidFill>
              </a:rPr>
              <a:t>Ministry of Agriculture and Rural Development</a:t>
            </a:r>
            <a:r>
              <a:rPr lang="sr-Latn-CS" sz="1800" b="1" dirty="0" smtClean="0">
                <a:solidFill>
                  <a:srgbClr val="800000"/>
                </a:solidFill>
              </a:rPr>
              <a:t> </a:t>
            </a:r>
            <a:r>
              <a:rPr lang="sr-Latn-CS" sz="1800" dirty="0" smtClean="0">
                <a:solidFill>
                  <a:srgbClr val="800000"/>
                </a:solidFill>
              </a:rPr>
              <a:t>- </a:t>
            </a:r>
            <a:r>
              <a:rPr lang="en-GB" sz="1800" dirty="0" smtClean="0">
                <a:solidFill>
                  <a:srgbClr val="800000"/>
                </a:solidFill>
              </a:rPr>
              <a:t>D</a:t>
            </a:r>
            <a:r>
              <a:rPr lang="sr-Latn-CS" sz="1800" dirty="0" smtClean="0">
                <a:solidFill>
                  <a:srgbClr val="800000"/>
                </a:solidFill>
              </a:rPr>
              <a:t>epartment</a:t>
            </a:r>
            <a:r>
              <a:rPr lang="en-GB" sz="1800" dirty="0" smtClean="0">
                <a:solidFill>
                  <a:srgbClr val="800000"/>
                </a:solidFill>
              </a:rPr>
              <a:t> for Water Management is in charge of proposing and implementation of policy in the field of waters, for adoption of planning documents and regulations within its competence</a:t>
            </a:r>
            <a:r>
              <a:rPr lang="sr-Latn-CS" sz="1800" dirty="0" smtClean="0">
                <a:solidFill>
                  <a:srgbClr val="800000"/>
                </a:solidFill>
              </a:rPr>
              <a:t>;</a:t>
            </a:r>
            <a:endParaRPr lang="en-US" sz="1800" dirty="0" smtClean="0">
              <a:solidFill>
                <a:srgbClr val="800000"/>
              </a:solidFill>
            </a:endParaRPr>
          </a:p>
          <a:p>
            <a:pPr algn="just" eaLnBrk="1" hangingPunct="1"/>
            <a:r>
              <a:rPr lang="sr-Latn-CS" sz="1800" dirty="0" smtClean="0">
                <a:solidFill>
                  <a:srgbClr val="800000"/>
                </a:solidFill>
              </a:rPr>
              <a:t>    - </a:t>
            </a:r>
            <a:r>
              <a:rPr lang="en-GB" sz="1800" b="1" dirty="0" smtClean="0">
                <a:solidFill>
                  <a:srgbClr val="800000"/>
                </a:solidFill>
              </a:rPr>
              <a:t>Ministry of Sustainable Development and Tourism</a:t>
            </a:r>
            <a:r>
              <a:rPr lang="sr-Latn-CS" sz="1800" b="1" dirty="0" smtClean="0">
                <a:solidFill>
                  <a:srgbClr val="800000"/>
                </a:solidFill>
              </a:rPr>
              <a:t> </a:t>
            </a:r>
            <a:r>
              <a:rPr lang="en-US" sz="1800" dirty="0" smtClean="0">
                <a:solidFill>
                  <a:srgbClr val="800000"/>
                </a:solidFill>
              </a:rPr>
              <a:t>is responsible for proposing, monitoring and guiding policy in the area of utilities,  measures for the implementation of strategic documents, plan</a:t>
            </a:r>
            <a:r>
              <a:rPr lang="sr-Latn-CS" sz="1800" dirty="0" smtClean="0">
                <a:solidFill>
                  <a:srgbClr val="800000"/>
                </a:solidFill>
              </a:rPr>
              <a:t>s</a:t>
            </a:r>
            <a:r>
              <a:rPr lang="en-US" sz="1800" dirty="0" smtClean="0">
                <a:solidFill>
                  <a:srgbClr val="800000"/>
                </a:solidFill>
              </a:rPr>
              <a:t> and programs in the area of water supply and management of waste water collected in the city’s  sewers</a:t>
            </a:r>
            <a:r>
              <a:rPr lang="sr-Latn-CS" sz="1800" dirty="0">
                <a:solidFill>
                  <a:srgbClr val="800000"/>
                </a:solidFill>
              </a:rPr>
              <a:t>;</a:t>
            </a:r>
            <a:endParaRPr lang="en-US" sz="1800" dirty="0" smtClean="0">
              <a:solidFill>
                <a:srgbClr val="800000"/>
              </a:solidFill>
            </a:endParaRPr>
          </a:p>
          <a:p>
            <a:pPr algn="just" eaLnBrk="1" hangingPunct="1"/>
            <a:r>
              <a:rPr lang="sr-Latn-CS" sz="1800" dirty="0" smtClean="0">
                <a:solidFill>
                  <a:srgbClr val="800000"/>
                </a:solidFill>
              </a:rPr>
              <a:t>    - </a:t>
            </a:r>
            <a:r>
              <a:rPr lang="en-GB" sz="1800" b="1" dirty="0" smtClean="0">
                <a:solidFill>
                  <a:srgbClr val="800000"/>
                </a:solidFill>
              </a:rPr>
              <a:t>Water </a:t>
            </a:r>
            <a:r>
              <a:rPr lang="sr-Latn-CS" sz="1800" b="1" dirty="0" smtClean="0">
                <a:solidFill>
                  <a:srgbClr val="800000"/>
                </a:solidFill>
              </a:rPr>
              <a:t>Administration </a:t>
            </a:r>
            <a:r>
              <a:rPr lang="en-US" sz="1800" dirty="0" smtClean="0">
                <a:solidFill>
                  <a:srgbClr val="800000"/>
                </a:solidFill>
              </a:rPr>
              <a:t>has jurisdiction in the area of the enforcement of laws,</a:t>
            </a:r>
            <a:r>
              <a:rPr lang="sr-Latn-CS" sz="1800" dirty="0" smtClean="0">
                <a:solidFill>
                  <a:srgbClr val="800000"/>
                </a:solidFill>
              </a:rPr>
              <a:t> </a:t>
            </a:r>
            <a:r>
              <a:rPr lang="en-US" sz="1800" dirty="0" smtClean="0">
                <a:solidFill>
                  <a:srgbClr val="800000"/>
                </a:solidFill>
              </a:rPr>
              <a:t>to prepare professional basis for regulation</a:t>
            </a:r>
            <a:r>
              <a:rPr lang="sr-Latn-CS" sz="1800" dirty="0" smtClean="0">
                <a:solidFill>
                  <a:srgbClr val="800000"/>
                </a:solidFill>
              </a:rPr>
              <a:t>s</a:t>
            </a:r>
            <a:r>
              <a:rPr lang="en-US" sz="1800" dirty="0" smtClean="0">
                <a:solidFill>
                  <a:srgbClr val="800000"/>
                </a:solidFill>
              </a:rPr>
              <a:t>, plans and programs adopted by the Government and the Ministry of Agriculture and </a:t>
            </a:r>
            <a:r>
              <a:rPr lang="sr-Latn-CS" sz="1800" dirty="0" smtClean="0">
                <a:solidFill>
                  <a:srgbClr val="800000"/>
                </a:solidFill>
              </a:rPr>
              <a:t>R</a:t>
            </a:r>
            <a:r>
              <a:rPr lang="en-US" sz="1800" dirty="0" err="1" smtClean="0">
                <a:solidFill>
                  <a:srgbClr val="800000"/>
                </a:solidFill>
              </a:rPr>
              <a:t>ural</a:t>
            </a:r>
            <a:r>
              <a:rPr lang="en-US" sz="1800" dirty="0" smtClean="0">
                <a:solidFill>
                  <a:srgbClr val="800000"/>
                </a:solidFill>
              </a:rPr>
              <a:t> </a:t>
            </a:r>
            <a:r>
              <a:rPr lang="sr-Latn-CS" sz="1800" dirty="0">
                <a:solidFill>
                  <a:srgbClr val="800000"/>
                </a:solidFill>
              </a:rPr>
              <a:t>D</a:t>
            </a:r>
            <a:r>
              <a:rPr lang="en-US" sz="1800" dirty="0" err="1" smtClean="0">
                <a:solidFill>
                  <a:srgbClr val="800000"/>
                </a:solidFill>
              </a:rPr>
              <a:t>evelopment</a:t>
            </a:r>
            <a:r>
              <a:rPr lang="en-US" sz="1800" dirty="0" smtClean="0">
                <a:solidFill>
                  <a:srgbClr val="800000"/>
                </a:solidFill>
              </a:rPr>
              <a:t>,  professional preparation of water management plans, establish and maintain the VIS, etc.</a:t>
            </a:r>
          </a:p>
          <a:p>
            <a:pPr algn="just" eaLnBrk="1" hangingPunct="1"/>
            <a:r>
              <a:rPr lang="sr-Latn-CS" sz="1800" dirty="0" smtClean="0">
                <a:solidFill>
                  <a:srgbClr val="800000"/>
                </a:solidFill>
              </a:rPr>
              <a:t>    - </a:t>
            </a:r>
            <a:r>
              <a:rPr lang="en-GB" sz="1800" b="1" dirty="0" smtClean="0">
                <a:solidFill>
                  <a:srgbClr val="800000"/>
                </a:solidFill>
              </a:rPr>
              <a:t>Environmental Protection Agency</a:t>
            </a:r>
            <a:r>
              <a:rPr lang="sr-Latn-CS" sz="1800" b="1" dirty="0" smtClean="0">
                <a:solidFill>
                  <a:srgbClr val="800000"/>
                </a:solidFill>
              </a:rPr>
              <a:t> </a:t>
            </a:r>
            <a:r>
              <a:rPr lang="en-US" sz="1800" dirty="0" smtClean="0">
                <a:solidFill>
                  <a:srgbClr val="800000"/>
                </a:solidFill>
              </a:rPr>
              <a:t>is, among other things, responsible for activities related to: organizing, planning and participating in monitoring, analyzing and reporting on the state of the environment, and enforcement of regulations in the field of environmental protection</a:t>
            </a:r>
            <a:r>
              <a:rPr lang="sr-Latn-CS" sz="1800" dirty="0" smtClean="0">
                <a:solidFill>
                  <a:srgbClr val="800000"/>
                </a:solidFill>
              </a:rPr>
              <a:t>.</a:t>
            </a:r>
            <a:endParaRPr lang="en-US" sz="1800" dirty="0" smtClean="0">
              <a:solidFill>
                <a:srgbClr val="800000"/>
              </a:solidFill>
            </a:endParaRPr>
          </a:p>
          <a:p>
            <a:pPr algn="just" eaLnBrk="1" hangingPunct="1"/>
            <a:endParaRPr lang="en-US" sz="1800" dirty="0" smtClean="0">
              <a:solidFill>
                <a:srgbClr val="00B0F0"/>
              </a:solidFill>
            </a:endParaRPr>
          </a:p>
          <a:p>
            <a:pPr algn="just" eaLnBrk="1" hangingPunct="1"/>
            <a:endParaRPr lang="sr-Latn-CS" sz="1600" dirty="0" smtClean="0">
              <a:solidFill>
                <a:srgbClr val="800000"/>
              </a:solidFill>
              <a:latin typeface="Cambria" pitchFamily="18" charset="0"/>
            </a:endParaRPr>
          </a:p>
          <a:p>
            <a:pPr eaLnBrk="1" hangingPunct="1"/>
            <a:endParaRPr lang="en-US" sz="2800" dirty="0" smtClean="0">
              <a:solidFill>
                <a:srgbClr val="8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14339"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14340"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14342"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14345"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4346" name="Title 17"/>
          <p:cNvSpPr>
            <a:spLocks noGrp="1"/>
          </p:cNvSpPr>
          <p:nvPr>
            <p:ph type="ctrTitle"/>
          </p:nvPr>
        </p:nvSpPr>
        <p:spPr>
          <a:xfrm>
            <a:off x="685800" y="1524000"/>
            <a:ext cx="7772400" cy="2308225"/>
          </a:xfrm>
        </p:spPr>
        <p:txBody>
          <a:bodyPr/>
          <a:lstStyle/>
          <a:p>
            <a:pPr eaLnBrk="1" hangingPunct="1"/>
            <a:r>
              <a:rPr lang="sl-SI" sz="3200" b="1" dirty="0" smtClean="0">
                <a:solidFill>
                  <a:srgbClr val="800000"/>
                </a:solidFill>
                <a:cs typeface="Arial" charset="0"/>
              </a:rPr>
              <a:t>Council Directive 91/271/EEC of 21 May 1991 concerning urban waste-water treatment</a:t>
            </a:r>
            <a:br>
              <a:rPr lang="sl-SI" sz="3200" b="1" dirty="0" smtClean="0">
                <a:solidFill>
                  <a:srgbClr val="800000"/>
                </a:solidFill>
                <a:cs typeface="Arial" charset="0"/>
              </a:rPr>
            </a:br>
            <a:r>
              <a:rPr lang="en-GB" sz="3200" b="1" dirty="0" smtClean="0">
                <a:solidFill>
                  <a:srgbClr val="800000"/>
                </a:solidFill>
                <a:cs typeface="Arial" charset="0"/>
              </a:rPr>
              <a:t>UWWTD</a:t>
            </a:r>
            <a:endParaRPr lang="en-US" sz="3200" b="1" dirty="0" smtClean="0">
              <a:solidFill>
                <a:srgbClr val="800000"/>
              </a:solidFill>
              <a:cs typeface="Arial" charset="0"/>
            </a:endParaRPr>
          </a:p>
        </p:txBody>
      </p:sp>
      <p:sp>
        <p:nvSpPr>
          <p:cNvPr id="14347" name="Subtitle 18"/>
          <p:cNvSpPr>
            <a:spLocks noGrp="1"/>
          </p:cNvSpPr>
          <p:nvPr>
            <p:ph type="subTitle" idx="1"/>
          </p:nvPr>
        </p:nvSpPr>
        <p:spPr>
          <a:xfrm>
            <a:off x="457200" y="4114800"/>
            <a:ext cx="8382000" cy="1100150"/>
          </a:xfrm>
        </p:spPr>
        <p:txBody>
          <a:bodyPr/>
          <a:lstStyle/>
          <a:p>
            <a:pPr eaLnBrk="1" hangingPunct="1"/>
            <a:r>
              <a:rPr lang="en-US" sz="1400" b="1" i="1" dirty="0" smtClean="0">
                <a:solidFill>
                  <a:srgbClr val="800000"/>
                </a:solidFill>
                <a:cs typeface="Arial" charset="0"/>
              </a:rPr>
              <a:t>Zorica Djuranovic</a:t>
            </a:r>
            <a:r>
              <a:rPr lang="sl-SI" sz="1400" b="1" i="1" dirty="0" smtClean="0">
                <a:solidFill>
                  <a:srgbClr val="800000"/>
                </a:solidFill>
                <a:cs typeface="Arial" charset="0"/>
              </a:rPr>
              <a:t>, </a:t>
            </a:r>
            <a:endParaRPr lang="en-US" sz="1400" b="1" i="1" dirty="0" smtClean="0">
              <a:solidFill>
                <a:srgbClr val="800000"/>
              </a:solidFill>
              <a:cs typeface="Arial" charset="0"/>
            </a:endParaRPr>
          </a:p>
          <a:p>
            <a:pPr eaLnBrk="1" hangingPunct="1"/>
            <a:r>
              <a:rPr lang="sl-SI" sz="1400" b="1" i="1" dirty="0" smtClean="0">
                <a:solidFill>
                  <a:srgbClr val="800000"/>
                </a:solidFill>
                <a:cs typeface="Arial" charset="0"/>
              </a:rPr>
              <a:t>Ministry of Agriculture and Rural Development</a:t>
            </a:r>
            <a:endParaRPr lang="en-US" sz="1400" b="1" i="1" dirty="0" smtClean="0">
              <a:solidFill>
                <a:srgbClr val="800000"/>
              </a:solidFill>
              <a:cs typeface="Arial" charset="0"/>
            </a:endParaRPr>
          </a:p>
          <a:p>
            <a:pPr eaLnBrk="1" hangingPunct="1"/>
            <a:r>
              <a:rPr lang="en-US" sz="1400" b="1" i="1" dirty="0" smtClean="0">
                <a:solidFill>
                  <a:srgbClr val="800000"/>
                </a:solidFill>
                <a:cs typeface="Arial" charset="0"/>
                <a:hlinkClick r:id="rId4"/>
              </a:rPr>
              <a:t>Zorica.djuranovic@mprr.gov.me</a:t>
            </a:r>
            <a:endParaRPr lang="en-US" sz="1400" b="1" i="1" dirty="0" smtClean="0">
              <a:solidFill>
                <a:srgbClr val="800000"/>
              </a:solidFill>
              <a:cs typeface="Arial" charset="0"/>
            </a:endParaRPr>
          </a:p>
          <a:p>
            <a:pPr eaLnBrk="1" hangingPunct="1"/>
            <a:endParaRPr lang="sr-Latn-CS" sz="1400" b="1" i="1" dirty="0" smtClean="0">
              <a:solidFill>
                <a:srgbClr val="800000"/>
              </a:solidFill>
              <a:cs typeface="Arial" charset="0"/>
            </a:endParaRPr>
          </a:p>
          <a:p>
            <a:pPr eaLnBrk="1" hangingPunct="1"/>
            <a:endParaRPr lang="en-US" sz="1400" b="1" i="1" dirty="0" smtClean="0">
              <a:solidFill>
                <a:srgbClr val="800000"/>
              </a:solidFill>
              <a:cs typeface="Arial" charset="0"/>
            </a:endParaRPr>
          </a:p>
          <a:p>
            <a:pPr eaLnBrk="1" hangingPunct="1"/>
            <a:endParaRPr lang="en-US" sz="1400" b="1" i="1" dirty="0" smtClean="0">
              <a:solidFill>
                <a:srgbClr val="800000"/>
              </a:solidFill>
              <a:cs typeface="Arial" charset="0"/>
            </a:endParaRPr>
          </a:p>
          <a:p>
            <a:pPr eaLnBrk="1" hangingPunct="1"/>
            <a:endParaRPr lang="en-US" sz="1400" b="1" i="1" dirty="0" smtClean="0">
              <a:solidFill>
                <a:srgbClr val="800000"/>
              </a:solidFill>
              <a:cs typeface="Arial" charset="0"/>
            </a:endParaRPr>
          </a:p>
          <a:p>
            <a:pPr eaLnBrk="1" hangingPunct="1"/>
            <a:endParaRPr lang="en-US" sz="1400" dirty="0" smtClean="0">
              <a:solidFill>
                <a:srgbClr val="898989"/>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32771"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32772"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32774"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32777"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 name="Title 17"/>
          <p:cNvSpPr>
            <a:spLocks noGrp="1"/>
          </p:cNvSpPr>
          <p:nvPr>
            <p:ph type="ctrTitle"/>
          </p:nvPr>
        </p:nvSpPr>
        <p:spPr>
          <a:xfrm>
            <a:off x="304800" y="685800"/>
            <a:ext cx="8610600" cy="457200"/>
          </a:xfrm>
        </p:spPr>
        <p:txBody>
          <a:bodyPr rtlCol="0">
            <a:normAutofit fontScale="90000"/>
          </a:bodyPr>
          <a:lstStyle/>
          <a:p>
            <a:pPr eaLnBrk="1" fontAlgn="auto" hangingPunct="1">
              <a:spcAft>
                <a:spcPts val="0"/>
              </a:spcAft>
              <a:defRPr/>
            </a:pPr>
            <a:r>
              <a:rPr lang="sr-Latn-CS" sz="3600" b="1" dirty="0" smtClean="0">
                <a:solidFill>
                  <a:srgbClr val="800000"/>
                </a:solidFill>
              </a:rPr>
              <a:t/>
            </a:r>
            <a:br>
              <a:rPr lang="sr-Latn-CS" sz="3600" b="1" dirty="0" smtClean="0">
                <a:solidFill>
                  <a:srgbClr val="800000"/>
                </a:solidFill>
              </a:rPr>
            </a:br>
            <a:r>
              <a:rPr lang="en-GB" sz="3600" b="1" dirty="0" smtClean="0">
                <a:solidFill>
                  <a:schemeClr val="tx2">
                    <a:lumMod val="75000"/>
                  </a:schemeClr>
                </a:solidFill>
              </a:rPr>
              <a:t>INSTITUTIONAL FRAMEWORK</a:t>
            </a:r>
            <a:r>
              <a:rPr lang="en-US" sz="2800" dirty="0" smtClean="0">
                <a:solidFill>
                  <a:schemeClr val="tx2">
                    <a:lumMod val="75000"/>
                  </a:schemeClr>
                </a:solidFill>
              </a:rPr>
              <a:t/>
            </a:r>
            <a:br>
              <a:rPr lang="en-US" sz="2800" dirty="0" smtClean="0">
                <a:solidFill>
                  <a:schemeClr val="tx2">
                    <a:lumMod val="75000"/>
                  </a:schemeClr>
                </a:solidFill>
              </a:rPr>
            </a:br>
            <a:endParaRPr lang="en-US" sz="2800" b="1" dirty="0" smtClean="0">
              <a:solidFill>
                <a:schemeClr val="tx2">
                  <a:lumMod val="75000"/>
                </a:schemeClr>
              </a:solidFill>
              <a:latin typeface="+mn-lt"/>
              <a:cs typeface="Arial" pitchFamily="34" charset="0"/>
            </a:endParaRPr>
          </a:p>
        </p:txBody>
      </p:sp>
      <p:sp>
        <p:nvSpPr>
          <p:cNvPr id="32779" name="Subtitle 18"/>
          <p:cNvSpPr>
            <a:spLocks noGrp="1"/>
          </p:cNvSpPr>
          <p:nvPr>
            <p:ph type="subTitle" idx="1"/>
          </p:nvPr>
        </p:nvSpPr>
        <p:spPr>
          <a:xfrm>
            <a:off x="304800" y="1447800"/>
            <a:ext cx="8458200" cy="4876800"/>
          </a:xfrm>
        </p:spPr>
        <p:txBody>
          <a:bodyPr/>
          <a:lstStyle/>
          <a:p>
            <a:pPr algn="just" eaLnBrk="1" hangingPunct="1">
              <a:lnSpc>
                <a:spcPct val="90000"/>
              </a:lnSpc>
              <a:buFont typeface="Arial" charset="0"/>
              <a:buChar char="–"/>
            </a:pPr>
            <a:r>
              <a:rPr lang="sr-Latn-CS" sz="1700" dirty="0" smtClean="0">
                <a:solidFill>
                  <a:srgbClr val="800000"/>
                </a:solidFill>
              </a:rPr>
              <a:t>  </a:t>
            </a:r>
            <a:r>
              <a:rPr lang="en-GB" sz="1800" b="1" dirty="0" smtClean="0">
                <a:solidFill>
                  <a:srgbClr val="800000"/>
                </a:solidFill>
              </a:rPr>
              <a:t>Hydrometeorology and Seismology Office</a:t>
            </a:r>
            <a:r>
              <a:rPr lang="sr-Latn-CS" sz="1800" b="1" dirty="0" smtClean="0">
                <a:solidFill>
                  <a:srgbClr val="800000"/>
                </a:solidFill>
              </a:rPr>
              <a:t> </a:t>
            </a:r>
            <a:r>
              <a:rPr lang="en-GB" sz="1800" dirty="0" smtClean="0">
                <a:solidFill>
                  <a:srgbClr val="800000"/>
                </a:solidFill>
              </a:rPr>
              <a:t>is in charge of the systematic monitoring of the quality of surface and ground waters</a:t>
            </a:r>
            <a:r>
              <a:rPr lang="sr-Latn-CS" sz="1800" dirty="0" smtClean="0">
                <a:solidFill>
                  <a:srgbClr val="800000"/>
                </a:solidFill>
              </a:rPr>
              <a:t>;</a:t>
            </a:r>
            <a:endParaRPr lang="en-US" sz="1800" dirty="0" smtClean="0">
              <a:solidFill>
                <a:srgbClr val="800000"/>
              </a:solidFill>
            </a:endParaRPr>
          </a:p>
          <a:p>
            <a:pPr algn="just" eaLnBrk="1" hangingPunct="1">
              <a:lnSpc>
                <a:spcPct val="90000"/>
              </a:lnSpc>
              <a:buFont typeface="Arial" charset="0"/>
              <a:buChar char="–"/>
            </a:pPr>
            <a:r>
              <a:rPr lang="sr-Latn-CS" sz="1800" b="1" dirty="0" smtClean="0">
                <a:solidFill>
                  <a:srgbClr val="800000"/>
                </a:solidFill>
              </a:rPr>
              <a:t> LLC</a:t>
            </a:r>
            <a:r>
              <a:rPr lang="en-GB" sz="1800" b="1" dirty="0" smtClean="0">
                <a:solidFill>
                  <a:srgbClr val="800000"/>
                </a:solidFill>
              </a:rPr>
              <a:t> Centre for Eco-Toxicological Researches</a:t>
            </a:r>
            <a:r>
              <a:rPr lang="en-GB" sz="1800" dirty="0" smtClean="0">
                <a:solidFill>
                  <a:srgbClr val="800000"/>
                </a:solidFill>
              </a:rPr>
              <a:t> </a:t>
            </a:r>
            <a:r>
              <a:rPr lang="sr-Latn-CS" sz="1800" dirty="0" smtClean="0">
                <a:solidFill>
                  <a:srgbClr val="800000"/>
                </a:solidFill>
              </a:rPr>
              <a:t>is</a:t>
            </a:r>
            <a:r>
              <a:rPr lang="en-GB" sz="1800" dirty="0" smtClean="0">
                <a:solidFill>
                  <a:srgbClr val="800000"/>
                </a:solidFill>
              </a:rPr>
              <a:t> legal person accredited for analysing the quality of </a:t>
            </a:r>
            <a:r>
              <a:rPr lang="sr-Latn-CS" sz="1800" dirty="0" smtClean="0">
                <a:solidFill>
                  <a:srgbClr val="800000"/>
                </a:solidFill>
              </a:rPr>
              <a:t>drinking water, </a:t>
            </a:r>
            <a:r>
              <a:rPr lang="en-GB" sz="1800" dirty="0" smtClean="0">
                <a:solidFill>
                  <a:srgbClr val="800000"/>
                </a:solidFill>
              </a:rPr>
              <a:t>surface </a:t>
            </a:r>
            <a:r>
              <a:rPr lang="sr-Latn-CS" sz="1800" dirty="0" smtClean="0">
                <a:solidFill>
                  <a:srgbClr val="800000"/>
                </a:solidFill>
              </a:rPr>
              <a:t>and</a:t>
            </a:r>
            <a:r>
              <a:rPr lang="en-GB" sz="1800" dirty="0" smtClean="0">
                <a:solidFill>
                  <a:srgbClr val="800000"/>
                </a:solidFill>
              </a:rPr>
              <a:t> wastewaters</a:t>
            </a:r>
            <a:r>
              <a:rPr lang="sr-Latn-CS" sz="1800" dirty="0" smtClean="0">
                <a:solidFill>
                  <a:srgbClr val="800000"/>
                </a:solidFill>
              </a:rPr>
              <a:t>, sediments and sludge;</a:t>
            </a:r>
            <a:endParaRPr lang="en-US" sz="1800" dirty="0" smtClean="0">
              <a:solidFill>
                <a:srgbClr val="800000"/>
              </a:solidFill>
            </a:endParaRPr>
          </a:p>
          <a:p>
            <a:pPr algn="just" eaLnBrk="1" hangingPunct="1">
              <a:lnSpc>
                <a:spcPct val="90000"/>
              </a:lnSpc>
              <a:buFont typeface="Arial" charset="0"/>
              <a:buChar char="–"/>
            </a:pPr>
            <a:r>
              <a:rPr lang="sr-Latn-CS" sz="1800" b="1" dirty="0" smtClean="0">
                <a:solidFill>
                  <a:srgbClr val="800000"/>
                </a:solidFill>
              </a:rPr>
              <a:t> </a:t>
            </a:r>
            <a:r>
              <a:rPr lang="en-GB" sz="1800" b="1" dirty="0" smtClean="0">
                <a:solidFill>
                  <a:srgbClr val="800000"/>
                </a:solidFill>
              </a:rPr>
              <a:t>Institute for Public Health </a:t>
            </a:r>
            <a:r>
              <a:rPr lang="en-GB" sz="1800" dirty="0" smtClean="0">
                <a:solidFill>
                  <a:srgbClr val="800000"/>
                </a:solidFill>
              </a:rPr>
              <a:t>is the highly specialised health institution </a:t>
            </a:r>
            <a:r>
              <a:rPr lang="sr-Latn-CS" sz="1800" dirty="0" smtClean="0">
                <a:solidFill>
                  <a:srgbClr val="800000"/>
                </a:solidFill>
              </a:rPr>
              <a:t>whose work</a:t>
            </a:r>
            <a:r>
              <a:rPr lang="en-GB" sz="1800" dirty="0" smtClean="0">
                <a:solidFill>
                  <a:srgbClr val="800000"/>
                </a:solidFill>
              </a:rPr>
              <a:t> is aimed at </a:t>
            </a:r>
            <a:r>
              <a:rPr lang="sr-Latn-CS" sz="1800" dirty="0" smtClean="0">
                <a:solidFill>
                  <a:srgbClr val="800000"/>
                </a:solidFill>
              </a:rPr>
              <a:t>the </a:t>
            </a:r>
            <a:r>
              <a:rPr lang="en-GB" sz="1800" dirty="0" smtClean="0">
                <a:solidFill>
                  <a:srgbClr val="800000"/>
                </a:solidFill>
              </a:rPr>
              <a:t>preservation and development of </a:t>
            </a:r>
            <a:r>
              <a:rPr lang="sr-Latn-CS" sz="1800" dirty="0" smtClean="0">
                <a:solidFill>
                  <a:srgbClr val="800000"/>
                </a:solidFill>
              </a:rPr>
              <a:t>the </a:t>
            </a:r>
            <a:r>
              <a:rPr lang="en-GB" sz="1800" dirty="0" smtClean="0">
                <a:solidFill>
                  <a:srgbClr val="800000"/>
                </a:solidFill>
              </a:rPr>
              <a:t>health of all citizens.</a:t>
            </a:r>
            <a:r>
              <a:rPr lang="sr-Latn-CS" sz="1800" dirty="0" smtClean="0">
                <a:solidFill>
                  <a:srgbClr val="800000"/>
                </a:solidFill>
              </a:rPr>
              <a:t> </a:t>
            </a:r>
            <a:r>
              <a:rPr lang="sr-Latn-CS" sz="1800" dirty="0">
                <a:solidFill>
                  <a:srgbClr val="800000"/>
                </a:solidFill>
              </a:rPr>
              <a:t>I</a:t>
            </a:r>
            <a:r>
              <a:rPr lang="en-GB" sz="1800" dirty="0" smtClean="0">
                <a:solidFill>
                  <a:srgbClr val="800000"/>
                </a:solidFill>
              </a:rPr>
              <a:t>t </a:t>
            </a:r>
            <a:r>
              <a:rPr lang="sr-Latn-CS" sz="1800" dirty="0" smtClean="0">
                <a:solidFill>
                  <a:srgbClr val="800000"/>
                </a:solidFill>
              </a:rPr>
              <a:t>also </a:t>
            </a:r>
            <a:r>
              <a:rPr lang="en-GB" sz="1800" dirty="0" smtClean="0">
                <a:solidFill>
                  <a:srgbClr val="800000"/>
                </a:solidFill>
              </a:rPr>
              <a:t>carries out control</a:t>
            </a:r>
            <a:r>
              <a:rPr lang="sr-Latn-CS" sz="1800" dirty="0" smtClean="0">
                <a:solidFill>
                  <a:srgbClr val="800000"/>
                </a:solidFill>
              </a:rPr>
              <a:t>s</a:t>
            </a:r>
            <a:r>
              <a:rPr lang="en-GB" sz="1800" dirty="0" smtClean="0">
                <a:solidFill>
                  <a:srgbClr val="800000"/>
                </a:solidFill>
              </a:rPr>
              <a:t> of hygienic safety of drinking water and analyses of the surface waters quality</a:t>
            </a:r>
            <a:r>
              <a:rPr lang="sr-Latn-CS" sz="1800" dirty="0" smtClean="0">
                <a:solidFill>
                  <a:srgbClr val="800000"/>
                </a:solidFill>
              </a:rPr>
              <a:t>;</a:t>
            </a:r>
          </a:p>
          <a:p>
            <a:pPr algn="just" eaLnBrk="1" hangingPunct="1">
              <a:lnSpc>
                <a:spcPct val="90000"/>
              </a:lnSpc>
              <a:buFont typeface="Arial" charset="0"/>
              <a:buChar char="–"/>
            </a:pPr>
            <a:r>
              <a:rPr lang="sr-Latn-CS" sz="1800" b="1" dirty="0" smtClean="0">
                <a:solidFill>
                  <a:srgbClr val="800000"/>
                </a:solidFill>
              </a:rPr>
              <a:t> </a:t>
            </a:r>
            <a:r>
              <a:rPr lang="en-GB" sz="1800" b="1" dirty="0" smtClean="0">
                <a:solidFill>
                  <a:srgbClr val="800000"/>
                </a:solidFill>
              </a:rPr>
              <a:t>Local self-governance units</a:t>
            </a:r>
            <a:r>
              <a:rPr lang="en-GB" sz="1800" dirty="0" smtClean="0">
                <a:solidFill>
                  <a:srgbClr val="800000"/>
                </a:solidFill>
              </a:rPr>
              <a:t> provide and regulate the carrying out of activities of public water supply and public sewer on their respective territories</a:t>
            </a:r>
            <a:r>
              <a:rPr lang="sr-Latn-CS" sz="1800" dirty="0" smtClean="0">
                <a:solidFill>
                  <a:srgbClr val="800000"/>
                </a:solidFill>
              </a:rPr>
              <a:t>;</a:t>
            </a:r>
            <a:endParaRPr lang="en-US" sz="1800" dirty="0" smtClean="0">
              <a:solidFill>
                <a:srgbClr val="800000"/>
              </a:solidFill>
            </a:endParaRPr>
          </a:p>
          <a:p>
            <a:pPr algn="just" eaLnBrk="1" hangingPunct="1">
              <a:lnSpc>
                <a:spcPct val="90000"/>
              </a:lnSpc>
              <a:buFont typeface="Arial" charset="0"/>
              <a:buChar char="–"/>
            </a:pPr>
            <a:r>
              <a:rPr lang="sr-Latn-CS" sz="1800" b="1" dirty="0" smtClean="0">
                <a:solidFill>
                  <a:srgbClr val="800000"/>
                </a:solidFill>
              </a:rPr>
              <a:t> </a:t>
            </a:r>
            <a:r>
              <a:rPr lang="en-GB" sz="1800" b="1" dirty="0" smtClean="0">
                <a:solidFill>
                  <a:srgbClr val="800000"/>
                </a:solidFill>
              </a:rPr>
              <a:t>PROCON </a:t>
            </a:r>
            <a:r>
              <a:rPr lang="en-GB" sz="1800" dirty="0" smtClean="0">
                <a:solidFill>
                  <a:srgbClr val="800000"/>
                </a:solidFill>
              </a:rPr>
              <a:t>is the national unit for </a:t>
            </a:r>
            <a:r>
              <a:rPr lang="sr-Latn-CS" sz="1800" dirty="0" smtClean="0">
                <a:solidFill>
                  <a:srgbClr val="800000"/>
                </a:solidFill>
              </a:rPr>
              <a:t>th </a:t>
            </a:r>
            <a:r>
              <a:rPr lang="en-GB" sz="1800" dirty="0" smtClean="0">
                <a:solidFill>
                  <a:srgbClr val="800000"/>
                </a:solidFill>
              </a:rPr>
              <a:t>implementation of projects in the field of public services and utilities and environmental protection</a:t>
            </a:r>
            <a:r>
              <a:rPr lang="sr-Latn-CS" sz="1800" dirty="0" smtClean="0">
                <a:solidFill>
                  <a:srgbClr val="800000"/>
                </a:solidFill>
              </a:rPr>
              <a:t>;</a:t>
            </a:r>
            <a:r>
              <a:rPr lang="en-GB" sz="1800" dirty="0" smtClean="0">
                <a:solidFill>
                  <a:srgbClr val="800000"/>
                </a:solidFill>
              </a:rPr>
              <a:t> </a:t>
            </a:r>
            <a:endParaRPr lang="en-US" sz="1800" dirty="0" smtClean="0">
              <a:solidFill>
                <a:srgbClr val="800000"/>
              </a:solidFill>
            </a:endParaRPr>
          </a:p>
          <a:p>
            <a:pPr algn="just" eaLnBrk="1" hangingPunct="1">
              <a:lnSpc>
                <a:spcPct val="90000"/>
              </a:lnSpc>
              <a:buFont typeface="Arial" charset="0"/>
              <a:buChar char="–"/>
            </a:pPr>
            <a:r>
              <a:rPr lang="sr-Latn-CS" sz="1800" dirty="0" smtClean="0">
                <a:solidFill>
                  <a:srgbClr val="800000"/>
                </a:solidFill>
              </a:rPr>
              <a:t> </a:t>
            </a:r>
            <a:r>
              <a:rPr lang="sr-Latn-CS" sz="1800" b="1" dirty="0" smtClean="0">
                <a:solidFill>
                  <a:srgbClr val="800000"/>
                </a:solidFill>
              </a:rPr>
              <a:t>Vodacom</a:t>
            </a:r>
            <a:r>
              <a:rPr lang="sr-Latn-CS" sz="1800" dirty="0" smtClean="0">
                <a:solidFill>
                  <a:srgbClr val="800000"/>
                </a:solidFill>
              </a:rPr>
              <a:t> </a:t>
            </a:r>
            <a:r>
              <a:rPr lang="en-US" sz="1800" dirty="0" smtClean="0">
                <a:solidFill>
                  <a:srgbClr val="800000"/>
                </a:solidFill>
              </a:rPr>
              <a:t>is the joint service and coordination company for water supplying and sewage disposal for the Montenegrin coast, which coordinates the improvement of  local water utilities and the implementation of investment projects financed by </a:t>
            </a:r>
            <a:r>
              <a:rPr lang="en-US" sz="1800" dirty="0" err="1" smtClean="0">
                <a:solidFill>
                  <a:srgbClr val="800000"/>
                </a:solidFill>
              </a:rPr>
              <a:t>KfW</a:t>
            </a:r>
            <a:r>
              <a:rPr lang="en-US" sz="1800" dirty="0" smtClean="0">
                <a:solidFill>
                  <a:srgbClr val="800000"/>
                </a:solidFill>
              </a:rPr>
              <a:t> bank in the field of  water supplying and waste waters management</a:t>
            </a:r>
            <a:r>
              <a:rPr lang="en-US" sz="2400" dirty="0" smtClean="0">
                <a:solidFill>
                  <a:srgbClr val="800000"/>
                </a:solidFill>
              </a:rPr>
              <a:t> </a:t>
            </a:r>
          </a:p>
          <a:p>
            <a:pPr algn="just" eaLnBrk="1" hangingPunct="1">
              <a:lnSpc>
                <a:spcPct val="90000"/>
              </a:lnSpc>
              <a:buFont typeface="Arial" charset="0"/>
              <a:buChar char="•"/>
            </a:pPr>
            <a:endParaRPr lang="en-US" sz="2400" dirty="0" smtClean="0">
              <a:solidFill>
                <a:srgbClr val="00B0F0"/>
              </a:solidFill>
            </a:endParaRPr>
          </a:p>
          <a:p>
            <a:pPr eaLnBrk="1" hangingPunct="1">
              <a:lnSpc>
                <a:spcPct val="90000"/>
              </a:lnSpc>
            </a:pPr>
            <a:endParaRPr lang="en-US" sz="1700" dirty="0" smtClean="0">
              <a:solidFill>
                <a:srgbClr val="8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33795"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33796"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33797"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33800"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 name="Title 17"/>
          <p:cNvSpPr>
            <a:spLocks noGrp="1"/>
          </p:cNvSpPr>
          <p:nvPr>
            <p:ph type="ctrTitle" idx="4294967295"/>
          </p:nvPr>
        </p:nvSpPr>
        <p:spPr>
          <a:xfrm>
            <a:off x="228600" y="914400"/>
            <a:ext cx="8610600" cy="685800"/>
          </a:xfrm>
        </p:spPr>
        <p:txBody>
          <a:bodyPr rtlCol="0">
            <a:normAutofit fontScale="90000"/>
          </a:bodyPr>
          <a:lstStyle/>
          <a:p>
            <a:pPr eaLnBrk="1" fontAlgn="auto" hangingPunct="1">
              <a:spcAft>
                <a:spcPts val="0"/>
              </a:spcAft>
              <a:defRPr/>
            </a:pPr>
            <a:r>
              <a:rPr lang="sr-Latn-CS" sz="3600" b="1" dirty="0" smtClean="0">
                <a:solidFill>
                  <a:srgbClr val="800000"/>
                </a:solidFill>
              </a:rPr>
              <a:t/>
            </a:r>
            <a:br>
              <a:rPr lang="sr-Latn-CS" sz="3600" b="1" dirty="0" smtClean="0">
                <a:solidFill>
                  <a:srgbClr val="800000"/>
                </a:solidFill>
              </a:rPr>
            </a:br>
            <a:r>
              <a:rPr lang="en-GB" sz="3600" b="1" dirty="0" smtClean="0">
                <a:solidFill>
                  <a:schemeClr val="tx2">
                    <a:lumMod val="75000"/>
                  </a:schemeClr>
                </a:solidFill>
              </a:rPr>
              <a:t>ADMINISTRATIVE CAPACITY </a:t>
            </a:r>
            <a:r>
              <a:rPr lang="en-US" sz="2800" dirty="0" smtClean="0">
                <a:solidFill>
                  <a:schemeClr val="tx2">
                    <a:lumMod val="75000"/>
                  </a:schemeClr>
                </a:solidFill>
              </a:rPr>
              <a:t/>
            </a:r>
            <a:br>
              <a:rPr lang="en-US" sz="2800" dirty="0" smtClean="0">
                <a:solidFill>
                  <a:schemeClr val="tx2">
                    <a:lumMod val="75000"/>
                  </a:schemeClr>
                </a:solidFill>
              </a:rPr>
            </a:br>
            <a:endParaRPr lang="en-US" sz="2800" b="1" dirty="0" smtClean="0">
              <a:solidFill>
                <a:schemeClr val="tx2">
                  <a:lumMod val="75000"/>
                </a:schemeClr>
              </a:solidFill>
              <a:latin typeface="+mn-lt"/>
              <a:cs typeface="Arial" pitchFamily="34" charset="0"/>
            </a:endParaRPr>
          </a:p>
        </p:txBody>
      </p:sp>
      <p:graphicFrame>
        <p:nvGraphicFramePr>
          <p:cNvPr id="19" name="Table 18"/>
          <p:cNvGraphicFramePr>
            <a:graphicFrameLocks noGrp="1"/>
          </p:cNvGraphicFramePr>
          <p:nvPr>
            <p:extLst>
              <p:ext uri="{D42A27DB-BD31-4B8C-83A1-F6EECF244321}">
                <p14:modId xmlns:p14="http://schemas.microsoft.com/office/powerpoint/2010/main" xmlns="" val="3566341425"/>
              </p:ext>
            </p:extLst>
          </p:nvPr>
        </p:nvGraphicFramePr>
        <p:xfrm>
          <a:off x="609600" y="2057400"/>
          <a:ext cx="8001000" cy="1503680"/>
        </p:xfrm>
        <a:graphic>
          <a:graphicData uri="http://schemas.openxmlformats.org/drawingml/2006/table">
            <a:tbl>
              <a:tblPr firstRow="1" bandRow="1">
                <a:tableStyleId>{5C22544A-7EE6-4342-B048-85BDC9FD1C3A}</a:tableStyleId>
              </a:tblPr>
              <a:tblGrid>
                <a:gridCol w="4648200"/>
                <a:gridCol w="3352800"/>
              </a:tblGrid>
              <a:tr h="375920">
                <a:tc gridSpan="2">
                  <a:txBody>
                    <a:bodyPr/>
                    <a:lstStyle/>
                    <a:p>
                      <a:pPr algn="ctr"/>
                      <a:r>
                        <a:rPr lang="en-GB" sz="1600" b="1" kern="1200" dirty="0" smtClean="0">
                          <a:solidFill>
                            <a:schemeClr val="lt1"/>
                          </a:solidFill>
                          <a:latin typeface="+mn-lt"/>
                          <a:ea typeface="+mn-ea"/>
                          <a:cs typeface="+mn-cs"/>
                        </a:rPr>
                        <a:t>Number of staff working on </a:t>
                      </a:r>
                      <a:r>
                        <a:rPr lang="sr-Latn-CS" sz="1600" b="1" kern="1200" dirty="0" smtClean="0">
                          <a:solidFill>
                            <a:schemeClr val="lt1"/>
                          </a:solidFill>
                          <a:latin typeface="+mn-lt"/>
                          <a:ea typeface="+mn-ea"/>
                          <a:cs typeface="+mn-cs"/>
                        </a:rPr>
                        <a:t>the implementation and </a:t>
                      </a:r>
                      <a:r>
                        <a:rPr lang="en-GB" sz="1600" b="1" kern="1200" dirty="0" smtClean="0">
                          <a:solidFill>
                            <a:schemeClr val="lt1"/>
                          </a:solidFill>
                          <a:latin typeface="+mn-lt"/>
                          <a:ea typeface="+mn-ea"/>
                          <a:cs typeface="+mn-cs"/>
                        </a:rPr>
                        <a:t>harmonisation with the EU legislation </a:t>
                      </a:r>
                      <a:endParaRPr lang="en-US" sz="1600" dirty="0"/>
                    </a:p>
                  </a:txBody>
                  <a:tcPr/>
                </a:tc>
                <a:tc hMerge="1">
                  <a:txBody>
                    <a:bodyPr/>
                    <a:lstStyle/>
                    <a:p>
                      <a:endParaRPr lang="en-US" sz="1600" dirty="0"/>
                    </a:p>
                  </a:txBody>
                  <a:tcPr/>
                </a:tc>
              </a:tr>
              <a:tr h="375920">
                <a:tc>
                  <a:txBody>
                    <a:bodyPr/>
                    <a:lstStyle/>
                    <a:p>
                      <a:r>
                        <a:rPr lang="en-GB" sz="1600" b="1" dirty="0" smtClean="0">
                          <a:solidFill>
                            <a:srgbClr val="800000"/>
                          </a:solidFill>
                        </a:rPr>
                        <a:t>Ministry of Agriculture and Rural Development</a:t>
                      </a:r>
                      <a:endParaRPr lang="en-US" sz="1600" b="1" dirty="0">
                        <a:solidFill>
                          <a:srgbClr val="800000"/>
                        </a:solidFill>
                      </a:endParaRPr>
                    </a:p>
                  </a:txBody>
                  <a:tcPr/>
                </a:tc>
                <a:tc>
                  <a:txBody>
                    <a:bodyPr/>
                    <a:lstStyle/>
                    <a:p>
                      <a:pPr algn="ctr"/>
                      <a:r>
                        <a:rPr lang="sr-Latn-CS" sz="1600" b="1" dirty="0" smtClean="0">
                          <a:solidFill>
                            <a:srgbClr val="800000"/>
                          </a:solidFill>
                        </a:rPr>
                        <a:t>3</a:t>
                      </a:r>
                      <a:endParaRPr lang="en-US" sz="1600" b="1" dirty="0">
                        <a:solidFill>
                          <a:srgbClr val="800000"/>
                        </a:solidFill>
                      </a:endParaRPr>
                    </a:p>
                  </a:txBody>
                  <a:tcPr/>
                </a:tc>
              </a:tr>
              <a:tr h="375920">
                <a:tc>
                  <a:txBody>
                    <a:bodyPr/>
                    <a:lstStyle/>
                    <a:p>
                      <a:r>
                        <a:rPr lang="en-GB" sz="1600" b="1" dirty="0" smtClean="0">
                          <a:solidFill>
                            <a:srgbClr val="800000"/>
                          </a:solidFill>
                        </a:rPr>
                        <a:t>Ministry of Sustainable Development and Tourism</a:t>
                      </a:r>
                      <a:endParaRPr lang="en-US" sz="1600" b="1" dirty="0">
                        <a:solidFill>
                          <a:srgbClr val="800000"/>
                        </a:solidFill>
                      </a:endParaRPr>
                    </a:p>
                  </a:txBody>
                  <a:tcPr/>
                </a:tc>
                <a:tc>
                  <a:txBody>
                    <a:bodyPr/>
                    <a:lstStyle/>
                    <a:p>
                      <a:pPr algn="ctr"/>
                      <a:r>
                        <a:rPr lang="sr-Latn-CS" sz="1600" b="1" dirty="0" smtClean="0">
                          <a:solidFill>
                            <a:srgbClr val="800000"/>
                          </a:solidFill>
                        </a:rPr>
                        <a:t>2</a:t>
                      </a:r>
                      <a:endParaRPr lang="en-US" sz="1600" b="1" dirty="0">
                        <a:solidFill>
                          <a:srgbClr val="800000"/>
                        </a:solidFill>
                      </a:endParaRPr>
                    </a:p>
                  </a:txBody>
                  <a:tcPr/>
                </a:tc>
              </a:tr>
              <a:tr h="375920">
                <a:tc>
                  <a:txBody>
                    <a:bodyPr/>
                    <a:lstStyle/>
                    <a:p>
                      <a:r>
                        <a:rPr lang="en-GB" sz="1600" b="1" dirty="0" smtClean="0">
                          <a:solidFill>
                            <a:srgbClr val="800000"/>
                          </a:solidFill>
                        </a:rPr>
                        <a:t>Water </a:t>
                      </a:r>
                      <a:r>
                        <a:rPr lang="sr-Latn-CS" sz="1600" b="1" dirty="0" smtClean="0">
                          <a:solidFill>
                            <a:srgbClr val="800000"/>
                          </a:solidFill>
                        </a:rPr>
                        <a:t>Administration</a:t>
                      </a:r>
                      <a:endParaRPr lang="en-US" sz="1600" b="1" dirty="0">
                        <a:solidFill>
                          <a:srgbClr val="800000"/>
                        </a:solidFill>
                      </a:endParaRPr>
                    </a:p>
                  </a:txBody>
                  <a:tcPr/>
                </a:tc>
                <a:tc>
                  <a:txBody>
                    <a:bodyPr/>
                    <a:lstStyle/>
                    <a:p>
                      <a:pPr algn="ctr"/>
                      <a:r>
                        <a:rPr lang="sr-Latn-CS" sz="1600" b="1" dirty="0" smtClean="0">
                          <a:solidFill>
                            <a:srgbClr val="800000"/>
                          </a:solidFill>
                        </a:rPr>
                        <a:t>3</a:t>
                      </a:r>
                      <a:endParaRPr lang="en-US" sz="1600" b="1" dirty="0">
                        <a:solidFill>
                          <a:srgbClr val="800000"/>
                        </a:solidFill>
                      </a:endParaRPr>
                    </a:p>
                  </a:txBody>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854321187"/>
              </p:ext>
            </p:extLst>
          </p:nvPr>
        </p:nvGraphicFramePr>
        <p:xfrm>
          <a:off x="609600" y="3643314"/>
          <a:ext cx="8001000" cy="994726"/>
        </p:xfrm>
        <a:graphic>
          <a:graphicData uri="http://schemas.openxmlformats.org/drawingml/2006/table">
            <a:tbl>
              <a:tblPr firstRow="1" bandRow="1">
                <a:tableStyleId>{5C22544A-7EE6-4342-B048-85BDC9FD1C3A}</a:tableStyleId>
              </a:tblPr>
              <a:tblGrid>
                <a:gridCol w="4648200"/>
                <a:gridCol w="3352800"/>
              </a:tblGrid>
              <a:tr h="497363">
                <a:tc gridSpan="2">
                  <a:txBody>
                    <a:bodyPr/>
                    <a:lstStyle/>
                    <a:p>
                      <a:pPr algn="ctr"/>
                      <a:r>
                        <a:rPr lang="en-GB" sz="1600" b="1" kern="1200" dirty="0" smtClean="0">
                          <a:solidFill>
                            <a:schemeClr val="lt1"/>
                          </a:solidFill>
                          <a:latin typeface="+mn-lt"/>
                          <a:ea typeface="+mn-ea"/>
                          <a:cs typeface="+mn-cs"/>
                        </a:rPr>
                        <a:t>Number of staff working </a:t>
                      </a:r>
                      <a:r>
                        <a:rPr lang="sr-Latn-CS" sz="1600" b="1" kern="1200" dirty="0" smtClean="0">
                          <a:solidFill>
                            <a:schemeClr val="lt1"/>
                          </a:solidFill>
                          <a:latin typeface="+mn-lt"/>
                          <a:ea typeface="+mn-ea"/>
                          <a:cs typeface="+mn-cs"/>
                        </a:rPr>
                        <a:t>in Administration for Inspection Affairs</a:t>
                      </a:r>
                      <a:endParaRPr lang="en-US" sz="1600" dirty="0"/>
                    </a:p>
                  </a:txBody>
                  <a:tcPr/>
                </a:tc>
                <a:tc hMerge="1">
                  <a:txBody>
                    <a:bodyPr/>
                    <a:lstStyle/>
                    <a:p>
                      <a:endParaRPr lang="en-US" sz="1600" dirty="0"/>
                    </a:p>
                  </a:txBody>
                  <a:tcPr/>
                </a:tc>
              </a:tr>
              <a:tr h="497363">
                <a:tc>
                  <a:txBody>
                    <a:bodyPr/>
                    <a:lstStyle/>
                    <a:p>
                      <a:r>
                        <a:rPr lang="sr-Latn-CS" sz="1600" b="1" dirty="0" smtClean="0">
                          <a:solidFill>
                            <a:srgbClr val="800000"/>
                          </a:solidFill>
                        </a:rPr>
                        <a:t>Water</a:t>
                      </a:r>
                      <a:r>
                        <a:rPr lang="sr-Latn-CS" sz="1600" b="1" baseline="0" dirty="0" smtClean="0">
                          <a:solidFill>
                            <a:srgbClr val="800000"/>
                          </a:solidFill>
                        </a:rPr>
                        <a:t> Inspection</a:t>
                      </a:r>
                      <a:endParaRPr lang="en-US" sz="1600" b="1" dirty="0">
                        <a:solidFill>
                          <a:srgbClr val="800000"/>
                        </a:solidFill>
                      </a:endParaRPr>
                    </a:p>
                  </a:txBody>
                  <a:tcPr/>
                </a:tc>
                <a:tc>
                  <a:txBody>
                    <a:bodyPr/>
                    <a:lstStyle/>
                    <a:p>
                      <a:pPr algn="ctr"/>
                      <a:r>
                        <a:rPr lang="sr-Latn-CS" sz="1600" b="1" dirty="0" smtClean="0">
                          <a:solidFill>
                            <a:srgbClr val="800000"/>
                          </a:solidFill>
                        </a:rPr>
                        <a:t>2</a:t>
                      </a:r>
                      <a:endParaRPr lang="en-US" sz="1600" b="1" dirty="0">
                        <a:solidFill>
                          <a:srgbClr val="800000"/>
                        </a:solidFill>
                      </a:endParaRPr>
                    </a:p>
                  </a:txBody>
                  <a:tcPr/>
                </a:tc>
              </a:tr>
            </a:tbl>
          </a:graphicData>
        </a:graphic>
      </p:graphicFrame>
      <p:graphicFrame>
        <p:nvGraphicFramePr>
          <p:cNvPr id="23" name="Table 22"/>
          <p:cNvGraphicFramePr>
            <a:graphicFrameLocks noGrp="1"/>
          </p:cNvGraphicFramePr>
          <p:nvPr/>
        </p:nvGraphicFramePr>
        <p:xfrm>
          <a:off x="609600" y="4643446"/>
          <a:ext cx="8001000" cy="947424"/>
        </p:xfrm>
        <a:graphic>
          <a:graphicData uri="http://schemas.openxmlformats.org/drawingml/2006/table">
            <a:tbl>
              <a:tblPr firstRow="1" bandRow="1">
                <a:tableStyleId>{5C22544A-7EE6-4342-B048-85BDC9FD1C3A}</a:tableStyleId>
              </a:tblPr>
              <a:tblGrid>
                <a:gridCol w="4648200"/>
                <a:gridCol w="3352800"/>
              </a:tblGrid>
              <a:tr h="571504">
                <a:tc gridSpan="2">
                  <a:txBody>
                    <a:bodyPr/>
                    <a:lstStyle/>
                    <a:p>
                      <a:pPr algn="ctr"/>
                      <a:r>
                        <a:rPr lang="en-GB" sz="1600" b="1" kern="1200" dirty="0" smtClean="0">
                          <a:solidFill>
                            <a:schemeClr val="lt1"/>
                          </a:solidFill>
                          <a:latin typeface="+mn-lt"/>
                          <a:ea typeface="+mn-ea"/>
                          <a:cs typeface="+mn-cs"/>
                        </a:rPr>
                        <a:t>Number of staff working on </a:t>
                      </a:r>
                      <a:r>
                        <a:rPr lang="en-US" sz="1600" b="1" kern="1200" dirty="0" smtClean="0">
                          <a:solidFill>
                            <a:schemeClr val="lt1"/>
                          </a:solidFill>
                          <a:latin typeface="+mn-lt"/>
                          <a:ea typeface="+mn-ea"/>
                          <a:cs typeface="+mn-cs"/>
                        </a:rPr>
                        <a:t>the analysis of wastewater </a:t>
                      </a:r>
                      <a:r>
                        <a:rPr lang="en-GB" sz="1600" b="1" kern="1200" dirty="0" smtClean="0">
                          <a:solidFill>
                            <a:schemeClr val="lt1"/>
                          </a:solidFill>
                          <a:latin typeface="+mn-lt"/>
                          <a:ea typeface="+mn-ea"/>
                          <a:cs typeface="+mn-cs"/>
                        </a:rPr>
                        <a:t> </a:t>
                      </a:r>
                      <a:endParaRPr lang="en-US" sz="1600" dirty="0"/>
                    </a:p>
                  </a:txBody>
                  <a:tcPr/>
                </a:tc>
                <a:tc hMerge="1">
                  <a:txBody>
                    <a:bodyPr/>
                    <a:lstStyle/>
                    <a:p>
                      <a:endParaRPr lang="en-US" sz="1600" dirty="0"/>
                    </a:p>
                  </a:txBody>
                  <a:tcPr/>
                </a:tc>
              </a:tr>
              <a:tr h="375920">
                <a:tc>
                  <a:txBody>
                    <a:bodyPr/>
                    <a:lstStyle/>
                    <a:p>
                      <a:r>
                        <a:rPr lang="sr-Latn-CS" sz="1600" b="1" dirty="0" smtClean="0">
                          <a:solidFill>
                            <a:srgbClr val="800000"/>
                          </a:solidFill>
                        </a:rPr>
                        <a:t>LLC</a:t>
                      </a:r>
                      <a:r>
                        <a:rPr lang="en-GB" sz="1600" b="1" dirty="0" smtClean="0">
                          <a:solidFill>
                            <a:srgbClr val="800000"/>
                          </a:solidFill>
                        </a:rPr>
                        <a:t> Centre for Eco-Toxicological Researches</a:t>
                      </a:r>
                      <a:r>
                        <a:rPr lang="en-GB" sz="1600" dirty="0" smtClean="0">
                          <a:solidFill>
                            <a:srgbClr val="800000"/>
                          </a:solidFill>
                        </a:rPr>
                        <a:t> </a:t>
                      </a:r>
                      <a:endParaRPr lang="en-US" sz="1600" dirty="0">
                        <a:solidFill>
                          <a:srgbClr val="800000"/>
                        </a:solidFill>
                      </a:endParaRPr>
                    </a:p>
                  </a:txBody>
                  <a:tcPr/>
                </a:tc>
                <a:tc>
                  <a:txBody>
                    <a:bodyPr/>
                    <a:lstStyle/>
                    <a:p>
                      <a:pPr algn="ctr"/>
                      <a:r>
                        <a:rPr lang="sr-Latn-CS" sz="1600" b="1" dirty="0" smtClean="0">
                          <a:solidFill>
                            <a:srgbClr val="800000"/>
                          </a:solidFill>
                        </a:rPr>
                        <a:t>12</a:t>
                      </a:r>
                      <a:endParaRPr lang="en-US" sz="1600" b="1" dirty="0">
                        <a:solidFill>
                          <a:srgbClr val="800000"/>
                        </a:solidFill>
                      </a:endParaRP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34819"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34820"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34822"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34825"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34826" name="Title 17"/>
          <p:cNvSpPr>
            <a:spLocks noGrp="1"/>
          </p:cNvSpPr>
          <p:nvPr>
            <p:ph type="ctrTitle" idx="4294967295"/>
          </p:nvPr>
        </p:nvSpPr>
        <p:spPr>
          <a:xfrm>
            <a:off x="533400" y="457200"/>
            <a:ext cx="8610600" cy="9906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t> </a:t>
            </a:r>
            <a:r>
              <a:rPr lang="en-GB" sz="3200" b="1" dirty="0" smtClean="0">
                <a:solidFill>
                  <a:schemeClr val="tx2"/>
                </a:solidFill>
              </a:rPr>
              <a:t>PLAN OF HARMONISATION OF NATIONAL LEGISLATION WITH THE</a:t>
            </a:r>
            <a:r>
              <a:rPr lang="sr-Latn-CS" sz="3200" b="1" dirty="0" smtClean="0">
                <a:solidFill>
                  <a:schemeClr val="tx2"/>
                </a:solidFill>
              </a:rPr>
              <a:t> UWWTD</a:t>
            </a:r>
            <a:r>
              <a:rPr lang="en-US" sz="2500" dirty="0" smtClean="0">
                <a:solidFill>
                  <a:srgbClr val="800000"/>
                </a:solidFill>
              </a:rPr>
              <a:t/>
            </a:r>
            <a:br>
              <a:rPr lang="en-US" sz="2500" dirty="0" smtClean="0">
                <a:solidFill>
                  <a:srgbClr val="800000"/>
                </a:solidFill>
              </a:rPr>
            </a:br>
            <a:endParaRPr lang="en-US" sz="2500" b="1" dirty="0" smtClean="0">
              <a:solidFill>
                <a:srgbClr val="800000"/>
              </a:solidFill>
              <a:cs typeface="Arial" charset="0"/>
            </a:endParaRPr>
          </a:p>
        </p:txBody>
      </p:sp>
      <p:graphicFrame>
        <p:nvGraphicFramePr>
          <p:cNvPr id="19" name="Table 18"/>
          <p:cNvGraphicFramePr>
            <a:graphicFrameLocks noGrp="1"/>
          </p:cNvGraphicFramePr>
          <p:nvPr>
            <p:extLst>
              <p:ext uri="{D42A27DB-BD31-4B8C-83A1-F6EECF244321}">
                <p14:modId xmlns:p14="http://schemas.microsoft.com/office/powerpoint/2010/main" xmlns="" val="1968703137"/>
              </p:ext>
            </p:extLst>
          </p:nvPr>
        </p:nvGraphicFramePr>
        <p:xfrm>
          <a:off x="228600" y="1524000"/>
          <a:ext cx="8686801" cy="4693322"/>
        </p:xfrm>
        <a:graphic>
          <a:graphicData uri="http://schemas.openxmlformats.org/drawingml/2006/table">
            <a:tbl>
              <a:tblPr firstRow="1" bandRow="1">
                <a:tableStyleId>{5C22544A-7EE6-4342-B048-85BDC9FD1C3A}</a:tableStyleId>
              </a:tblPr>
              <a:tblGrid>
                <a:gridCol w="2075607"/>
                <a:gridCol w="4535586"/>
                <a:gridCol w="932607"/>
                <a:gridCol w="1143001"/>
              </a:tblGrid>
              <a:tr h="598045">
                <a:tc>
                  <a:txBody>
                    <a:bodyPr/>
                    <a:lstStyle/>
                    <a:p>
                      <a:pPr algn="ctr"/>
                      <a:r>
                        <a:rPr lang="en-GB" sz="1600" b="1" kern="1200" dirty="0" smtClean="0">
                          <a:solidFill>
                            <a:schemeClr val="lt1"/>
                          </a:solidFill>
                          <a:latin typeface="+mn-lt"/>
                          <a:ea typeface="+mn-ea"/>
                          <a:cs typeface="+mn-cs"/>
                        </a:rPr>
                        <a:t>Existing national </a:t>
                      </a:r>
                      <a:endParaRPr lang="sr-Latn-CS" sz="1600" b="1" kern="1200" dirty="0" smtClean="0">
                        <a:solidFill>
                          <a:schemeClr val="lt1"/>
                        </a:solidFill>
                        <a:latin typeface="+mn-lt"/>
                        <a:ea typeface="+mn-ea"/>
                        <a:cs typeface="+mn-cs"/>
                      </a:endParaRPr>
                    </a:p>
                    <a:p>
                      <a:pPr algn="ctr"/>
                      <a:r>
                        <a:rPr lang="en-GB" sz="1600" b="1" kern="1200" dirty="0" smtClean="0">
                          <a:solidFill>
                            <a:schemeClr val="lt1"/>
                          </a:solidFill>
                          <a:latin typeface="+mn-lt"/>
                          <a:ea typeface="+mn-ea"/>
                          <a:cs typeface="+mn-cs"/>
                        </a:rPr>
                        <a:t>leg</a:t>
                      </a:r>
                      <a:r>
                        <a:rPr lang="sr-Latn-CS" sz="1600" b="1" kern="1200" dirty="0" smtClean="0">
                          <a:solidFill>
                            <a:schemeClr val="lt1"/>
                          </a:solidFill>
                          <a:latin typeface="+mn-lt"/>
                          <a:ea typeface="+mn-ea"/>
                          <a:cs typeface="+mn-cs"/>
                        </a:rPr>
                        <a:t>islation</a:t>
                      </a:r>
                      <a:endParaRPr lang="en-US" sz="1600" dirty="0"/>
                    </a:p>
                  </a:txBody>
                  <a:tcPr/>
                </a:tc>
                <a:tc>
                  <a:txBody>
                    <a:bodyPr/>
                    <a:lstStyle/>
                    <a:p>
                      <a:pPr algn="ctr"/>
                      <a:r>
                        <a:rPr lang="en-GB" sz="1600" b="1" kern="1200" dirty="0" smtClean="0">
                          <a:solidFill>
                            <a:schemeClr val="lt1"/>
                          </a:solidFill>
                          <a:latin typeface="+mn-lt"/>
                          <a:ea typeface="+mn-ea"/>
                          <a:cs typeface="+mn-cs"/>
                        </a:rPr>
                        <a:t>Method of harmonisation</a:t>
                      </a:r>
                      <a:endParaRPr lang="en-US" sz="1600" dirty="0"/>
                    </a:p>
                  </a:txBody>
                  <a:tcPr/>
                </a:tc>
                <a:tc>
                  <a:txBody>
                    <a:bodyPr/>
                    <a:lstStyle/>
                    <a:p>
                      <a:pPr algn="ctr"/>
                      <a:r>
                        <a:rPr lang="en-GB" sz="1600" b="1" kern="1200" dirty="0" smtClean="0">
                          <a:solidFill>
                            <a:schemeClr val="lt1"/>
                          </a:solidFill>
                          <a:latin typeface="+mn-lt"/>
                          <a:ea typeface="+mn-ea"/>
                          <a:cs typeface="+mn-cs"/>
                        </a:rPr>
                        <a:t>Deadline</a:t>
                      </a:r>
                      <a:endParaRPr lang="en-US" sz="1600" dirty="0"/>
                    </a:p>
                  </a:txBody>
                  <a:tcPr/>
                </a:tc>
                <a:tc>
                  <a:txBody>
                    <a:bodyPr/>
                    <a:lstStyle/>
                    <a:p>
                      <a:pPr algn="ctr"/>
                      <a:r>
                        <a:rPr lang="sr-Latn-CS" sz="1400" b="1" kern="1200" dirty="0" smtClean="0">
                          <a:solidFill>
                            <a:schemeClr val="lt1"/>
                          </a:solidFill>
                          <a:latin typeface="+mn-lt"/>
                          <a:ea typeface="+mn-ea"/>
                          <a:cs typeface="+mn-cs"/>
                        </a:rPr>
                        <a:t>A</a:t>
                      </a:r>
                      <a:r>
                        <a:rPr lang="en-US" sz="1400" b="1" kern="1200" dirty="0" err="1" smtClean="0">
                          <a:solidFill>
                            <a:schemeClr val="lt1"/>
                          </a:solidFill>
                          <a:latin typeface="+mn-lt"/>
                          <a:ea typeface="+mn-ea"/>
                          <a:cs typeface="+mn-cs"/>
                        </a:rPr>
                        <a:t>ssessment</a:t>
                      </a:r>
                      <a:r>
                        <a:rPr lang="en-US" sz="1400" b="1" kern="1200" dirty="0" smtClean="0">
                          <a:solidFill>
                            <a:schemeClr val="lt1"/>
                          </a:solidFill>
                          <a:latin typeface="+mn-lt"/>
                          <a:ea typeface="+mn-ea"/>
                          <a:cs typeface="+mn-cs"/>
                        </a:rPr>
                        <a:t> funds</a:t>
                      </a:r>
                      <a:r>
                        <a:rPr lang="sr-Latn-CS" sz="1400" b="1" kern="1200" dirty="0" smtClean="0">
                          <a:solidFill>
                            <a:schemeClr val="lt1"/>
                          </a:solidFill>
                          <a:latin typeface="+mn-lt"/>
                          <a:ea typeface="+mn-ea"/>
                          <a:cs typeface="+mn-cs"/>
                        </a:rPr>
                        <a:t> </a:t>
                      </a:r>
                      <a:r>
                        <a:rPr lang="en-GB" sz="1400" b="1" kern="1200" dirty="0" smtClean="0">
                          <a:solidFill>
                            <a:schemeClr val="lt1"/>
                          </a:solidFill>
                          <a:latin typeface="+mn-lt"/>
                          <a:ea typeface="+mn-ea"/>
                          <a:cs typeface="+mn-cs"/>
                        </a:rPr>
                        <a:t>€</a:t>
                      </a:r>
                      <a:endParaRPr lang="en-US" sz="1400" dirty="0"/>
                    </a:p>
                  </a:txBody>
                  <a:tcPr/>
                </a:tc>
              </a:tr>
              <a:tr h="346237">
                <a:tc>
                  <a:txBody>
                    <a:bodyPr/>
                    <a:lstStyle/>
                    <a:p>
                      <a:r>
                        <a:rPr lang="sr-Latn-CS" sz="1600" kern="1200" dirty="0" smtClean="0">
                          <a:solidFill>
                            <a:srgbClr val="800000"/>
                          </a:solidFill>
                          <a:latin typeface="+mn-lt"/>
                          <a:ea typeface="+mn-ea"/>
                          <a:cs typeface="+mn-cs"/>
                        </a:rPr>
                        <a:t>L</a:t>
                      </a:r>
                      <a:r>
                        <a:rPr lang="en-GB" sz="1600" kern="1200" dirty="0" smtClean="0">
                          <a:solidFill>
                            <a:srgbClr val="800000"/>
                          </a:solidFill>
                          <a:latin typeface="+mn-lt"/>
                          <a:ea typeface="+mn-ea"/>
                          <a:cs typeface="+mn-cs"/>
                        </a:rPr>
                        <a:t>aw on waters</a:t>
                      </a:r>
                      <a:endParaRPr lang="en-US" sz="1600" dirty="0">
                        <a:solidFill>
                          <a:srgbClr val="800000"/>
                        </a:solidFill>
                      </a:endParaRPr>
                    </a:p>
                  </a:txBody>
                  <a:tcPr/>
                </a:tc>
                <a:tc>
                  <a:txBody>
                    <a:bodyPr/>
                    <a:lstStyle/>
                    <a:p>
                      <a:r>
                        <a:rPr lang="en-GB" sz="1600" kern="1200" dirty="0" smtClean="0">
                          <a:solidFill>
                            <a:srgbClr val="800000"/>
                          </a:solidFill>
                          <a:latin typeface="+mn-lt"/>
                          <a:ea typeface="+mn-ea"/>
                          <a:cs typeface="+mn-cs"/>
                        </a:rPr>
                        <a:t>Amendments to the law on waters</a:t>
                      </a:r>
                      <a:endParaRPr lang="en-US" sz="1600" dirty="0">
                        <a:solidFill>
                          <a:srgbClr val="800000"/>
                        </a:solidFill>
                      </a:endParaRPr>
                    </a:p>
                  </a:txBody>
                  <a:tcPr/>
                </a:tc>
                <a:tc>
                  <a:txBody>
                    <a:bodyPr/>
                    <a:lstStyle/>
                    <a:p>
                      <a:pPr algn="ctr"/>
                      <a:r>
                        <a:rPr lang="en-GB" sz="1600" kern="1200" dirty="0" smtClean="0">
                          <a:solidFill>
                            <a:srgbClr val="800000"/>
                          </a:solidFill>
                          <a:latin typeface="+mn-lt"/>
                          <a:ea typeface="+mn-ea"/>
                          <a:cs typeface="+mn-cs"/>
                        </a:rPr>
                        <a:t>2015</a:t>
                      </a:r>
                      <a:endParaRPr lang="en-US" sz="1600" dirty="0">
                        <a:solidFill>
                          <a:srgbClr val="800000"/>
                        </a:solidFill>
                      </a:endParaRPr>
                    </a:p>
                  </a:txBody>
                  <a:tcPr/>
                </a:tc>
                <a:tc>
                  <a:txBody>
                    <a:bodyPr/>
                    <a:lstStyle/>
                    <a:p>
                      <a:pPr algn="ctr"/>
                      <a:r>
                        <a:rPr lang="en-GB" sz="1600" kern="1200" dirty="0" smtClean="0">
                          <a:solidFill>
                            <a:srgbClr val="800000"/>
                          </a:solidFill>
                          <a:latin typeface="+mn-lt"/>
                          <a:ea typeface="+mn-ea"/>
                          <a:cs typeface="+mn-cs"/>
                        </a:rPr>
                        <a:t>3</a:t>
                      </a:r>
                      <a:r>
                        <a:rPr lang="sr-Latn-CS" sz="1600" kern="1200" dirty="0" smtClean="0">
                          <a:solidFill>
                            <a:srgbClr val="800000"/>
                          </a:solidFill>
                          <a:latin typeface="+mn-lt"/>
                          <a:ea typeface="+mn-ea"/>
                          <a:cs typeface="+mn-cs"/>
                        </a:rPr>
                        <a:t>,</a:t>
                      </a:r>
                      <a:r>
                        <a:rPr lang="en-GB" sz="1600" kern="1200" dirty="0" smtClean="0">
                          <a:solidFill>
                            <a:srgbClr val="800000"/>
                          </a:solidFill>
                          <a:latin typeface="+mn-lt"/>
                          <a:ea typeface="+mn-ea"/>
                          <a:cs typeface="+mn-cs"/>
                        </a:rPr>
                        <a:t>000</a:t>
                      </a:r>
                      <a:endParaRPr lang="en-US" sz="1600" dirty="0">
                        <a:solidFill>
                          <a:srgbClr val="800000"/>
                        </a:solidFill>
                      </a:endParaRPr>
                    </a:p>
                  </a:txBody>
                  <a:tcPr/>
                </a:tc>
              </a:tr>
              <a:tr h="598045">
                <a:tc rowSpan="6">
                  <a:txBody>
                    <a:bodyPr/>
                    <a:lstStyle/>
                    <a:p>
                      <a:r>
                        <a:rPr lang="en-GB" sz="1600" kern="1200" dirty="0" smtClean="0">
                          <a:solidFill>
                            <a:srgbClr val="800000"/>
                          </a:solidFill>
                          <a:latin typeface="+mn-lt"/>
                          <a:ea typeface="+mn-ea"/>
                          <a:cs typeface="+mn-cs"/>
                        </a:rPr>
                        <a:t>Rulebook on the quality and sanitary-technical conditions for discharge of wastewaters into the recipient and public sewer the method and procedure of analysing the quality of wastewaters, minimum number of analyses and contents o</a:t>
                      </a:r>
                      <a:r>
                        <a:rPr lang="sr-Latn-CS" sz="1600" kern="1200" dirty="0" smtClean="0">
                          <a:solidFill>
                            <a:srgbClr val="800000"/>
                          </a:solidFill>
                          <a:latin typeface="+mn-lt"/>
                          <a:ea typeface="+mn-ea"/>
                          <a:cs typeface="+mn-cs"/>
                        </a:rPr>
                        <a:t>f</a:t>
                      </a:r>
                      <a:r>
                        <a:rPr lang="en-GB" sz="1600" kern="1200" dirty="0" smtClean="0">
                          <a:solidFill>
                            <a:srgbClr val="800000"/>
                          </a:solidFill>
                          <a:latin typeface="+mn-lt"/>
                          <a:ea typeface="+mn-ea"/>
                          <a:cs typeface="+mn-cs"/>
                        </a:rPr>
                        <a:t> the report on wastewater quality established </a:t>
                      </a:r>
                      <a:endParaRPr lang="en-US" sz="1600" dirty="0">
                        <a:solidFill>
                          <a:srgbClr val="800000"/>
                        </a:solidFill>
                      </a:endParaRPr>
                    </a:p>
                  </a:txBody>
                  <a:tcPr/>
                </a:tc>
                <a:tc>
                  <a:txBody>
                    <a:bodyPr/>
                    <a:lstStyle/>
                    <a:p>
                      <a:r>
                        <a:rPr lang="sr-Latn-CS" sz="1600" kern="1200" dirty="0" smtClean="0">
                          <a:solidFill>
                            <a:srgbClr val="800000"/>
                          </a:solidFill>
                          <a:latin typeface="+mn-lt"/>
                          <a:ea typeface="+mn-ea"/>
                          <a:cs typeface="+mn-cs"/>
                        </a:rPr>
                        <a:t>D</a:t>
                      </a:r>
                      <a:r>
                        <a:rPr lang="en-US" sz="1600" kern="1200" dirty="0" err="1" smtClean="0">
                          <a:solidFill>
                            <a:srgbClr val="800000"/>
                          </a:solidFill>
                          <a:latin typeface="+mn-lt"/>
                          <a:ea typeface="+mn-ea"/>
                          <a:cs typeface="+mn-cs"/>
                        </a:rPr>
                        <a:t>evelopment</a:t>
                      </a:r>
                      <a:r>
                        <a:rPr lang="en-US" sz="1600" kern="1200" dirty="0" smtClean="0">
                          <a:solidFill>
                            <a:srgbClr val="800000"/>
                          </a:solidFill>
                          <a:latin typeface="+mn-lt"/>
                          <a:ea typeface="+mn-ea"/>
                          <a:cs typeface="+mn-cs"/>
                        </a:rPr>
                        <a:t> studies</a:t>
                      </a:r>
                      <a:r>
                        <a:rPr lang="sr-Latn-CS" sz="1600" kern="1200" dirty="0" smtClean="0">
                          <a:solidFill>
                            <a:srgbClr val="800000"/>
                          </a:solidFill>
                          <a:latin typeface="+mn-lt"/>
                          <a:ea typeface="+mn-ea"/>
                          <a:cs typeface="+mn-cs"/>
                        </a:rPr>
                        <a:t> </a:t>
                      </a:r>
                      <a:r>
                        <a:rPr lang="en-GB" sz="1600" kern="1200" dirty="0" smtClean="0">
                          <a:solidFill>
                            <a:srgbClr val="800000"/>
                          </a:solidFill>
                          <a:latin typeface="+mn-lt"/>
                          <a:ea typeface="+mn-ea"/>
                          <a:cs typeface="+mn-cs"/>
                        </a:rPr>
                        <a:t>on designation of sensitive zones</a:t>
                      </a:r>
                      <a:endParaRPr lang="en-US" sz="1600" kern="1200" dirty="0" smtClean="0">
                        <a:solidFill>
                          <a:srgbClr val="800000"/>
                        </a:solidFill>
                        <a:latin typeface="+mn-lt"/>
                        <a:ea typeface="+mn-ea"/>
                        <a:cs typeface="+mn-cs"/>
                      </a:endParaRPr>
                    </a:p>
                  </a:txBody>
                  <a:tcPr/>
                </a:tc>
                <a:tc>
                  <a:txBody>
                    <a:bodyPr/>
                    <a:lstStyle/>
                    <a:p>
                      <a:pPr algn="ctr"/>
                      <a:r>
                        <a:rPr lang="sr-Latn-CS" sz="1600" dirty="0" smtClean="0">
                          <a:solidFill>
                            <a:srgbClr val="800000"/>
                          </a:solidFill>
                        </a:rPr>
                        <a:t>2016</a:t>
                      </a:r>
                      <a:endParaRPr lang="en-US" sz="1600" dirty="0">
                        <a:solidFill>
                          <a:srgbClr val="800000"/>
                        </a:solidFill>
                      </a:endParaRPr>
                    </a:p>
                  </a:txBody>
                  <a:tcPr/>
                </a:tc>
                <a:tc>
                  <a:txBody>
                    <a:bodyPr/>
                    <a:lstStyle/>
                    <a:p>
                      <a:pPr algn="ctr"/>
                      <a:r>
                        <a:rPr lang="sr-Latn-CS" sz="1600" dirty="0" smtClean="0">
                          <a:solidFill>
                            <a:srgbClr val="800000"/>
                          </a:solidFill>
                        </a:rPr>
                        <a:t>3,000</a:t>
                      </a:r>
                      <a:endParaRPr lang="en-US" sz="1600" dirty="0">
                        <a:solidFill>
                          <a:srgbClr val="800000"/>
                        </a:solidFill>
                      </a:endParaRPr>
                    </a:p>
                  </a:txBody>
                  <a:tcPr/>
                </a:tc>
              </a:tr>
              <a:tr h="346237">
                <a:tc vMerge="1">
                  <a:txBody>
                    <a:bodyPr/>
                    <a:lstStyle/>
                    <a:p>
                      <a:endParaRPr lang="en-US"/>
                    </a:p>
                  </a:txBody>
                  <a:tcPr/>
                </a:tc>
                <a:tc>
                  <a:txBody>
                    <a:bodyPr/>
                    <a:lstStyle/>
                    <a:p>
                      <a:r>
                        <a:rPr lang="en-US" sz="1600" kern="1200" dirty="0" smtClean="0">
                          <a:solidFill>
                            <a:srgbClr val="800000"/>
                          </a:solidFill>
                          <a:latin typeface="+mn-lt"/>
                          <a:ea typeface="+mn-ea"/>
                          <a:cs typeface="+mn-cs"/>
                        </a:rPr>
                        <a:t>Making the act that sets out the agglomeration</a:t>
                      </a:r>
                    </a:p>
                  </a:txBody>
                  <a:tcPr/>
                </a:tc>
                <a:tc>
                  <a:txBody>
                    <a:bodyPr/>
                    <a:lstStyle/>
                    <a:p>
                      <a:pPr algn="ctr"/>
                      <a:r>
                        <a:rPr lang="sr-Latn-CS" sz="1600" dirty="0" smtClean="0">
                          <a:solidFill>
                            <a:srgbClr val="800000"/>
                          </a:solidFill>
                        </a:rPr>
                        <a:t>2014/15</a:t>
                      </a:r>
                      <a:endParaRPr lang="en-US" sz="1600" dirty="0">
                        <a:solidFill>
                          <a:srgbClr val="800000"/>
                        </a:solidFill>
                      </a:endParaRPr>
                    </a:p>
                  </a:txBody>
                  <a:tcPr/>
                </a:tc>
                <a:tc>
                  <a:txBody>
                    <a:bodyPr/>
                    <a:lstStyle/>
                    <a:p>
                      <a:pPr algn="ctr"/>
                      <a:r>
                        <a:rPr lang="sr-Latn-CS" sz="1600" dirty="0" smtClean="0">
                          <a:solidFill>
                            <a:srgbClr val="800000"/>
                          </a:solidFill>
                        </a:rPr>
                        <a:t>200,000</a:t>
                      </a:r>
                      <a:endParaRPr lang="en-US" sz="1600" dirty="0">
                        <a:solidFill>
                          <a:srgbClr val="800000"/>
                        </a:solidFill>
                      </a:endParaRPr>
                    </a:p>
                  </a:txBody>
                  <a:tcPr/>
                </a:tc>
              </a:tr>
              <a:tr h="598045">
                <a:tc vMerge="1">
                  <a:txBody>
                    <a:bodyPr/>
                    <a:lstStyle/>
                    <a:p>
                      <a:endParaRPr lang="en-US" sz="1600" dirty="0"/>
                    </a:p>
                  </a:txBody>
                  <a:tcPr/>
                </a:tc>
                <a:tc>
                  <a:txBody>
                    <a:bodyPr/>
                    <a:lstStyle/>
                    <a:p>
                      <a:r>
                        <a:rPr lang="sr-Latn-CS" sz="1600" kern="1200" dirty="0" smtClean="0">
                          <a:solidFill>
                            <a:srgbClr val="800000"/>
                          </a:solidFill>
                          <a:latin typeface="+mn-lt"/>
                          <a:ea typeface="+mn-ea"/>
                          <a:cs typeface="+mn-cs"/>
                        </a:rPr>
                        <a:t>A</a:t>
                      </a:r>
                      <a:r>
                        <a:rPr lang="en-US" sz="1600" kern="1200" dirty="0" err="1" smtClean="0">
                          <a:solidFill>
                            <a:srgbClr val="800000"/>
                          </a:solidFill>
                          <a:latin typeface="+mn-lt"/>
                          <a:ea typeface="+mn-ea"/>
                          <a:cs typeface="+mn-cs"/>
                        </a:rPr>
                        <a:t>doption</a:t>
                      </a:r>
                      <a:r>
                        <a:rPr lang="en-US" sz="1600" kern="1200" dirty="0" smtClean="0">
                          <a:solidFill>
                            <a:srgbClr val="800000"/>
                          </a:solidFill>
                          <a:latin typeface="+mn-lt"/>
                          <a:ea typeface="+mn-ea"/>
                          <a:cs typeface="+mn-cs"/>
                        </a:rPr>
                        <a:t> of new regulations</a:t>
                      </a:r>
                      <a:r>
                        <a:rPr lang="en-GB" sz="1600" kern="1200" dirty="0" smtClean="0">
                          <a:solidFill>
                            <a:srgbClr val="800000"/>
                          </a:solidFill>
                          <a:latin typeface="+mn-lt"/>
                          <a:ea typeface="+mn-ea"/>
                          <a:cs typeface="+mn-cs"/>
                        </a:rPr>
                        <a:t> on </a:t>
                      </a:r>
                      <a:r>
                        <a:rPr lang="en-GB" sz="1600" dirty="0" smtClean="0">
                          <a:solidFill>
                            <a:srgbClr val="800000"/>
                          </a:solidFill>
                        </a:rPr>
                        <a:t>designation of sensitive and less sensitive zones</a:t>
                      </a:r>
                      <a:endParaRPr lang="en-US" sz="1600" dirty="0">
                        <a:solidFill>
                          <a:srgbClr val="800000"/>
                        </a:solidFill>
                      </a:endParaRPr>
                    </a:p>
                  </a:txBody>
                  <a:tcPr/>
                </a:tc>
                <a:tc>
                  <a:txBody>
                    <a:bodyPr/>
                    <a:lstStyle/>
                    <a:p>
                      <a:pPr algn="ctr"/>
                      <a:r>
                        <a:rPr lang="sr-Latn-CS" sz="1600" dirty="0" smtClean="0">
                          <a:solidFill>
                            <a:srgbClr val="800000"/>
                          </a:solidFill>
                        </a:rPr>
                        <a:t>2017</a:t>
                      </a:r>
                      <a:endParaRPr lang="en-US" sz="1600" dirty="0">
                        <a:solidFill>
                          <a:srgbClr val="800000"/>
                        </a:solidFill>
                      </a:endParaRPr>
                    </a:p>
                  </a:txBody>
                  <a:tcPr/>
                </a:tc>
                <a:tc>
                  <a:txBody>
                    <a:bodyPr/>
                    <a:lstStyle/>
                    <a:p>
                      <a:pPr algn="ctr"/>
                      <a:r>
                        <a:rPr lang="sr-Latn-CS" sz="1600" dirty="0" smtClean="0">
                          <a:solidFill>
                            <a:srgbClr val="800000"/>
                          </a:solidFill>
                        </a:rPr>
                        <a:t>1,000</a:t>
                      </a:r>
                      <a:endParaRPr lang="en-US" sz="1600" dirty="0">
                        <a:solidFill>
                          <a:srgbClr val="800000"/>
                        </a:solidFill>
                      </a:endParaRPr>
                    </a:p>
                  </a:txBody>
                  <a:tcPr/>
                </a:tc>
              </a:tr>
              <a:tr h="849854">
                <a:tc vMerge="1">
                  <a:txBody>
                    <a:bodyPr/>
                    <a:lstStyle/>
                    <a:p>
                      <a:endParaRPr lang="en-US" sz="1600" dirty="0"/>
                    </a:p>
                  </a:txBody>
                  <a:tcPr/>
                </a:tc>
                <a:tc>
                  <a:txBody>
                    <a:bodyPr/>
                    <a:lstStyle/>
                    <a:p>
                      <a:r>
                        <a:rPr lang="en-GB" sz="1600" kern="1200" dirty="0" smtClean="0">
                          <a:solidFill>
                            <a:srgbClr val="800000"/>
                          </a:solidFill>
                          <a:latin typeface="+mn-lt"/>
                          <a:ea typeface="+mn-ea"/>
                          <a:cs typeface="+mn-cs"/>
                        </a:rPr>
                        <a:t>Amendments to the Rulebook on the quality and sanitary-technical conditions for discharge of wastewaters into the recipient and public</a:t>
                      </a:r>
                      <a:r>
                        <a:rPr lang="sr-Latn-CS" sz="1600" kern="1200" dirty="0" smtClean="0">
                          <a:solidFill>
                            <a:srgbClr val="800000"/>
                          </a:solidFill>
                          <a:latin typeface="+mn-lt"/>
                          <a:ea typeface="+mn-ea"/>
                          <a:cs typeface="+mn-cs"/>
                        </a:rPr>
                        <a:t> sewer</a:t>
                      </a:r>
                      <a:endParaRPr lang="en-US" sz="1600" dirty="0">
                        <a:solidFill>
                          <a:srgbClr val="800000"/>
                        </a:solidFill>
                      </a:endParaRPr>
                    </a:p>
                  </a:txBody>
                  <a:tcPr/>
                </a:tc>
                <a:tc>
                  <a:txBody>
                    <a:bodyPr/>
                    <a:lstStyle/>
                    <a:p>
                      <a:pPr algn="ctr"/>
                      <a:r>
                        <a:rPr lang="sr-Latn-CS" sz="1600" dirty="0" smtClean="0">
                          <a:solidFill>
                            <a:srgbClr val="800000"/>
                          </a:solidFill>
                        </a:rPr>
                        <a:t>2018</a:t>
                      </a:r>
                      <a:endParaRPr lang="en-US" sz="1600" dirty="0">
                        <a:solidFill>
                          <a:srgbClr val="800000"/>
                        </a:solidFill>
                      </a:endParaRPr>
                    </a:p>
                  </a:txBody>
                  <a:tcPr/>
                </a:tc>
                <a:tc>
                  <a:txBody>
                    <a:bodyPr/>
                    <a:lstStyle/>
                    <a:p>
                      <a:pPr algn="ctr"/>
                      <a:r>
                        <a:rPr lang="sr-Latn-CS" sz="1600" dirty="0" smtClean="0">
                          <a:solidFill>
                            <a:srgbClr val="800000"/>
                          </a:solidFill>
                        </a:rPr>
                        <a:t>1,000</a:t>
                      </a:r>
                      <a:endParaRPr lang="en-US" sz="1600" dirty="0">
                        <a:solidFill>
                          <a:srgbClr val="800000"/>
                        </a:solidFill>
                      </a:endParaRPr>
                    </a:p>
                  </a:txBody>
                  <a:tcPr/>
                </a:tc>
              </a:tr>
              <a:tr h="625935">
                <a:tc vMerge="1">
                  <a:txBody>
                    <a:bodyPr/>
                    <a:lstStyle/>
                    <a:p>
                      <a:endParaRPr lang="en-US" sz="1600" dirty="0"/>
                    </a:p>
                  </a:txBody>
                  <a:tcPr/>
                </a:tc>
                <a:tc>
                  <a:txBody>
                    <a:bodyPr/>
                    <a:lstStyle/>
                    <a:p>
                      <a:r>
                        <a:rPr lang="en-US" sz="1600" kern="1200" dirty="0" smtClean="0">
                          <a:solidFill>
                            <a:srgbClr val="800000"/>
                          </a:solidFill>
                          <a:latin typeface="+mn-lt"/>
                          <a:ea typeface="+mn-ea"/>
                          <a:cs typeface="+mn-cs"/>
                        </a:rPr>
                        <a:t>Adoption of the Rules on the treatment of industrial waste water</a:t>
                      </a:r>
                      <a:r>
                        <a:rPr lang="sr-Latn-CS" sz="1600" kern="1200" dirty="0" smtClean="0">
                          <a:solidFill>
                            <a:srgbClr val="800000"/>
                          </a:solidFill>
                          <a:latin typeface="+mn-lt"/>
                          <a:ea typeface="+mn-ea"/>
                          <a:cs typeface="+mn-cs"/>
                        </a:rPr>
                        <a:t> </a:t>
                      </a:r>
                      <a:r>
                        <a:rPr lang="en-US" sz="1600" kern="1200" dirty="0" smtClean="0">
                          <a:solidFill>
                            <a:srgbClr val="800000"/>
                          </a:solidFill>
                          <a:latin typeface="+mn-lt"/>
                          <a:ea typeface="+mn-ea"/>
                          <a:cs typeface="+mn-cs"/>
                        </a:rPr>
                        <a:t>of same origin</a:t>
                      </a:r>
                    </a:p>
                  </a:txBody>
                  <a:tcPr/>
                </a:tc>
                <a:tc>
                  <a:txBody>
                    <a:bodyPr/>
                    <a:lstStyle/>
                    <a:p>
                      <a:pPr algn="ctr"/>
                      <a:r>
                        <a:rPr lang="sr-Latn-CS" sz="1600" dirty="0" smtClean="0">
                          <a:solidFill>
                            <a:srgbClr val="800000"/>
                          </a:solidFill>
                        </a:rPr>
                        <a:t>2019</a:t>
                      </a:r>
                      <a:endParaRPr lang="en-US" sz="1600" dirty="0">
                        <a:solidFill>
                          <a:srgbClr val="800000"/>
                        </a:solidFill>
                      </a:endParaRPr>
                    </a:p>
                  </a:txBody>
                  <a:tcPr/>
                </a:tc>
                <a:tc>
                  <a:txBody>
                    <a:bodyPr/>
                    <a:lstStyle/>
                    <a:p>
                      <a:pPr algn="ctr"/>
                      <a:r>
                        <a:rPr lang="sr-Latn-CS" sz="1600" dirty="0" smtClean="0">
                          <a:solidFill>
                            <a:srgbClr val="800000"/>
                          </a:solidFill>
                        </a:rPr>
                        <a:t>1,000</a:t>
                      </a:r>
                      <a:endParaRPr lang="en-US" sz="1600" dirty="0">
                        <a:solidFill>
                          <a:srgbClr val="800000"/>
                        </a:solidFill>
                      </a:endParaRPr>
                    </a:p>
                  </a:txBody>
                  <a:tcPr/>
                </a:tc>
              </a:tr>
              <a:tr h="711358">
                <a:tc vMerge="1">
                  <a:txBody>
                    <a:bodyPr/>
                    <a:lstStyle/>
                    <a:p>
                      <a:endParaRPr lang="en-US" sz="1600" dirty="0"/>
                    </a:p>
                  </a:txBody>
                  <a:tcPr/>
                </a:tc>
                <a:tc>
                  <a:txBody>
                    <a:bodyPr/>
                    <a:lstStyle/>
                    <a:p>
                      <a:r>
                        <a:rPr lang="en-US" sz="1600" kern="1200" dirty="0" smtClean="0">
                          <a:solidFill>
                            <a:srgbClr val="800000"/>
                          </a:solidFill>
                          <a:latin typeface="+mn-lt"/>
                          <a:ea typeface="+mn-ea"/>
                          <a:cs typeface="+mn-cs"/>
                        </a:rPr>
                        <a:t>Construction of infrastructure (sewer systems and treatment plants)</a:t>
                      </a:r>
                      <a:endParaRPr lang="en-US" sz="1600" dirty="0">
                        <a:solidFill>
                          <a:srgbClr val="800000"/>
                        </a:solidFill>
                      </a:endParaRPr>
                    </a:p>
                  </a:txBody>
                  <a:tcPr/>
                </a:tc>
                <a:tc>
                  <a:txBody>
                    <a:bodyPr/>
                    <a:lstStyle/>
                    <a:p>
                      <a:pPr algn="ctr"/>
                      <a:r>
                        <a:rPr lang="sr-Latn-CS" sz="1600" dirty="0" smtClean="0">
                          <a:solidFill>
                            <a:srgbClr val="800000"/>
                          </a:solidFill>
                        </a:rPr>
                        <a:t>2030</a:t>
                      </a:r>
                      <a:endParaRPr lang="en-US" sz="1600" dirty="0">
                        <a:solidFill>
                          <a:srgbClr val="800000"/>
                        </a:solidFill>
                      </a:endParaRPr>
                    </a:p>
                  </a:txBody>
                  <a:tcPr/>
                </a:tc>
                <a:tc>
                  <a:txBody>
                    <a:bodyPr/>
                    <a:lstStyle/>
                    <a:p>
                      <a:pPr algn="ctr"/>
                      <a:r>
                        <a:rPr lang="sr-Latn-CS" sz="1600" dirty="0" smtClean="0">
                          <a:solidFill>
                            <a:srgbClr val="800000"/>
                          </a:solidFill>
                        </a:rPr>
                        <a:t>600*</a:t>
                      </a:r>
                      <a:r>
                        <a:rPr lang="en-US" sz="1600" kern="1200" dirty="0" smtClean="0">
                          <a:solidFill>
                            <a:srgbClr val="800000"/>
                          </a:solidFill>
                          <a:latin typeface="+mn-lt"/>
                          <a:ea typeface="+mn-ea"/>
                          <a:cs typeface="+mn-cs"/>
                        </a:rPr>
                        <a:t>10</a:t>
                      </a:r>
                      <a:r>
                        <a:rPr lang="en-US" sz="1600" kern="1200" baseline="30000" dirty="0" smtClean="0">
                          <a:solidFill>
                            <a:srgbClr val="800000"/>
                          </a:solidFill>
                          <a:latin typeface="+mn-lt"/>
                          <a:ea typeface="+mn-ea"/>
                          <a:cs typeface="+mn-cs"/>
                        </a:rPr>
                        <a:t>6</a:t>
                      </a:r>
                      <a:endParaRPr lang="sr-Latn-CS" sz="1600" kern="1200" baseline="30000" dirty="0" smtClean="0">
                        <a:solidFill>
                          <a:srgbClr val="800000"/>
                        </a:solidFill>
                        <a:latin typeface="+mn-lt"/>
                        <a:ea typeface="+mn-ea"/>
                        <a:cs typeface="+mn-cs"/>
                      </a:endParaRPr>
                    </a:p>
                    <a:p>
                      <a:pPr algn="ctr"/>
                      <a:r>
                        <a:rPr lang="sr-Latn-CS" sz="1600" kern="1200" baseline="30000" dirty="0" smtClean="0">
                          <a:solidFill>
                            <a:srgbClr val="800000"/>
                          </a:solidFill>
                          <a:latin typeface="+mn-lt"/>
                          <a:ea typeface="+mn-ea"/>
                          <a:cs typeface="+mn-cs"/>
                        </a:rPr>
                        <a:t>From MP</a:t>
                      </a:r>
                      <a:endParaRPr lang="en-US" sz="1600" dirty="0">
                        <a:solidFill>
                          <a:srgbClr val="800000"/>
                        </a:solidFill>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gradFill flip="none" rotWithShape="1">
            <a:gsLst>
              <a:gs pos="0">
                <a:schemeClr val="accent2">
                  <a:lumMod val="60000"/>
                  <a:lumOff val="40000"/>
                </a:schemeClr>
              </a:gs>
              <a:gs pos="50000">
                <a:schemeClr val="accent2">
                  <a:lumMod val="50000"/>
                  <a:shade val="67500"/>
                  <a:satMod val="115000"/>
                </a:schemeClr>
              </a:gs>
              <a:gs pos="100000">
                <a:schemeClr val="accent2">
                  <a:lumMod val="50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35844" name="Group 31"/>
          <p:cNvGrpSpPr>
            <a:grpSpLocks/>
          </p:cNvGrpSpPr>
          <p:nvPr/>
        </p:nvGrpSpPr>
        <p:grpSpPr bwMode="auto">
          <a:xfrm>
            <a:off x="0" y="0"/>
            <a:ext cx="4662488" cy="4081463"/>
            <a:chOff x="1364455" y="17002"/>
            <a:chExt cx="4662490" cy="4080796"/>
          </a:xfrm>
        </p:grpSpPr>
        <p:sp>
          <p:nvSpPr>
            <p:cNvPr id="16" name="5-Point Star 15"/>
            <p:cNvSpPr/>
            <p:nvPr/>
          </p:nvSpPr>
          <p:spPr>
            <a:xfrm rot="8520840">
              <a:off x="2888454" y="170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5-Point Star 14"/>
            <p:cNvSpPr/>
            <p:nvPr/>
          </p:nvSpPr>
          <p:spPr>
            <a:xfrm rot="8520840">
              <a:off x="1974053" y="321803"/>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5-Point Star 21"/>
            <p:cNvSpPr/>
            <p:nvPr/>
          </p:nvSpPr>
          <p:spPr>
            <a:xfrm rot="8520840">
              <a:off x="1364455" y="10838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5-Point Star 22"/>
            <p:cNvSpPr/>
            <p:nvPr/>
          </p:nvSpPr>
          <p:spPr>
            <a:xfrm rot="8520840">
              <a:off x="1440653" y="19982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5-Point Star 23"/>
            <p:cNvSpPr/>
            <p:nvPr/>
          </p:nvSpPr>
          <p:spPr>
            <a:xfrm rot="8520840">
              <a:off x="1897855" y="276020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5-Point Star 24"/>
            <p:cNvSpPr/>
            <p:nvPr/>
          </p:nvSpPr>
          <p:spPr>
            <a:xfrm rot="8520840">
              <a:off x="2507455" y="32174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5-Point Star 25"/>
            <p:cNvSpPr/>
            <p:nvPr/>
          </p:nvSpPr>
          <p:spPr>
            <a:xfrm rot="8520840">
              <a:off x="3498055" y="334742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5-Point Star 26"/>
            <p:cNvSpPr/>
            <p:nvPr/>
          </p:nvSpPr>
          <p:spPr>
            <a:xfrm rot="8520840">
              <a:off x="4412455" y="30650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5-Point Star 27"/>
            <p:cNvSpPr/>
            <p:nvPr/>
          </p:nvSpPr>
          <p:spPr>
            <a:xfrm rot="8520840">
              <a:off x="4989591" y="235682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5-Point Star 28"/>
            <p:cNvSpPr/>
            <p:nvPr/>
          </p:nvSpPr>
          <p:spPr>
            <a:xfrm rot="8520840">
              <a:off x="5218191" y="13886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8520840">
              <a:off x="4717254" y="6266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8520840">
              <a:off x="3955255" y="932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2" name="Rectangle 3"/>
          <p:cNvSpPr>
            <a:spLocks noChangeArrowheads="1"/>
          </p:cNvSpPr>
          <p:nvPr/>
        </p:nvSpPr>
        <p:spPr bwMode="auto">
          <a:xfrm>
            <a:off x="3733800" y="4114800"/>
            <a:ext cx="5334000" cy="1905000"/>
          </a:xfrm>
          <a:prstGeom prst="rect">
            <a:avLst/>
          </a:prstGeom>
          <a:noFill/>
          <a:ln w="9525">
            <a:noFill/>
            <a:miter lim="800000"/>
            <a:headEnd/>
            <a:tailEnd/>
          </a:ln>
          <a:effectLst/>
        </p:spPr>
        <p:txBody>
          <a:bodyPr anchor="ctr"/>
          <a:lstStyle/>
          <a:p>
            <a:pPr algn="ctr" fontAlgn="auto">
              <a:spcBef>
                <a:spcPts val="0"/>
              </a:spcBef>
              <a:spcAft>
                <a:spcPts val="0"/>
              </a:spcAft>
              <a:defRPr/>
            </a:pPr>
            <a:r>
              <a:rPr lang="sr-Latn-CS" sz="3200" dirty="0">
                <a:solidFill>
                  <a:schemeClr val="accent2">
                    <a:lumMod val="20000"/>
                    <a:lumOff val="80000"/>
                  </a:schemeClr>
                </a:solidFill>
                <a:effectLst>
                  <a:outerShdw blurRad="38100" dist="38100" dir="2700000" algn="tl">
                    <a:srgbClr val="000000">
                      <a:alpha val="43137"/>
                    </a:srgbClr>
                  </a:outerShdw>
                </a:effectLst>
                <a:latin typeface="Cambria" pitchFamily="18" charset="0"/>
              </a:rPr>
              <a:t>Thank you for your attention.</a:t>
            </a:r>
          </a:p>
          <a:p>
            <a:pPr algn="ctr" fontAlgn="auto">
              <a:spcBef>
                <a:spcPts val="0"/>
              </a:spcBef>
              <a:spcAft>
                <a:spcPts val="0"/>
              </a:spcAft>
              <a:defRPr/>
            </a:pPr>
            <a:endParaRPr lang="sr-Latn-CS" sz="3200" dirty="0">
              <a:solidFill>
                <a:schemeClr val="accent2">
                  <a:lumMod val="20000"/>
                  <a:lumOff val="80000"/>
                </a:schemeClr>
              </a:solidFill>
              <a:latin typeface="Cambria" pitchFamily="18" charset="0"/>
            </a:endParaRPr>
          </a:p>
          <a:p>
            <a:pPr algn="ctr" fontAlgn="auto">
              <a:spcBef>
                <a:spcPts val="0"/>
              </a:spcBef>
              <a:spcAft>
                <a:spcPts val="0"/>
              </a:spcAft>
              <a:defRPr/>
            </a:pPr>
            <a:r>
              <a:rPr lang="sr-Latn-CS" sz="4000" b="1" dirty="0">
                <a:solidFill>
                  <a:schemeClr val="accent2">
                    <a:lumMod val="20000"/>
                    <a:lumOff val="80000"/>
                  </a:schemeClr>
                </a:solidFill>
                <a:latin typeface="Cambria" pitchFamily="18" charset="0"/>
              </a:rPr>
              <a:t>QUESTIONS</a:t>
            </a:r>
            <a:endParaRPr lang="hr-HR" sz="4000" b="1" dirty="0">
              <a:solidFill>
                <a:schemeClr val="accent2">
                  <a:lumMod val="20000"/>
                  <a:lumOff val="80000"/>
                </a:schemeClr>
              </a:solidFill>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15363"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15364"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15366"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15369"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5370" name="Title 17"/>
          <p:cNvSpPr>
            <a:spLocks noGrp="1"/>
          </p:cNvSpPr>
          <p:nvPr>
            <p:ph type="ctrTitle"/>
          </p:nvPr>
        </p:nvSpPr>
        <p:spPr>
          <a:xfrm>
            <a:off x="609600" y="838200"/>
            <a:ext cx="7772400" cy="838200"/>
          </a:xfrm>
        </p:spPr>
        <p:txBody>
          <a:bodyPr/>
          <a:lstStyle/>
          <a:p>
            <a:pPr eaLnBrk="1" hangingPunct="1"/>
            <a:r>
              <a:rPr lang="en-GB" sz="3200" b="1" dirty="0" smtClean="0">
                <a:solidFill>
                  <a:schemeClr val="tx2">
                    <a:lumMod val="75000"/>
                  </a:schemeClr>
                </a:solidFill>
              </a:rPr>
              <a:t>LEGAL FRAMEWORK</a:t>
            </a:r>
            <a:r>
              <a:rPr lang="sr-Latn-CS" sz="3200" b="1" dirty="0" smtClean="0">
                <a:solidFill>
                  <a:schemeClr val="tx2">
                    <a:lumMod val="75000"/>
                  </a:schemeClr>
                </a:solidFill>
              </a:rPr>
              <a:t/>
            </a:r>
            <a:br>
              <a:rPr lang="sr-Latn-CS" sz="3200" b="1" dirty="0" smtClean="0">
                <a:solidFill>
                  <a:schemeClr val="tx2">
                    <a:lumMod val="75000"/>
                  </a:schemeClr>
                </a:solidFill>
              </a:rPr>
            </a:br>
            <a:r>
              <a:rPr lang="en-GB" sz="2500" b="1" dirty="0" smtClean="0">
                <a:solidFill>
                  <a:schemeClr val="tx2">
                    <a:lumMod val="75000"/>
                  </a:schemeClr>
                </a:solidFill>
              </a:rPr>
              <a:t> </a:t>
            </a:r>
            <a:r>
              <a:rPr lang="en-GB" sz="3000" b="1" dirty="0" smtClean="0">
                <a:solidFill>
                  <a:schemeClr val="tx2">
                    <a:lumMod val="75000"/>
                  </a:schemeClr>
                </a:solidFill>
              </a:rPr>
              <a:t>Legislation </a:t>
            </a:r>
            <a:r>
              <a:rPr lang="sr-Latn-CS" sz="3000" b="1" dirty="0" smtClean="0">
                <a:solidFill>
                  <a:schemeClr val="tx2">
                    <a:lumMod val="75000"/>
                  </a:schemeClr>
                </a:solidFill>
              </a:rPr>
              <a:t>on</a:t>
            </a:r>
            <a:r>
              <a:rPr lang="en-GB" sz="3000" b="1" dirty="0" smtClean="0">
                <a:solidFill>
                  <a:schemeClr val="tx2">
                    <a:lumMod val="75000"/>
                  </a:schemeClr>
                </a:solidFill>
              </a:rPr>
              <a:t> </a:t>
            </a:r>
            <a:r>
              <a:rPr lang="sr-Latn-CS" sz="3000" b="1" dirty="0" smtClean="0">
                <a:solidFill>
                  <a:schemeClr val="tx2">
                    <a:lumMod val="75000"/>
                  </a:schemeClr>
                </a:solidFill>
              </a:rPr>
              <a:t>water</a:t>
            </a:r>
            <a:r>
              <a:rPr lang="en-US" sz="3000" dirty="0" smtClean="0">
                <a:solidFill>
                  <a:schemeClr val="tx2">
                    <a:lumMod val="75000"/>
                  </a:schemeClr>
                </a:solidFill>
              </a:rPr>
              <a:t/>
            </a:r>
            <a:br>
              <a:rPr lang="en-US" sz="3000" dirty="0" smtClean="0">
                <a:solidFill>
                  <a:schemeClr val="tx2">
                    <a:lumMod val="75000"/>
                  </a:schemeClr>
                </a:solidFill>
              </a:rPr>
            </a:br>
            <a:endParaRPr lang="en-US" sz="3000" b="1" dirty="0" smtClean="0">
              <a:solidFill>
                <a:schemeClr val="tx2">
                  <a:lumMod val="75000"/>
                </a:schemeClr>
              </a:solidFill>
              <a:cs typeface="Arial" charset="0"/>
            </a:endParaRPr>
          </a:p>
        </p:txBody>
      </p:sp>
      <p:sp>
        <p:nvSpPr>
          <p:cNvPr id="15371" name="Subtitle 18"/>
          <p:cNvSpPr>
            <a:spLocks noGrp="1"/>
          </p:cNvSpPr>
          <p:nvPr>
            <p:ph type="subTitle" idx="1"/>
          </p:nvPr>
        </p:nvSpPr>
        <p:spPr>
          <a:xfrm>
            <a:off x="152400" y="1828800"/>
            <a:ext cx="8763000" cy="4724400"/>
          </a:xfrm>
        </p:spPr>
        <p:txBody>
          <a:bodyPr/>
          <a:lstStyle/>
          <a:p>
            <a:pPr algn="just" eaLnBrk="1" hangingPunct="1"/>
            <a:r>
              <a:rPr lang="en-GB" sz="2000" dirty="0" smtClean="0">
                <a:solidFill>
                  <a:srgbClr val="800000"/>
                </a:solidFill>
              </a:rPr>
              <a:t>The basic laws regulating the water management in Montenegro are</a:t>
            </a:r>
            <a:r>
              <a:rPr lang="sr-Latn-CS" sz="2000" dirty="0" smtClean="0">
                <a:solidFill>
                  <a:srgbClr val="800000"/>
                </a:solidFill>
              </a:rPr>
              <a:t>:</a:t>
            </a:r>
            <a:r>
              <a:rPr lang="en-GB" sz="2000" dirty="0" smtClean="0">
                <a:solidFill>
                  <a:srgbClr val="800000"/>
                </a:solidFill>
              </a:rPr>
              <a:t> </a:t>
            </a:r>
            <a:endParaRPr lang="sr-Latn-CS" sz="2000" dirty="0" smtClean="0">
              <a:solidFill>
                <a:srgbClr val="800000"/>
              </a:solidFill>
            </a:endParaRPr>
          </a:p>
          <a:p>
            <a:pPr eaLnBrk="1" hangingPunct="1"/>
            <a:endParaRPr lang="sr-Latn-CS" sz="2000" b="1" dirty="0" smtClean="0">
              <a:solidFill>
                <a:srgbClr val="800000"/>
              </a:solidFill>
            </a:endParaRPr>
          </a:p>
          <a:p>
            <a:pPr algn="just" eaLnBrk="1" hangingPunct="1">
              <a:buFontTx/>
              <a:buChar char="•"/>
            </a:pPr>
            <a:r>
              <a:rPr lang="sr-Latn-CS" sz="2000" b="1" dirty="0" smtClean="0">
                <a:solidFill>
                  <a:srgbClr val="800000"/>
                </a:solidFill>
              </a:rPr>
              <a:t>T</a:t>
            </a:r>
            <a:r>
              <a:rPr lang="en-GB" sz="2000" b="1" dirty="0" smtClean="0">
                <a:solidFill>
                  <a:srgbClr val="800000"/>
                </a:solidFill>
              </a:rPr>
              <a:t>he</a:t>
            </a:r>
            <a:r>
              <a:rPr lang="en-GB" sz="2000" dirty="0" smtClean="0">
                <a:solidFill>
                  <a:srgbClr val="800000"/>
                </a:solidFill>
              </a:rPr>
              <a:t> </a:t>
            </a:r>
            <a:r>
              <a:rPr lang="en-GB" sz="2000" b="1" dirty="0" smtClean="0">
                <a:solidFill>
                  <a:srgbClr val="800000"/>
                </a:solidFill>
              </a:rPr>
              <a:t>Law on Waters</a:t>
            </a:r>
            <a:r>
              <a:rPr lang="sr-Latn-CS" sz="2000" b="1" dirty="0" smtClean="0">
                <a:solidFill>
                  <a:srgbClr val="800000"/>
                </a:solidFill>
              </a:rPr>
              <a:t> </a:t>
            </a:r>
            <a:r>
              <a:rPr lang="en-GB" sz="2000" dirty="0" smtClean="0">
                <a:solidFill>
                  <a:srgbClr val="800000"/>
                </a:solidFill>
              </a:rPr>
              <a:t>(Official Gazette of</a:t>
            </a:r>
            <a:r>
              <a:rPr lang="sr-Latn-CS" sz="2000" dirty="0" smtClean="0">
                <a:solidFill>
                  <a:srgbClr val="800000"/>
                </a:solidFill>
              </a:rPr>
              <a:t> </a:t>
            </a:r>
            <a:r>
              <a:rPr lang="en-US" sz="2000" dirty="0" smtClean="0">
                <a:solidFill>
                  <a:srgbClr val="800000"/>
                </a:solidFill>
              </a:rPr>
              <a:t>the Republic of Montenegro</a:t>
            </a:r>
            <a:r>
              <a:rPr lang="sr-Latn-CS" sz="2000" dirty="0" smtClean="0">
                <a:solidFill>
                  <a:srgbClr val="800000"/>
                </a:solidFill>
              </a:rPr>
              <a:t> </a:t>
            </a:r>
            <a:r>
              <a:rPr lang="en-GB" sz="2000" dirty="0" smtClean="0">
                <a:solidFill>
                  <a:srgbClr val="800000"/>
                </a:solidFill>
              </a:rPr>
              <a:t>27/07 and Official Gazette of</a:t>
            </a:r>
            <a:r>
              <a:rPr lang="sr-Latn-CS" sz="2000" dirty="0" smtClean="0">
                <a:solidFill>
                  <a:srgbClr val="800000"/>
                </a:solidFill>
              </a:rPr>
              <a:t> M</a:t>
            </a:r>
            <a:r>
              <a:rPr lang="en-US" sz="2000" dirty="0" err="1" smtClean="0">
                <a:solidFill>
                  <a:srgbClr val="800000"/>
                </a:solidFill>
              </a:rPr>
              <a:t>ontenegro</a:t>
            </a:r>
            <a:r>
              <a:rPr lang="en-GB" sz="2000" dirty="0" smtClean="0">
                <a:solidFill>
                  <a:srgbClr val="800000"/>
                </a:solidFill>
              </a:rPr>
              <a:t> 32/11</a:t>
            </a:r>
            <a:r>
              <a:rPr lang="sr-Latn-CS" sz="2000" dirty="0" smtClean="0">
                <a:solidFill>
                  <a:srgbClr val="800000"/>
                </a:solidFill>
              </a:rPr>
              <a:t>, </a:t>
            </a:r>
            <a:r>
              <a:rPr lang="en-GB" sz="2000" dirty="0" smtClean="0">
                <a:solidFill>
                  <a:srgbClr val="800000"/>
                </a:solidFill>
              </a:rPr>
              <a:t>47/11)</a:t>
            </a:r>
            <a:r>
              <a:rPr lang="sr-Latn-CS" sz="2000" dirty="0">
                <a:solidFill>
                  <a:srgbClr val="800000"/>
                </a:solidFill>
              </a:rPr>
              <a:t>;</a:t>
            </a:r>
            <a:endParaRPr lang="sr-Latn-CS" sz="2000" b="1" dirty="0" smtClean="0">
              <a:solidFill>
                <a:srgbClr val="800000"/>
              </a:solidFill>
            </a:endParaRPr>
          </a:p>
          <a:p>
            <a:pPr algn="just" eaLnBrk="1" hangingPunct="1"/>
            <a:r>
              <a:rPr lang="en-GB" sz="1800" dirty="0" smtClean="0">
                <a:solidFill>
                  <a:srgbClr val="800000"/>
                </a:solidFill>
              </a:rPr>
              <a:t>The Law lays down the legal status and method of integrated management of waters, water and coastal land and water infrastructure facilities, the method and condition</a:t>
            </a:r>
            <a:r>
              <a:rPr lang="sr-Latn-CS" sz="1800" dirty="0" smtClean="0">
                <a:solidFill>
                  <a:srgbClr val="800000"/>
                </a:solidFill>
              </a:rPr>
              <a:t>s</a:t>
            </a:r>
            <a:r>
              <a:rPr lang="en-GB" sz="1800" dirty="0" smtClean="0">
                <a:solidFill>
                  <a:srgbClr val="800000"/>
                </a:solidFill>
              </a:rPr>
              <a:t> of carrying out the water related activities and other issues of relevance for </a:t>
            </a:r>
            <a:r>
              <a:rPr lang="sr-Latn-CS" sz="1800" dirty="0" smtClean="0">
                <a:solidFill>
                  <a:srgbClr val="800000"/>
                </a:solidFill>
              </a:rPr>
              <a:t>the </a:t>
            </a:r>
            <a:r>
              <a:rPr lang="en-GB" sz="1800" dirty="0" smtClean="0">
                <a:solidFill>
                  <a:srgbClr val="800000"/>
                </a:solidFill>
              </a:rPr>
              <a:t>management of waters and water resources</a:t>
            </a:r>
            <a:endParaRPr lang="sr-Latn-CS" sz="1800" dirty="0" smtClean="0">
              <a:solidFill>
                <a:srgbClr val="800000"/>
              </a:solidFill>
            </a:endParaRPr>
          </a:p>
          <a:p>
            <a:pPr algn="just" eaLnBrk="1" hangingPunct="1">
              <a:buFontTx/>
              <a:buChar char="•"/>
            </a:pPr>
            <a:r>
              <a:rPr lang="en-GB" sz="2000" b="1" dirty="0" smtClean="0">
                <a:solidFill>
                  <a:srgbClr val="800000"/>
                </a:solidFill>
              </a:rPr>
              <a:t>Law on Financing of Water Management </a:t>
            </a:r>
            <a:r>
              <a:rPr lang="sr-Latn-CS" sz="2000" b="1" dirty="0" smtClean="0">
                <a:solidFill>
                  <a:srgbClr val="800000"/>
                </a:solidFill>
              </a:rPr>
              <a:t> </a:t>
            </a:r>
            <a:r>
              <a:rPr lang="en-GB" sz="2000" dirty="0" smtClean="0">
                <a:solidFill>
                  <a:srgbClr val="800000"/>
                </a:solidFill>
              </a:rPr>
              <a:t>(Official Gazette of</a:t>
            </a:r>
            <a:r>
              <a:rPr lang="sr-Latn-CS" sz="2000" dirty="0" smtClean="0">
                <a:solidFill>
                  <a:srgbClr val="800000"/>
                </a:solidFill>
              </a:rPr>
              <a:t> M</a:t>
            </a:r>
            <a:r>
              <a:rPr lang="en-US" sz="2000" dirty="0" err="1" smtClean="0">
                <a:solidFill>
                  <a:srgbClr val="800000"/>
                </a:solidFill>
              </a:rPr>
              <a:t>ontenegro</a:t>
            </a:r>
            <a:r>
              <a:rPr lang="en-US" sz="2000" dirty="0" smtClean="0">
                <a:solidFill>
                  <a:srgbClr val="800000"/>
                </a:solidFill>
              </a:rPr>
              <a:t>,</a:t>
            </a:r>
            <a:r>
              <a:rPr lang="sr-Latn-CS" sz="2000" dirty="0" smtClean="0">
                <a:solidFill>
                  <a:srgbClr val="800000"/>
                </a:solidFill>
              </a:rPr>
              <a:t> </a:t>
            </a:r>
            <a:r>
              <a:rPr lang="en-GB" sz="2000" dirty="0" smtClean="0">
                <a:solidFill>
                  <a:srgbClr val="800000"/>
                </a:solidFill>
              </a:rPr>
              <a:t>65/08)</a:t>
            </a:r>
            <a:endParaRPr lang="sr-Latn-CS" sz="2000" dirty="0" smtClean="0">
              <a:solidFill>
                <a:srgbClr val="800000"/>
              </a:solidFill>
            </a:endParaRPr>
          </a:p>
          <a:p>
            <a:pPr algn="just" eaLnBrk="1" hangingPunct="1">
              <a:buFont typeface="Arial" charset="0"/>
              <a:buChar char="•"/>
            </a:pPr>
            <a:endParaRPr lang="sr-Latn-CS" sz="2000" dirty="0" smtClean="0">
              <a:solidFill>
                <a:srgbClr val="800000"/>
              </a:solidFill>
            </a:endParaRPr>
          </a:p>
          <a:p>
            <a:pPr eaLnBrk="1" hangingPunct="1"/>
            <a:endParaRPr lang="sr-Latn-CS" sz="600" dirty="0" smtClean="0">
              <a:solidFill>
                <a:srgbClr val="800000"/>
              </a:solidFill>
            </a:endParaRPr>
          </a:p>
          <a:p>
            <a:pPr eaLnBrk="1" hangingPunct="1"/>
            <a:endParaRPr lang="sr-Latn-CS" sz="600" dirty="0" smtClean="0">
              <a:solidFill>
                <a:srgbClr val="800000"/>
              </a:solidFill>
            </a:endParaRPr>
          </a:p>
          <a:p>
            <a:pPr eaLnBrk="1" hangingPunct="1"/>
            <a:endParaRPr lang="sr-Latn-CS" sz="600" dirty="0" smtClean="0">
              <a:solidFill>
                <a:srgbClr val="800000"/>
              </a:solidFill>
            </a:endParaRPr>
          </a:p>
          <a:p>
            <a:pPr eaLnBrk="1" hangingPunct="1"/>
            <a:endParaRPr lang="en-US" sz="1200" dirty="0" smtClean="0">
              <a:solidFill>
                <a:srgbClr val="800000"/>
              </a:solidFill>
            </a:endParaRPr>
          </a:p>
          <a:p>
            <a:pPr eaLnBrk="1" hangingPunct="1"/>
            <a:endParaRPr lang="en-US" dirty="0" smtClean="0">
              <a:solidFill>
                <a:srgbClr val="89898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16387"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16388"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16390"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16393"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6394" name="Title 17"/>
          <p:cNvSpPr>
            <a:spLocks noGrp="1"/>
          </p:cNvSpPr>
          <p:nvPr>
            <p:ph type="ctrTitle"/>
          </p:nvPr>
        </p:nvSpPr>
        <p:spPr>
          <a:xfrm>
            <a:off x="304800" y="609600"/>
            <a:ext cx="8610600" cy="10668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LEGAL FRAMEWORK</a:t>
            </a:r>
            <a:r>
              <a:rPr lang="sr-Latn-CS" sz="3200" b="1" dirty="0" smtClean="0">
                <a:solidFill>
                  <a:schemeClr val="tx2">
                    <a:lumMod val="75000"/>
                  </a:schemeClr>
                </a:solidFill>
              </a:rPr>
              <a:t/>
            </a:r>
            <a:br>
              <a:rPr lang="sr-Latn-CS" sz="3200" b="1" dirty="0" smtClean="0">
                <a:solidFill>
                  <a:schemeClr val="tx2">
                    <a:lumMod val="75000"/>
                  </a:schemeClr>
                </a:solidFill>
              </a:rPr>
            </a:br>
            <a:r>
              <a:rPr lang="en-US" sz="3000" b="1" dirty="0" smtClean="0">
                <a:solidFill>
                  <a:schemeClr val="tx2">
                    <a:lumMod val="75000"/>
                  </a:schemeClr>
                </a:solidFill>
              </a:rPr>
              <a:t>Other regulations on water issues</a:t>
            </a:r>
            <a:r>
              <a:rPr lang="en-US" sz="3000" dirty="0" smtClean="0">
                <a:solidFill>
                  <a:srgbClr val="800000"/>
                </a:solidFill>
              </a:rPr>
              <a:t/>
            </a:r>
            <a:br>
              <a:rPr lang="en-US" sz="3000" dirty="0" smtClean="0">
                <a:solidFill>
                  <a:srgbClr val="800000"/>
                </a:solidFill>
              </a:rPr>
            </a:br>
            <a:endParaRPr lang="en-US" sz="3000" b="1" dirty="0" smtClean="0">
              <a:solidFill>
                <a:srgbClr val="800000"/>
              </a:solidFill>
              <a:cs typeface="Arial" charset="0"/>
            </a:endParaRPr>
          </a:p>
        </p:txBody>
      </p:sp>
      <p:sp>
        <p:nvSpPr>
          <p:cNvPr id="16395" name="Subtitle 18"/>
          <p:cNvSpPr>
            <a:spLocks noGrp="1"/>
          </p:cNvSpPr>
          <p:nvPr>
            <p:ph type="subTitle" idx="1"/>
          </p:nvPr>
        </p:nvSpPr>
        <p:spPr>
          <a:xfrm>
            <a:off x="381000" y="1905000"/>
            <a:ext cx="8305800" cy="4572000"/>
          </a:xfrm>
        </p:spPr>
        <p:txBody>
          <a:bodyPr/>
          <a:lstStyle/>
          <a:p>
            <a:pPr algn="just" eaLnBrk="1" hangingPunct="1">
              <a:lnSpc>
                <a:spcPct val="80000"/>
              </a:lnSpc>
              <a:buFontTx/>
              <a:buChar char="•"/>
            </a:pPr>
            <a:r>
              <a:rPr lang="en-GB" sz="2000" b="1" dirty="0" smtClean="0">
                <a:solidFill>
                  <a:srgbClr val="800000"/>
                </a:solidFill>
              </a:rPr>
              <a:t>Law on Waste Management </a:t>
            </a:r>
            <a:r>
              <a:rPr lang="en-GB" sz="2000" dirty="0" smtClean="0">
                <a:solidFill>
                  <a:srgbClr val="800000"/>
                </a:solidFill>
              </a:rPr>
              <a:t>(Official Gazette of</a:t>
            </a:r>
            <a:r>
              <a:rPr lang="sr-Latn-CS" sz="2000" dirty="0" smtClean="0">
                <a:solidFill>
                  <a:srgbClr val="800000"/>
                </a:solidFill>
              </a:rPr>
              <a:t> M</a:t>
            </a:r>
            <a:r>
              <a:rPr lang="en-US" sz="2000" dirty="0" err="1" smtClean="0">
                <a:solidFill>
                  <a:srgbClr val="800000"/>
                </a:solidFill>
              </a:rPr>
              <a:t>ontenegro</a:t>
            </a:r>
            <a:r>
              <a:rPr lang="en-US" sz="2000" dirty="0" smtClean="0">
                <a:solidFill>
                  <a:srgbClr val="800000"/>
                </a:solidFill>
              </a:rPr>
              <a:t>,</a:t>
            </a:r>
            <a:r>
              <a:rPr lang="sr-Latn-CS" sz="2000" dirty="0" smtClean="0">
                <a:solidFill>
                  <a:srgbClr val="800000"/>
                </a:solidFill>
              </a:rPr>
              <a:t> </a:t>
            </a:r>
            <a:r>
              <a:rPr lang="en-GB" sz="2000" dirty="0" smtClean="0">
                <a:solidFill>
                  <a:srgbClr val="800000"/>
                </a:solidFill>
              </a:rPr>
              <a:t>64/11)</a:t>
            </a:r>
            <a:endParaRPr lang="en-US" sz="2000" dirty="0" smtClean="0">
              <a:solidFill>
                <a:srgbClr val="800000"/>
              </a:solidFill>
            </a:endParaRPr>
          </a:p>
          <a:p>
            <a:pPr algn="just" eaLnBrk="1" hangingPunct="1">
              <a:lnSpc>
                <a:spcPct val="80000"/>
              </a:lnSpc>
              <a:buFontTx/>
              <a:buChar char="•"/>
            </a:pPr>
            <a:r>
              <a:rPr lang="sr-Latn-CS" sz="2000" dirty="0" smtClean="0">
                <a:solidFill>
                  <a:srgbClr val="800000"/>
                </a:solidFill>
              </a:rPr>
              <a:t> </a:t>
            </a:r>
            <a:r>
              <a:rPr lang="en-GB" sz="2000" dirty="0" smtClean="0">
                <a:solidFill>
                  <a:srgbClr val="800000"/>
                </a:solidFill>
              </a:rPr>
              <a:t>Rulebook on detailed conditions to be met by the municipal sewer sludge, quantities, volume, frequency and methods of analyses of the municipal sewer sludge for permitted purposes and conditions that need to be met by the soil planned for its use (Official Gazette of</a:t>
            </a:r>
            <a:r>
              <a:rPr lang="sr-Latn-CS" sz="2000" dirty="0" smtClean="0">
                <a:solidFill>
                  <a:srgbClr val="800000"/>
                </a:solidFill>
              </a:rPr>
              <a:t> M</a:t>
            </a:r>
            <a:r>
              <a:rPr lang="en-US" sz="2000" dirty="0" err="1" smtClean="0">
                <a:solidFill>
                  <a:srgbClr val="800000"/>
                </a:solidFill>
              </a:rPr>
              <a:t>ontenegro</a:t>
            </a:r>
            <a:r>
              <a:rPr lang="en-US" sz="2000" dirty="0" smtClean="0">
                <a:solidFill>
                  <a:srgbClr val="800000"/>
                </a:solidFill>
              </a:rPr>
              <a:t>,</a:t>
            </a:r>
            <a:r>
              <a:rPr lang="sr-Latn-CS" sz="2000" dirty="0" smtClean="0">
                <a:solidFill>
                  <a:srgbClr val="800000"/>
                </a:solidFill>
              </a:rPr>
              <a:t> </a:t>
            </a:r>
            <a:r>
              <a:rPr lang="en-GB" sz="2000" dirty="0" smtClean="0">
                <a:solidFill>
                  <a:srgbClr val="800000"/>
                </a:solidFill>
              </a:rPr>
              <a:t>89/09)</a:t>
            </a:r>
            <a:r>
              <a:rPr lang="sr-Latn-CS" sz="2000" dirty="0" smtClean="0">
                <a:solidFill>
                  <a:srgbClr val="800000"/>
                </a:solidFill>
              </a:rPr>
              <a:t> – Art. 2, 14.1, 14.2 UWWTD</a:t>
            </a:r>
            <a:r>
              <a:rPr lang="en-GB" sz="2000" dirty="0" smtClean="0">
                <a:solidFill>
                  <a:srgbClr val="800000"/>
                </a:solidFill>
              </a:rPr>
              <a:t> </a:t>
            </a:r>
            <a:endParaRPr lang="en-US" sz="2000" dirty="0" smtClean="0">
              <a:solidFill>
                <a:srgbClr val="800000"/>
              </a:solidFill>
            </a:endParaRPr>
          </a:p>
          <a:p>
            <a:pPr algn="just" eaLnBrk="1" hangingPunct="1">
              <a:lnSpc>
                <a:spcPct val="80000"/>
              </a:lnSpc>
            </a:pPr>
            <a:endParaRPr lang="sr-Latn-CS" sz="2000" b="1" dirty="0" smtClean="0">
              <a:solidFill>
                <a:srgbClr val="800000"/>
              </a:solidFill>
            </a:endParaRPr>
          </a:p>
          <a:p>
            <a:pPr algn="just" eaLnBrk="1" hangingPunct="1">
              <a:lnSpc>
                <a:spcPct val="80000"/>
              </a:lnSpc>
              <a:buFontTx/>
              <a:buChar char="•"/>
            </a:pPr>
            <a:r>
              <a:rPr lang="en-GB" sz="2000" b="1" dirty="0" smtClean="0">
                <a:solidFill>
                  <a:srgbClr val="800000"/>
                </a:solidFill>
              </a:rPr>
              <a:t>Law on </a:t>
            </a:r>
            <a:r>
              <a:rPr lang="en-GB" sz="2000" b="1" dirty="0" err="1" smtClean="0">
                <a:solidFill>
                  <a:srgbClr val="800000"/>
                </a:solidFill>
              </a:rPr>
              <a:t>Utilit</a:t>
            </a:r>
            <a:r>
              <a:rPr lang="sr-Latn-CS" sz="2000" b="1" dirty="0" smtClean="0">
                <a:solidFill>
                  <a:srgbClr val="800000"/>
                </a:solidFill>
              </a:rPr>
              <a:t>y Services</a:t>
            </a:r>
            <a:r>
              <a:rPr lang="en-GB" sz="2000" b="1" dirty="0" smtClean="0">
                <a:solidFill>
                  <a:srgbClr val="800000"/>
                </a:solidFill>
              </a:rPr>
              <a:t> </a:t>
            </a:r>
            <a:r>
              <a:rPr lang="en-GB" sz="2000" dirty="0" smtClean="0">
                <a:solidFill>
                  <a:srgbClr val="800000"/>
                </a:solidFill>
              </a:rPr>
              <a:t>(Official Gazette of</a:t>
            </a:r>
            <a:r>
              <a:rPr lang="sr-Latn-CS" sz="2000" dirty="0" smtClean="0">
                <a:solidFill>
                  <a:srgbClr val="800000"/>
                </a:solidFill>
              </a:rPr>
              <a:t> M</a:t>
            </a:r>
            <a:r>
              <a:rPr lang="en-US" sz="2000" dirty="0" err="1" smtClean="0">
                <a:solidFill>
                  <a:srgbClr val="800000"/>
                </a:solidFill>
              </a:rPr>
              <a:t>ontenegro</a:t>
            </a:r>
            <a:r>
              <a:rPr lang="en-US" sz="2000" dirty="0" smtClean="0">
                <a:solidFill>
                  <a:srgbClr val="800000"/>
                </a:solidFill>
              </a:rPr>
              <a:t>,</a:t>
            </a:r>
            <a:r>
              <a:rPr lang="sr-Latn-CS" sz="2000" dirty="0" smtClean="0">
                <a:solidFill>
                  <a:srgbClr val="800000"/>
                </a:solidFill>
              </a:rPr>
              <a:t> </a:t>
            </a:r>
            <a:r>
              <a:rPr lang="en-GB" sz="2000" dirty="0" smtClean="0">
                <a:solidFill>
                  <a:srgbClr val="800000"/>
                </a:solidFill>
              </a:rPr>
              <a:t>12/95)</a:t>
            </a:r>
            <a:endParaRPr lang="sr-Latn-CS" sz="2000" dirty="0" smtClean="0">
              <a:solidFill>
                <a:srgbClr val="800000"/>
              </a:solidFill>
            </a:endParaRPr>
          </a:p>
          <a:p>
            <a:pPr algn="just" eaLnBrk="1" hangingPunct="1">
              <a:lnSpc>
                <a:spcPct val="80000"/>
              </a:lnSpc>
            </a:pPr>
            <a:r>
              <a:rPr lang="en-US" sz="2000" dirty="0" smtClean="0">
                <a:solidFill>
                  <a:srgbClr val="800000"/>
                </a:solidFill>
              </a:rPr>
              <a:t>Law establishes </a:t>
            </a:r>
            <a:r>
              <a:rPr lang="sr-Latn-CS" sz="2000" dirty="0" smtClean="0">
                <a:solidFill>
                  <a:srgbClr val="800000"/>
                </a:solidFill>
              </a:rPr>
              <a:t>p</a:t>
            </a:r>
            <a:r>
              <a:rPr lang="en-GB" sz="2000" dirty="0" err="1" smtClean="0">
                <a:solidFill>
                  <a:srgbClr val="800000"/>
                </a:solidFill>
              </a:rPr>
              <a:t>ublic</a:t>
            </a:r>
            <a:r>
              <a:rPr lang="en-GB" sz="2000" dirty="0" smtClean="0">
                <a:solidFill>
                  <a:srgbClr val="800000"/>
                </a:solidFill>
              </a:rPr>
              <a:t> </a:t>
            </a:r>
            <a:r>
              <a:rPr lang="sr-Latn-CS" sz="2000" dirty="0" smtClean="0">
                <a:solidFill>
                  <a:srgbClr val="800000"/>
                </a:solidFill>
              </a:rPr>
              <a:t>s</a:t>
            </a:r>
            <a:r>
              <a:rPr lang="en-GB" sz="2000" dirty="0" err="1" smtClean="0">
                <a:solidFill>
                  <a:srgbClr val="800000"/>
                </a:solidFill>
              </a:rPr>
              <a:t>ervices</a:t>
            </a:r>
            <a:r>
              <a:rPr lang="en-GB" sz="2000" dirty="0" smtClean="0">
                <a:solidFill>
                  <a:srgbClr val="800000"/>
                </a:solidFill>
              </a:rPr>
              <a:t> </a:t>
            </a:r>
            <a:r>
              <a:rPr lang="sr-Latn-CS" sz="2000" dirty="0" smtClean="0">
                <a:solidFill>
                  <a:srgbClr val="800000"/>
                </a:solidFill>
              </a:rPr>
              <a:t>and </a:t>
            </a:r>
            <a:r>
              <a:rPr lang="en-US" sz="2000" dirty="0" smtClean="0">
                <a:solidFill>
                  <a:srgbClr val="800000"/>
                </a:solidFill>
              </a:rPr>
              <a:t>utilities and determines the principles, general conditions and manner of their performance</a:t>
            </a:r>
            <a:r>
              <a:rPr lang="sr-Latn-CS" sz="2000" dirty="0">
                <a:solidFill>
                  <a:srgbClr val="800000"/>
                </a:solidFill>
              </a:rPr>
              <a:t>.</a:t>
            </a:r>
            <a:endParaRPr lang="sr-Latn-CS" sz="2000" dirty="0" smtClean="0">
              <a:solidFill>
                <a:srgbClr val="800000"/>
              </a:solidFill>
            </a:endParaRPr>
          </a:p>
          <a:p>
            <a:pPr algn="just" eaLnBrk="1" hangingPunct="1">
              <a:lnSpc>
                <a:spcPct val="80000"/>
              </a:lnSpc>
            </a:pPr>
            <a:endParaRPr lang="sr-Latn-CS" sz="1800" b="1" dirty="0" smtClean="0">
              <a:solidFill>
                <a:srgbClr val="800000"/>
              </a:solidFill>
            </a:endParaRPr>
          </a:p>
          <a:p>
            <a:pPr algn="just" eaLnBrk="1" hangingPunct="1">
              <a:lnSpc>
                <a:spcPct val="80000"/>
              </a:lnSpc>
              <a:buFontTx/>
              <a:buChar char="•"/>
            </a:pPr>
            <a:r>
              <a:rPr lang="en-GB" sz="2000" b="1" dirty="0" smtClean="0">
                <a:solidFill>
                  <a:srgbClr val="800000"/>
                </a:solidFill>
              </a:rPr>
              <a:t>Law on Environment</a:t>
            </a:r>
            <a:r>
              <a:rPr lang="en-US" sz="2000" dirty="0" smtClean="0">
                <a:solidFill>
                  <a:srgbClr val="800000"/>
                </a:solidFill>
              </a:rPr>
              <a:t> (</a:t>
            </a:r>
            <a:r>
              <a:rPr lang="en-GB" sz="2000" dirty="0" smtClean="0">
                <a:solidFill>
                  <a:srgbClr val="800000"/>
                </a:solidFill>
              </a:rPr>
              <a:t>Official Gazette of</a:t>
            </a:r>
            <a:r>
              <a:rPr lang="sr-Latn-CS" sz="2000" dirty="0" smtClean="0">
                <a:solidFill>
                  <a:srgbClr val="800000"/>
                </a:solidFill>
              </a:rPr>
              <a:t> M</a:t>
            </a:r>
            <a:r>
              <a:rPr lang="en-US" sz="2000" dirty="0" err="1" smtClean="0">
                <a:solidFill>
                  <a:srgbClr val="800000"/>
                </a:solidFill>
              </a:rPr>
              <a:t>ontenegro</a:t>
            </a:r>
            <a:r>
              <a:rPr lang="sr-Latn-CS" sz="2000" dirty="0" smtClean="0">
                <a:solidFill>
                  <a:srgbClr val="800000"/>
                </a:solidFill>
              </a:rPr>
              <a:t> </a:t>
            </a:r>
            <a:r>
              <a:rPr lang="en-US" sz="2000" dirty="0" smtClean="0">
                <a:solidFill>
                  <a:srgbClr val="800000"/>
                </a:solidFill>
              </a:rPr>
              <a:t>48/08 and 40/10)</a:t>
            </a:r>
            <a:r>
              <a:rPr lang="en-GB" sz="2000" dirty="0" smtClean="0">
                <a:solidFill>
                  <a:srgbClr val="800000"/>
                </a:solidFill>
              </a:rPr>
              <a:t> introduces an integrated approach of management of environment and sets the objectives and principles of environmental protection. The law defines the scope and the content of the monitoring program</a:t>
            </a:r>
            <a:r>
              <a:rPr lang="sr-Latn-CS" sz="2000" dirty="0" smtClean="0">
                <a:solidFill>
                  <a:srgbClr val="800000"/>
                </a:solidFill>
              </a:rPr>
              <a:t>me</a:t>
            </a:r>
            <a:r>
              <a:rPr lang="en-GB" sz="2000" dirty="0" smtClean="0">
                <a:solidFill>
                  <a:srgbClr val="800000"/>
                </a:solidFill>
              </a:rPr>
              <a:t> and introduces the obligation of self-monitoring for polluters. </a:t>
            </a:r>
            <a:endParaRPr lang="en-US" sz="2000" dirty="0" smtClean="0">
              <a:solidFill>
                <a:srgbClr val="800000"/>
              </a:solidFill>
            </a:endParaRPr>
          </a:p>
          <a:p>
            <a:pPr eaLnBrk="1" hangingPunct="1">
              <a:lnSpc>
                <a:spcPct val="80000"/>
              </a:lnSpc>
            </a:pPr>
            <a:endParaRPr lang="en-US" sz="2000" dirty="0" smtClean="0">
              <a:solidFill>
                <a:srgbClr val="800000"/>
              </a:solidFill>
            </a:endParaRPr>
          </a:p>
          <a:p>
            <a:pPr eaLnBrk="1" hangingPunct="1">
              <a:lnSpc>
                <a:spcPct val="80000"/>
              </a:lnSpc>
            </a:pPr>
            <a:endParaRPr lang="en-US" sz="2000" dirty="0" smtClean="0">
              <a:solidFill>
                <a:srgbClr val="89898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17411"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17412"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17414"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17417"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7418" name="Title 17"/>
          <p:cNvSpPr>
            <a:spLocks noGrp="1"/>
          </p:cNvSpPr>
          <p:nvPr>
            <p:ph type="ctrTitle"/>
          </p:nvPr>
        </p:nvSpPr>
        <p:spPr>
          <a:xfrm>
            <a:off x="304800" y="685800"/>
            <a:ext cx="8610600" cy="8382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LEGAL FRAMEWORK</a:t>
            </a:r>
            <a:r>
              <a:rPr lang="sr-Latn-CS" sz="3200" b="1" dirty="0" smtClean="0">
                <a:solidFill>
                  <a:schemeClr val="tx2">
                    <a:lumMod val="75000"/>
                  </a:schemeClr>
                </a:solidFill>
              </a:rPr>
              <a:t/>
            </a:r>
            <a:br>
              <a:rPr lang="sr-Latn-CS" sz="3200" b="1" dirty="0" smtClean="0">
                <a:solidFill>
                  <a:schemeClr val="tx2">
                    <a:lumMod val="75000"/>
                  </a:schemeClr>
                </a:solidFill>
              </a:rPr>
            </a:br>
            <a:r>
              <a:rPr lang="en-GB" sz="2500" b="1" dirty="0" smtClean="0">
                <a:solidFill>
                  <a:schemeClr val="tx2">
                    <a:lumMod val="75000"/>
                  </a:schemeClr>
                </a:solidFill>
              </a:rPr>
              <a:t> </a:t>
            </a:r>
            <a:r>
              <a:rPr lang="en-US" sz="3000" b="1" dirty="0" smtClean="0">
                <a:solidFill>
                  <a:schemeClr val="tx2">
                    <a:lumMod val="75000"/>
                  </a:schemeClr>
                </a:solidFill>
              </a:rPr>
              <a:t>Other regulations on water issues</a:t>
            </a:r>
            <a:r>
              <a:rPr lang="en-US" sz="2500" b="1" dirty="0" smtClean="0">
                <a:solidFill>
                  <a:schemeClr val="tx2">
                    <a:lumMod val="75000"/>
                  </a:schemeClr>
                </a:solidFill>
              </a:rPr>
              <a:t> </a:t>
            </a:r>
            <a:r>
              <a:rPr lang="en-US" sz="2500" dirty="0" smtClean="0">
                <a:solidFill>
                  <a:srgbClr val="800000"/>
                </a:solidFill>
              </a:rPr>
              <a:t/>
            </a:r>
            <a:br>
              <a:rPr lang="en-US" sz="2500" dirty="0" smtClean="0">
                <a:solidFill>
                  <a:srgbClr val="800000"/>
                </a:solidFill>
              </a:rPr>
            </a:br>
            <a:endParaRPr lang="en-US" sz="2500" b="1" dirty="0" smtClean="0">
              <a:solidFill>
                <a:srgbClr val="800000"/>
              </a:solidFill>
              <a:cs typeface="Arial" charset="0"/>
            </a:endParaRPr>
          </a:p>
        </p:txBody>
      </p:sp>
      <p:sp>
        <p:nvSpPr>
          <p:cNvPr id="17419" name="Subtitle 18"/>
          <p:cNvSpPr>
            <a:spLocks noGrp="1"/>
          </p:cNvSpPr>
          <p:nvPr>
            <p:ph type="subTitle" idx="1"/>
          </p:nvPr>
        </p:nvSpPr>
        <p:spPr>
          <a:xfrm>
            <a:off x="381000" y="1828800"/>
            <a:ext cx="8305800" cy="4572000"/>
          </a:xfrm>
        </p:spPr>
        <p:txBody>
          <a:bodyPr/>
          <a:lstStyle/>
          <a:p>
            <a:pPr eaLnBrk="1" hangingPunct="1">
              <a:lnSpc>
                <a:spcPct val="80000"/>
              </a:lnSpc>
            </a:pPr>
            <a:endParaRPr lang="sr-Latn-CS" sz="500" b="1" dirty="0" smtClean="0">
              <a:solidFill>
                <a:srgbClr val="800000"/>
              </a:solidFill>
            </a:endParaRPr>
          </a:p>
          <a:p>
            <a:pPr algn="just" eaLnBrk="1" hangingPunct="1">
              <a:lnSpc>
                <a:spcPct val="80000"/>
              </a:lnSpc>
              <a:buFontTx/>
              <a:buChar char="•"/>
            </a:pPr>
            <a:r>
              <a:rPr lang="en-GB" sz="2000" b="1" dirty="0" smtClean="0">
                <a:solidFill>
                  <a:srgbClr val="800000"/>
                </a:solidFill>
              </a:rPr>
              <a:t>Law on Environmental Impact Assessment</a:t>
            </a:r>
            <a:r>
              <a:rPr lang="en-GB" sz="2000" dirty="0" smtClean="0">
                <a:solidFill>
                  <a:srgbClr val="800000"/>
                </a:solidFill>
              </a:rPr>
              <a:t> </a:t>
            </a:r>
            <a:r>
              <a:rPr lang="en-US" sz="2000" dirty="0" smtClean="0">
                <a:solidFill>
                  <a:srgbClr val="800000"/>
                </a:solidFill>
              </a:rPr>
              <a:t>(</a:t>
            </a:r>
            <a:r>
              <a:rPr lang="en-GB" sz="2000" dirty="0" smtClean="0">
                <a:solidFill>
                  <a:srgbClr val="800000"/>
                </a:solidFill>
              </a:rPr>
              <a:t>Official Gazette of</a:t>
            </a:r>
            <a:r>
              <a:rPr lang="sr-Latn-CS" sz="2000" dirty="0" smtClean="0">
                <a:solidFill>
                  <a:srgbClr val="800000"/>
                </a:solidFill>
              </a:rPr>
              <a:t> M</a:t>
            </a:r>
            <a:r>
              <a:rPr lang="en-US" sz="2000" dirty="0" err="1" smtClean="0">
                <a:solidFill>
                  <a:srgbClr val="800000"/>
                </a:solidFill>
              </a:rPr>
              <a:t>ontenegro</a:t>
            </a:r>
            <a:r>
              <a:rPr lang="en-US" sz="2000" dirty="0" smtClean="0">
                <a:solidFill>
                  <a:srgbClr val="800000"/>
                </a:solidFill>
              </a:rPr>
              <a:t>,</a:t>
            </a:r>
            <a:r>
              <a:rPr lang="sr-Latn-CS" sz="2000" dirty="0" smtClean="0">
                <a:solidFill>
                  <a:srgbClr val="800000"/>
                </a:solidFill>
              </a:rPr>
              <a:t> </a:t>
            </a:r>
            <a:r>
              <a:rPr lang="en-US" sz="2000" dirty="0" smtClean="0">
                <a:solidFill>
                  <a:srgbClr val="800000"/>
                </a:solidFill>
              </a:rPr>
              <a:t>80/05, 40/10, 73/10 </a:t>
            </a:r>
            <a:r>
              <a:rPr lang="sr-Latn-CS" sz="2000" dirty="0" smtClean="0">
                <a:solidFill>
                  <a:srgbClr val="800000"/>
                </a:solidFill>
              </a:rPr>
              <a:t>and</a:t>
            </a:r>
            <a:r>
              <a:rPr lang="en-US" sz="2000" dirty="0" smtClean="0">
                <a:solidFill>
                  <a:srgbClr val="800000"/>
                </a:solidFill>
              </a:rPr>
              <a:t> 40/11</a:t>
            </a:r>
            <a:r>
              <a:rPr lang="sr-Latn-CS" sz="2000" dirty="0" smtClean="0">
                <a:solidFill>
                  <a:srgbClr val="800000"/>
                </a:solidFill>
              </a:rPr>
              <a:t>)</a:t>
            </a:r>
            <a:r>
              <a:rPr lang="en-US" sz="2000" dirty="0" smtClean="0">
                <a:solidFill>
                  <a:srgbClr val="800000"/>
                </a:solidFill>
              </a:rPr>
              <a:t> </a:t>
            </a:r>
            <a:r>
              <a:rPr lang="en-GB" sz="2000" dirty="0" smtClean="0">
                <a:solidFill>
                  <a:srgbClr val="800000"/>
                </a:solidFill>
              </a:rPr>
              <a:t>lays down the procedures for conducting environmental impact assessments for projects that potentially have significant effect on the environment</a:t>
            </a:r>
            <a:r>
              <a:rPr lang="sr-Latn-CS" sz="2000" dirty="0" smtClean="0">
                <a:solidFill>
                  <a:srgbClr val="800000"/>
                </a:solidFill>
              </a:rPr>
              <a:t>.</a:t>
            </a:r>
            <a:endParaRPr lang="en-US" sz="2000" dirty="0" smtClean="0">
              <a:solidFill>
                <a:srgbClr val="800000"/>
              </a:solidFill>
            </a:endParaRPr>
          </a:p>
          <a:p>
            <a:pPr algn="just" eaLnBrk="1" hangingPunct="1">
              <a:lnSpc>
                <a:spcPct val="80000"/>
              </a:lnSpc>
            </a:pPr>
            <a:endParaRPr lang="sr-Latn-CS" sz="2000" b="1" dirty="0" smtClean="0">
              <a:solidFill>
                <a:srgbClr val="800000"/>
              </a:solidFill>
            </a:endParaRPr>
          </a:p>
          <a:p>
            <a:pPr algn="just" eaLnBrk="1" hangingPunct="1">
              <a:lnSpc>
                <a:spcPct val="80000"/>
              </a:lnSpc>
              <a:buFontTx/>
              <a:buChar char="•"/>
            </a:pPr>
            <a:r>
              <a:rPr lang="en-GB" sz="2000" b="1" dirty="0" smtClean="0">
                <a:solidFill>
                  <a:srgbClr val="800000"/>
                </a:solidFill>
              </a:rPr>
              <a:t>Law on Strategic Environmental Impact Assessment</a:t>
            </a:r>
            <a:r>
              <a:rPr lang="sr-Latn-CS" sz="2000" b="1" dirty="0" smtClean="0">
                <a:solidFill>
                  <a:srgbClr val="800000"/>
                </a:solidFill>
              </a:rPr>
              <a:t> </a:t>
            </a:r>
            <a:r>
              <a:rPr lang="en-US" sz="2000" dirty="0" smtClean="0">
                <a:solidFill>
                  <a:srgbClr val="800000"/>
                </a:solidFill>
              </a:rPr>
              <a:t>(</a:t>
            </a:r>
            <a:r>
              <a:rPr lang="en-GB" sz="2000" dirty="0" smtClean="0">
                <a:solidFill>
                  <a:srgbClr val="800000"/>
                </a:solidFill>
              </a:rPr>
              <a:t>Official Gazette of</a:t>
            </a:r>
            <a:r>
              <a:rPr lang="sr-Latn-CS" sz="2000" dirty="0" smtClean="0">
                <a:solidFill>
                  <a:srgbClr val="800000"/>
                </a:solidFill>
              </a:rPr>
              <a:t> M</a:t>
            </a:r>
            <a:r>
              <a:rPr lang="en-US" sz="2000" dirty="0" err="1" smtClean="0">
                <a:solidFill>
                  <a:srgbClr val="800000"/>
                </a:solidFill>
              </a:rPr>
              <a:t>ontenegro</a:t>
            </a:r>
            <a:r>
              <a:rPr lang="en-US" sz="2000" dirty="0" smtClean="0">
                <a:solidFill>
                  <a:srgbClr val="800000"/>
                </a:solidFill>
              </a:rPr>
              <a:t>, 80/05 </a:t>
            </a:r>
            <a:r>
              <a:rPr lang="sr-Latn-CS" sz="2000" dirty="0" smtClean="0">
                <a:solidFill>
                  <a:srgbClr val="800000"/>
                </a:solidFill>
              </a:rPr>
              <a:t>and </a:t>
            </a:r>
            <a:r>
              <a:rPr lang="en-US" sz="2000" dirty="0" smtClean="0">
                <a:solidFill>
                  <a:srgbClr val="800000"/>
                </a:solidFill>
              </a:rPr>
              <a:t>59/11)</a:t>
            </a:r>
            <a:r>
              <a:rPr lang="en-GB" sz="2000" dirty="0" smtClean="0">
                <a:solidFill>
                  <a:srgbClr val="800000"/>
                </a:solidFill>
              </a:rPr>
              <a:t> lays down the complete procedure – from analytical overview to the phase of approval – for assessment of impacts of certain plans and programs on the environment</a:t>
            </a:r>
            <a:endParaRPr lang="en-US" sz="2000" dirty="0" smtClean="0">
              <a:solidFill>
                <a:srgbClr val="800000"/>
              </a:solidFill>
            </a:endParaRPr>
          </a:p>
          <a:p>
            <a:pPr algn="just" eaLnBrk="1" hangingPunct="1">
              <a:lnSpc>
                <a:spcPct val="80000"/>
              </a:lnSpc>
            </a:pPr>
            <a:endParaRPr lang="sr-Latn-CS" sz="2000" b="1" dirty="0" smtClean="0">
              <a:solidFill>
                <a:srgbClr val="800000"/>
              </a:solidFill>
            </a:endParaRPr>
          </a:p>
          <a:p>
            <a:pPr algn="just" eaLnBrk="1" hangingPunct="1">
              <a:lnSpc>
                <a:spcPct val="80000"/>
              </a:lnSpc>
              <a:buFontTx/>
              <a:buChar char="•"/>
            </a:pPr>
            <a:r>
              <a:rPr lang="en-GB" sz="2000" b="1" dirty="0" smtClean="0">
                <a:solidFill>
                  <a:srgbClr val="800000"/>
                </a:solidFill>
              </a:rPr>
              <a:t>Law on Integrated Prevention and Control of Pollution</a:t>
            </a:r>
            <a:r>
              <a:rPr lang="sr-Latn-CS" sz="2000" b="1" dirty="0" smtClean="0">
                <a:solidFill>
                  <a:srgbClr val="800000"/>
                </a:solidFill>
              </a:rPr>
              <a:t> </a:t>
            </a:r>
            <a:r>
              <a:rPr lang="en-US" sz="2000" dirty="0" smtClean="0">
                <a:solidFill>
                  <a:srgbClr val="800000"/>
                </a:solidFill>
              </a:rPr>
              <a:t>(</a:t>
            </a:r>
            <a:r>
              <a:rPr lang="en-GB" sz="2000" dirty="0" smtClean="0">
                <a:solidFill>
                  <a:srgbClr val="800000"/>
                </a:solidFill>
              </a:rPr>
              <a:t>Official Gazette of</a:t>
            </a:r>
            <a:r>
              <a:rPr lang="sr-Latn-CS" sz="2000" dirty="0" smtClean="0">
                <a:solidFill>
                  <a:srgbClr val="800000"/>
                </a:solidFill>
              </a:rPr>
              <a:t> M</a:t>
            </a:r>
            <a:r>
              <a:rPr lang="en-US" sz="2000" dirty="0" err="1" smtClean="0">
                <a:solidFill>
                  <a:srgbClr val="800000"/>
                </a:solidFill>
              </a:rPr>
              <a:t>ontenegro</a:t>
            </a:r>
            <a:r>
              <a:rPr lang="sr-Latn-CS" sz="2000" dirty="0" smtClean="0">
                <a:solidFill>
                  <a:srgbClr val="800000"/>
                </a:solidFill>
              </a:rPr>
              <a:t> </a:t>
            </a:r>
            <a:r>
              <a:rPr lang="en-US" sz="2000" dirty="0" smtClean="0">
                <a:solidFill>
                  <a:srgbClr val="800000"/>
                </a:solidFill>
              </a:rPr>
              <a:t>80/05 and 54/09)</a:t>
            </a:r>
            <a:r>
              <a:rPr lang="en-GB" sz="2000" dirty="0" smtClean="0">
                <a:solidFill>
                  <a:srgbClr val="800000"/>
                </a:solidFill>
              </a:rPr>
              <a:t> governs the prevention and control of environmental pollution through integrated permits for plants and activities that potentially have adverse effect on human health, environment or material resources</a:t>
            </a:r>
            <a:r>
              <a:rPr lang="sr-Latn-CS" sz="2000" dirty="0" smtClean="0">
                <a:solidFill>
                  <a:srgbClr val="800000"/>
                </a:solidFill>
              </a:rPr>
              <a:t>.</a:t>
            </a:r>
            <a:endParaRPr lang="en-US" sz="2000" dirty="0" smtClean="0">
              <a:solidFill>
                <a:srgbClr val="8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18435"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18436"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18438"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18441"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442" name="Title 17"/>
          <p:cNvSpPr>
            <a:spLocks noGrp="1"/>
          </p:cNvSpPr>
          <p:nvPr>
            <p:ph type="ctrTitle"/>
          </p:nvPr>
        </p:nvSpPr>
        <p:spPr>
          <a:xfrm>
            <a:off x="228600" y="609600"/>
            <a:ext cx="8610600" cy="8382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TRANSPOSITION</a:t>
            </a:r>
            <a:r>
              <a:rPr lang="sr-Latn-CS" sz="3200" b="1" dirty="0" smtClean="0">
                <a:solidFill>
                  <a:schemeClr val="tx2">
                    <a:lumMod val="75000"/>
                  </a:schemeClr>
                </a:solidFill>
              </a:rPr>
              <a:t/>
            </a:r>
            <a:br>
              <a:rPr lang="sr-Latn-CS" sz="3200" b="1" dirty="0" smtClean="0">
                <a:solidFill>
                  <a:schemeClr val="tx2">
                    <a:lumMod val="75000"/>
                  </a:schemeClr>
                </a:solidFill>
              </a:rPr>
            </a:br>
            <a:r>
              <a:rPr lang="sr-Latn-CS" sz="3000" b="1" dirty="0" smtClean="0">
                <a:solidFill>
                  <a:schemeClr val="tx2">
                    <a:lumMod val="75000"/>
                  </a:schemeClr>
                </a:solidFill>
              </a:rPr>
              <a:t>Existing</a:t>
            </a:r>
            <a:r>
              <a:rPr lang="en-GB" sz="3000" b="1" dirty="0" smtClean="0">
                <a:solidFill>
                  <a:schemeClr val="tx2">
                    <a:lumMod val="75000"/>
                  </a:schemeClr>
                </a:solidFill>
              </a:rPr>
              <a:t> </a:t>
            </a:r>
            <a:r>
              <a:rPr lang="sr-Latn-CS" sz="3000" b="1" dirty="0" smtClean="0">
                <a:solidFill>
                  <a:schemeClr val="tx2">
                    <a:lumMod val="75000"/>
                  </a:schemeClr>
                </a:solidFill>
              </a:rPr>
              <a:t>legal </a:t>
            </a:r>
            <a:r>
              <a:rPr lang="en-GB" sz="3000" b="1" dirty="0" smtClean="0">
                <a:solidFill>
                  <a:schemeClr val="tx2">
                    <a:lumMod val="75000"/>
                  </a:schemeClr>
                </a:solidFill>
              </a:rPr>
              <a:t>framework</a:t>
            </a:r>
            <a:r>
              <a:rPr lang="en-US" sz="2500" dirty="0" smtClean="0">
                <a:solidFill>
                  <a:schemeClr val="tx2">
                    <a:lumMod val="75000"/>
                  </a:schemeClr>
                </a:solidFill>
              </a:rPr>
              <a:t/>
            </a:r>
            <a:br>
              <a:rPr lang="en-US" sz="2500" dirty="0" smtClean="0">
                <a:solidFill>
                  <a:schemeClr val="tx2">
                    <a:lumMod val="75000"/>
                  </a:schemeClr>
                </a:solidFill>
              </a:rPr>
            </a:br>
            <a:endParaRPr lang="en-US" sz="2500" b="1" dirty="0" smtClean="0">
              <a:solidFill>
                <a:schemeClr val="tx2">
                  <a:lumMod val="75000"/>
                </a:schemeClr>
              </a:solidFill>
              <a:cs typeface="Arial" charset="0"/>
            </a:endParaRPr>
          </a:p>
        </p:txBody>
      </p:sp>
      <p:sp>
        <p:nvSpPr>
          <p:cNvPr id="18443" name="Subtitle 18"/>
          <p:cNvSpPr>
            <a:spLocks noGrp="1"/>
          </p:cNvSpPr>
          <p:nvPr>
            <p:ph type="subTitle" idx="1"/>
          </p:nvPr>
        </p:nvSpPr>
        <p:spPr>
          <a:xfrm>
            <a:off x="381000" y="1905000"/>
            <a:ext cx="8305800" cy="4343400"/>
          </a:xfrm>
        </p:spPr>
        <p:txBody>
          <a:bodyPr/>
          <a:lstStyle/>
          <a:p>
            <a:pPr algn="just" eaLnBrk="1" hangingPunct="1">
              <a:lnSpc>
                <a:spcPct val="90000"/>
              </a:lnSpc>
            </a:pPr>
            <a:r>
              <a:rPr lang="en-GB" sz="2000" dirty="0" smtClean="0">
                <a:solidFill>
                  <a:srgbClr val="800000"/>
                </a:solidFill>
              </a:rPr>
              <a:t>Bylaws under the </a:t>
            </a:r>
            <a:r>
              <a:rPr lang="en-GB" sz="2000" b="1" dirty="0" smtClean="0">
                <a:solidFill>
                  <a:srgbClr val="800000"/>
                </a:solidFill>
              </a:rPr>
              <a:t>Law on Waters </a:t>
            </a:r>
            <a:r>
              <a:rPr lang="sr-Latn-CS" sz="2000" dirty="0" smtClean="0">
                <a:solidFill>
                  <a:srgbClr val="800000"/>
                </a:solidFill>
              </a:rPr>
              <a:t>(Art. 2, 3.2, 11.1,2,3, 12.2, 12.4, 13.1, 14.3, 14.4, 15.4, Anex I, Anex III UWWTD) </a:t>
            </a:r>
            <a:r>
              <a:rPr lang="en-GB" sz="2000" dirty="0" smtClean="0">
                <a:solidFill>
                  <a:srgbClr val="800000"/>
                </a:solidFill>
              </a:rPr>
              <a:t>that are in direct or indirect relation with the UWWTD:</a:t>
            </a:r>
            <a:endParaRPr lang="sr-Latn-CS" sz="2000" dirty="0" smtClean="0">
              <a:solidFill>
                <a:srgbClr val="800000"/>
              </a:solidFill>
            </a:endParaRPr>
          </a:p>
          <a:p>
            <a:pPr algn="just" eaLnBrk="1" hangingPunct="1">
              <a:lnSpc>
                <a:spcPct val="90000"/>
              </a:lnSpc>
            </a:pPr>
            <a:endParaRPr lang="en-US" sz="2000" dirty="0" smtClean="0">
              <a:solidFill>
                <a:srgbClr val="800000"/>
              </a:solidFill>
            </a:endParaRPr>
          </a:p>
          <a:p>
            <a:pPr algn="just" eaLnBrk="1" hangingPunct="1">
              <a:lnSpc>
                <a:spcPct val="90000"/>
              </a:lnSpc>
              <a:buFontTx/>
              <a:buChar char="•"/>
            </a:pPr>
            <a:r>
              <a:rPr lang="en-GB" sz="1800" dirty="0" smtClean="0">
                <a:solidFill>
                  <a:srgbClr val="800000"/>
                </a:solidFill>
              </a:rPr>
              <a:t> Rulebook on the quality and sanitary-technical conditions for discharge of wastewaters into the recipient and public sewer, the method and procedure of analysing the quality of wastewaters, minimum number of analyses and contents o</a:t>
            </a:r>
            <a:r>
              <a:rPr lang="sr-Latn-CS" sz="1800" dirty="0" smtClean="0">
                <a:solidFill>
                  <a:srgbClr val="800000"/>
                </a:solidFill>
              </a:rPr>
              <a:t>f</a:t>
            </a:r>
            <a:r>
              <a:rPr lang="en-GB" sz="1800" dirty="0" smtClean="0">
                <a:solidFill>
                  <a:srgbClr val="800000"/>
                </a:solidFill>
              </a:rPr>
              <a:t> the report on wastewater quality established (Official Gazette of </a:t>
            </a:r>
            <a:r>
              <a:rPr lang="sr-Latn-CS" sz="1800" dirty="0" smtClean="0">
                <a:solidFill>
                  <a:srgbClr val="800000"/>
                </a:solidFill>
              </a:rPr>
              <a:t> M</a:t>
            </a:r>
            <a:r>
              <a:rPr lang="en-US" sz="1800" dirty="0" err="1" smtClean="0">
                <a:solidFill>
                  <a:srgbClr val="800000"/>
                </a:solidFill>
              </a:rPr>
              <a:t>ontenegro</a:t>
            </a:r>
            <a:r>
              <a:rPr lang="en-US" sz="1800" dirty="0" smtClean="0">
                <a:solidFill>
                  <a:srgbClr val="800000"/>
                </a:solidFill>
              </a:rPr>
              <a:t>,</a:t>
            </a:r>
            <a:r>
              <a:rPr lang="sr-Latn-CS" sz="1800" dirty="0" smtClean="0">
                <a:solidFill>
                  <a:srgbClr val="800000"/>
                </a:solidFill>
              </a:rPr>
              <a:t> </a:t>
            </a:r>
            <a:r>
              <a:rPr lang="en-GB" sz="1800" dirty="0" smtClean="0">
                <a:solidFill>
                  <a:srgbClr val="800000"/>
                </a:solidFill>
              </a:rPr>
              <a:t>45/08, 9/10, 26/12 and 52/12)</a:t>
            </a:r>
            <a:r>
              <a:rPr lang="sr-Latn-CS" sz="1800" dirty="0" smtClean="0">
                <a:solidFill>
                  <a:srgbClr val="800000"/>
                </a:solidFill>
              </a:rPr>
              <a:t> – Art. 2</a:t>
            </a:r>
            <a:r>
              <a:rPr lang="en-US" sz="1800" dirty="0" smtClean="0">
                <a:solidFill>
                  <a:srgbClr val="800000"/>
                </a:solidFill>
              </a:rPr>
              <a:t>.</a:t>
            </a:r>
            <a:r>
              <a:rPr lang="sr-Latn-CS" sz="1800" dirty="0" smtClean="0">
                <a:solidFill>
                  <a:srgbClr val="800000"/>
                </a:solidFill>
              </a:rPr>
              <a:t>16 UWWTD</a:t>
            </a:r>
          </a:p>
          <a:p>
            <a:pPr algn="just" eaLnBrk="1" hangingPunct="1">
              <a:lnSpc>
                <a:spcPct val="90000"/>
              </a:lnSpc>
              <a:buFontTx/>
              <a:buChar char="•"/>
            </a:pPr>
            <a:endParaRPr lang="en-US" sz="1800" dirty="0" smtClean="0">
              <a:solidFill>
                <a:srgbClr val="800000"/>
              </a:solidFill>
            </a:endParaRPr>
          </a:p>
          <a:p>
            <a:pPr algn="just" eaLnBrk="1" hangingPunct="1">
              <a:lnSpc>
                <a:spcPct val="90000"/>
              </a:lnSpc>
              <a:buFontTx/>
              <a:buChar char="•"/>
            </a:pPr>
            <a:r>
              <a:rPr lang="sr-Latn-CS" sz="1800" dirty="0" smtClean="0">
                <a:solidFill>
                  <a:srgbClr val="800000"/>
                </a:solidFill>
              </a:rPr>
              <a:t>  </a:t>
            </a:r>
            <a:r>
              <a:rPr lang="en-GB" sz="1800" dirty="0" smtClean="0">
                <a:solidFill>
                  <a:srgbClr val="800000"/>
                </a:solidFill>
              </a:rPr>
              <a:t>Decree on contents and method of management of the Water Information System (Official Gazette of </a:t>
            </a:r>
            <a:r>
              <a:rPr lang="sr-Latn-CS" sz="1800" dirty="0" smtClean="0">
                <a:solidFill>
                  <a:srgbClr val="800000"/>
                </a:solidFill>
              </a:rPr>
              <a:t> M</a:t>
            </a:r>
            <a:r>
              <a:rPr lang="en-US" sz="1800" dirty="0" err="1" smtClean="0">
                <a:solidFill>
                  <a:srgbClr val="800000"/>
                </a:solidFill>
              </a:rPr>
              <a:t>ontenegro</a:t>
            </a:r>
            <a:r>
              <a:rPr lang="en-US" sz="1800" dirty="0" smtClean="0">
                <a:solidFill>
                  <a:srgbClr val="800000"/>
                </a:solidFill>
              </a:rPr>
              <a:t>,</a:t>
            </a:r>
            <a:r>
              <a:rPr lang="sr-Latn-CS" sz="1800" dirty="0" smtClean="0">
                <a:solidFill>
                  <a:srgbClr val="800000"/>
                </a:solidFill>
              </a:rPr>
              <a:t> </a:t>
            </a:r>
            <a:r>
              <a:rPr lang="en-GB" sz="1800" dirty="0" smtClean="0">
                <a:solidFill>
                  <a:srgbClr val="800000"/>
                </a:solidFill>
              </a:rPr>
              <a:t>33/08) and </a:t>
            </a:r>
          </a:p>
          <a:p>
            <a:pPr algn="just" eaLnBrk="1" hangingPunct="1">
              <a:lnSpc>
                <a:spcPct val="90000"/>
              </a:lnSpc>
              <a:buFontTx/>
              <a:buChar char="•"/>
            </a:pPr>
            <a:endParaRPr lang="en-GB" sz="1800" dirty="0" smtClean="0">
              <a:solidFill>
                <a:srgbClr val="800000"/>
              </a:solidFill>
            </a:endParaRPr>
          </a:p>
          <a:p>
            <a:pPr algn="just" eaLnBrk="1" hangingPunct="1">
              <a:lnSpc>
                <a:spcPct val="90000"/>
              </a:lnSpc>
              <a:buFontTx/>
              <a:buChar char="•"/>
            </a:pPr>
            <a:r>
              <a:rPr lang="en-GB" sz="1800" dirty="0" smtClean="0">
                <a:solidFill>
                  <a:srgbClr val="800000"/>
                </a:solidFill>
              </a:rPr>
              <a:t>  Rulebook on contents and method of keeping water cadastres (Official Gazette of </a:t>
            </a:r>
            <a:r>
              <a:rPr lang="sr-Latn-CS" sz="1800" dirty="0" smtClean="0">
                <a:solidFill>
                  <a:srgbClr val="800000"/>
                </a:solidFill>
              </a:rPr>
              <a:t> M</a:t>
            </a:r>
            <a:r>
              <a:rPr lang="en-US" sz="1800" dirty="0" err="1" smtClean="0">
                <a:solidFill>
                  <a:srgbClr val="800000"/>
                </a:solidFill>
              </a:rPr>
              <a:t>ontenegro</a:t>
            </a:r>
            <a:r>
              <a:rPr lang="en-US" sz="1800" dirty="0" smtClean="0">
                <a:solidFill>
                  <a:srgbClr val="800000"/>
                </a:solidFill>
              </a:rPr>
              <a:t>,</a:t>
            </a:r>
            <a:r>
              <a:rPr lang="sr-Latn-CS" sz="1800" dirty="0" smtClean="0">
                <a:solidFill>
                  <a:srgbClr val="800000"/>
                </a:solidFill>
              </a:rPr>
              <a:t> </a:t>
            </a:r>
            <a:r>
              <a:rPr lang="en-GB" sz="1800" dirty="0" smtClean="0">
                <a:solidFill>
                  <a:srgbClr val="800000"/>
                </a:solidFill>
              </a:rPr>
              <a:t>1/08)</a:t>
            </a:r>
            <a:r>
              <a:rPr lang="sr-Latn-CS" sz="1800" dirty="0" smtClean="0">
                <a:solidFill>
                  <a:srgbClr val="800000"/>
                </a:solidFill>
              </a:rPr>
              <a:t> Art. 15.4 UWWTD</a:t>
            </a:r>
          </a:p>
          <a:p>
            <a:pPr algn="just" eaLnBrk="1" hangingPunct="1">
              <a:lnSpc>
                <a:spcPct val="90000"/>
              </a:lnSpc>
            </a:pPr>
            <a:endParaRPr lang="en-US" sz="1800" dirty="0" smtClean="0">
              <a:solidFill>
                <a:srgbClr val="800000"/>
              </a:solidFill>
            </a:endParaRPr>
          </a:p>
          <a:p>
            <a:pPr algn="just" eaLnBrk="1" hangingPunct="1">
              <a:lnSpc>
                <a:spcPct val="90000"/>
              </a:lnSpc>
            </a:pPr>
            <a:endParaRPr lang="en-US" sz="2800" dirty="0" smtClean="0">
              <a:solidFill>
                <a:srgbClr val="800000"/>
              </a:solidFill>
            </a:endParaRPr>
          </a:p>
          <a:p>
            <a:pPr algn="just" eaLnBrk="1" hangingPunct="1">
              <a:lnSpc>
                <a:spcPct val="90000"/>
              </a:lnSpc>
              <a:buFont typeface="Arial" charset="0"/>
              <a:buChar char="•"/>
            </a:pPr>
            <a:endParaRPr lang="en-US" sz="3300" dirty="0" smtClean="0">
              <a:solidFill>
                <a:srgbClr val="00B0F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19459"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19460"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19462"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19465"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9466" name="Title 17"/>
          <p:cNvSpPr>
            <a:spLocks noGrp="1"/>
          </p:cNvSpPr>
          <p:nvPr>
            <p:ph type="ctrTitle"/>
          </p:nvPr>
        </p:nvSpPr>
        <p:spPr>
          <a:xfrm>
            <a:off x="228600" y="609600"/>
            <a:ext cx="8610600" cy="8382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TRANSPOSITION</a:t>
            </a:r>
            <a:r>
              <a:rPr lang="sr-Latn-CS" sz="3200" b="1" dirty="0" smtClean="0">
                <a:solidFill>
                  <a:schemeClr val="tx2">
                    <a:lumMod val="75000"/>
                  </a:schemeClr>
                </a:solidFill>
              </a:rPr>
              <a:t/>
            </a:r>
            <a:br>
              <a:rPr lang="sr-Latn-CS" sz="3200" b="1" dirty="0" smtClean="0">
                <a:solidFill>
                  <a:schemeClr val="tx2">
                    <a:lumMod val="75000"/>
                  </a:schemeClr>
                </a:solidFill>
              </a:rPr>
            </a:br>
            <a:r>
              <a:rPr lang="sr-Latn-CS" sz="3000" b="1" dirty="0" smtClean="0">
                <a:solidFill>
                  <a:schemeClr val="tx2">
                    <a:lumMod val="75000"/>
                  </a:schemeClr>
                </a:solidFill>
              </a:rPr>
              <a:t>Existing</a:t>
            </a:r>
            <a:r>
              <a:rPr lang="en-GB" sz="3000" b="1" dirty="0" smtClean="0">
                <a:solidFill>
                  <a:schemeClr val="tx2">
                    <a:lumMod val="75000"/>
                  </a:schemeClr>
                </a:solidFill>
              </a:rPr>
              <a:t> </a:t>
            </a:r>
            <a:r>
              <a:rPr lang="sr-Latn-CS" sz="3000" b="1" dirty="0" smtClean="0">
                <a:solidFill>
                  <a:schemeClr val="tx2">
                    <a:lumMod val="75000"/>
                  </a:schemeClr>
                </a:solidFill>
              </a:rPr>
              <a:t>legal </a:t>
            </a:r>
            <a:r>
              <a:rPr lang="en-GB" sz="3000" b="1" dirty="0" smtClean="0">
                <a:solidFill>
                  <a:schemeClr val="tx2">
                    <a:lumMod val="75000"/>
                  </a:schemeClr>
                </a:solidFill>
              </a:rPr>
              <a:t>framework</a:t>
            </a:r>
            <a:r>
              <a:rPr lang="en-US" sz="2500" dirty="0" smtClean="0">
                <a:solidFill>
                  <a:schemeClr val="tx2">
                    <a:lumMod val="75000"/>
                  </a:schemeClr>
                </a:solidFill>
              </a:rPr>
              <a:t/>
            </a:r>
            <a:br>
              <a:rPr lang="en-US" sz="2500" dirty="0" smtClean="0">
                <a:solidFill>
                  <a:schemeClr val="tx2">
                    <a:lumMod val="75000"/>
                  </a:schemeClr>
                </a:solidFill>
              </a:rPr>
            </a:br>
            <a:endParaRPr lang="en-US" sz="2500" b="1" dirty="0" smtClean="0">
              <a:solidFill>
                <a:schemeClr val="tx2">
                  <a:lumMod val="75000"/>
                </a:schemeClr>
              </a:solidFill>
              <a:cs typeface="Arial" charset="0"/>
            </a:endParaRPr>
          </a:p>
        </p:txBody>
      </p:sp>
      <p:sp>
        <p:nvSpPr>
          <p:cNvPr id="19467" name="Subtitle 18"/>
          <p:cNvSpPr>
            <a:spLocks noGrp="1"/>
          </p:cNvSpPr>
          <p:nvPr>
            <p:ph type="subTitle" idx="1"/>
          </p:nvPr>
        </p:nvSpPr>
        <p:spPr>
          <a:xfrm>
            <a:off x="381000" y="1905000"/>
            <a:ext cx="8305800" cy="4495800"/>
          </a:xfrm>
        </p:spPr>
        <p:txBody>
          <a:bodyPr/>
          <a:lstStyle/>
          <a:p>
            <a:pPr algn="just" eaLnBrk="1" hangingPunct="1">
              <a:lnSpc>
                <a:spcPct val="80000"/>
              </a:lnSpc>
              <a:buFont typeface="Arial" charset="0"/>
              <a:buChar char="•"/>
            </a:pPr>
            <a:r>
              <a:rPr lang="sr-Latn-CS" sz="2000" dirty="0" smtClean="0">
                <a:solidFill>
                  <a:srgbClr val="800000"/>
                </a:solidFill>
              </a:rPr>
              <a:t>  </a:t>
            </a:r>
            <a:r>
              <a:rPr lang="en-GB" sz="1800" dirty="0" smtClean="0">
                <a:solidFill>
                  <a:srgbClr val="800000"/>
                </a:solidFill>
              </a:rPr>
              <a:t>Rulebook on contents of applications, documents for issuing water documents, method and conditions for mandatory </a:t>
            </a:r>
            <a:r>
              <a:rPr lang="sr-Latn-CS" sz="1800" dirty="0" smtClean="0">
                <a:solidFill>
                  <a:srgbClr val="800000"/>
                </a:solidFill>
              </a:rPr>
              <a:t>announcing</a:t>
            </a:r>
            <a:r>
              <a:rPr lang="en-GB" sz="1800" dirty="0" smtClean="0">
                <a:solidFill>
                  <a:srgbClr val="800000"/>
                </a:solidFill>
              </a:rPr>
              <a:t> in the procedure of establishing water conditions and contents of water documents (Official Gazette of</a:t>
            </a:r>
            <a:r>
              <a:rPr lang="sr-Latn-CS" sz="1800" dirty="0" smtClean="0">
                <a:solidFill>
                  <a:srgbClr val="800000"/>
                </a:solidFill>
              </a:rPr>
              <a:t> M</a:t>
            </a:r>
            <a:r>
              <a:rPr lang="en-US" sz="1800" dirty="0" err="1" smtClean="0">
                <a:solidFill>
                  <a:srgbClr val="800000"/>
                </a:solidFill>
              </a:rPr>
              <a:t>ontenegro</a:t>
            </a:r>
            <a:r>
              <a:rPr lang="en-US" sz="1800" dirty="0" smtClean="0">
                <a:solidFill>
                  <a:srgbClr val="800000"/>
                </a:solidFill>
              </a:rPr>
              <a:t>,</a:t>
            </a:r>
            <a:r>
              <a:rPr lang="sr-Latn-CS" sz="1800" dirty="0" smtClean="0">
                <a:solidFill>
                  <a:srgbClr val="800000"/>
                </a:solidFill>
              </a:rPr>
              <a:t> </a:t>
            </a:r>
            <a:r>
              <a:rPr lang="en-GB" sz="1800" dirty="0" smtClean="0">
                <a:solidFill>
                  <a:srgbClr val="800000"/>
                </a:solidFill>
              </a:rPr>
              <a:t>7/08)</a:t>
            </a:r>
            <a:r>
              <a:rPr lang="sr-Latn-CS" sz="1800" dirty="0" smtClean="0">
                <a:solidFill>
                  <a:srgbClr val="800000"/>
                </a:solidFill>
              </a:rPr>
              <a:t> – Art. 12.4 UWWTD </a:t>
            </a:r>
          </a:p>
          <a:p>
            <a:pPr algn="just" eaLnBrk="1" hangingPunct="1">
              <a:lnSpc>
                <a:spcPct val="80000"/>
              </a:lnSpc>
            </a:pPr>
            <a:endParaRPr lang="sr-Latn-CS" sz="1800" dirty="0" smtClean="0">
              <a:solidFill>
                <a:srgbClr val="800000"/>
              </a:solidFill>
            </a:endParaRPr>
          </a:p>
          <a:p>
            <a:pPr algn="just" eaLnBrk="1" hangingPunct="1">
              <a:lnSpc>
                <a:spcPct val="80000"/>
              </a:lnSpc>
              <a:buFont typeface="Arial" charset="0"/>
              <a:buChar char="•"/>
            </a:pPr>
            <a:r>
              <a:rPr lang="sr-Latn-CS" sz="1800" dirty="0" smtClean="0">
                <a:solidFill>
                  <a:srgbClr val="800000"/>
                </a:solidFill>
              </a:rPr>
              <a:t>  </a:t>
            </a:r>
            <a:r>
              <a:rPr lang="en-GB" sz="1800" dirty="0" smtClean="0">
                <a:solidFill>
                  <a:srgbClr val="800000"/>
                </a:solidFill>
              </a:rPr>
              <a:t>Rulebook on method and conditions for measuring quantities of wastewaters </a:t>
            </a:r>
            <a:r>
              <a:rPr lang="sr-Latn-CS" sz="1800" dirty="0" smtClean="0">
                <a:solidFill>
                  <a:srgbClr val="800000"/>
                </a:solidFill>
              </a:rPr>
              <a:t> </a:t>
            </a:r>
            <a:r>
              <a:rPr lang="en-GB" sz="1800" dirty="0" smtClean="0">
                <a:solidFill>
                  <a:srgbClr val="800000"/>
                </a:solidFill>
              </a:rPr>
              <a:t>discharged into the recipient (Official Gazette of</a:t>
            </a:r>
            <a:r>
              <a:rPr lang="sr-Latn-CS" sz="1800" dirty="0" smtClean="0">
                <a:solidFill>
                  <a:srgbClr val="800000"/>
                </a:solidFill>
              </a:rPr>
              <a:t> M</a:t>
            </a:r>
            <a:r>
              <a:rPr lang="en-US" sz="1800" dirty="0" err="1" smtClean="0">
                <a:solidFill>
                  <a:srgbClr val="800000"/>
                </a:solidFill>
              </a:rPr>
              <a:t>ontenegro</a:t>
            </a:r>
            <a:r>
              <a:rPr lang="sr-Latn-CS" sz="1800" dirty="0" smtClean="0">
                <a:solidFill>
                  <a:srgbClr val="800000"/>
                </a:solidFill>
              </a:rPr>
              <a:t> </a:t>
            </a:r>
            <a:r>
              <a:rPr lang="en-GB" sz="1800" dirty="0" smtClean="0">
                <a:solidFill>
                  <a:srgbClr val="800000"/>
                </a:solidFill>
              </a:rPr>
              <a:t>24/10)</a:t>
            </a:r>
            <a:endParaRPr lang="sr-Latn-CS" sz="1800" dirty="0" smtClean="0">
              <a:solidFill>
                <a:srgbClr val="800000"/>
              </a:solidFill>
            </a:endParaRPr>
          </a:p>
          <a:p>
            <a:pPr algn="just" eaLnBrk="1" hangingPunct="1">
              <a:lnSpc>
                <a:spcPct val="80000"/>
              </a:lnSpc>
            </a:pPr>
            <a:endParaRPr lang="en-US" sz="1800" dirty="0" smtClean="0">
              <a:solidFill>
                <a:srgbClr val="800000"/>
              </a:solidFill>
            </a:endParaRPr>
          </a:p>
          <a:p>
            <a:pPr algn="just" eaLnBrk="1" hangingPunct="1">
              <a:lnSpc>
                <a:spcPct val="80000"/>
              </a:lnSpc>
              <a:buFont typeface="Arial" charset="0"/>
              <a:buChar char="•"/>
            </a:pPr>
            <a:r>
              <a:rPr lang="sr-Latn-CS" sz="1800" dirty="0" smtClean="0">
                <a:solidFill>
                  <a:srgbClr val="800000"/>
                </a:solidFill>
              </a:rPr>
              <a:t>  </a:t>
            </a:r>
            <a:r>
              <a:rPr lang="en-GB" sz="1800" dirty="0" smtClean="0">
                <a:solidFill>
                  <a:srgbClr val="800000"/>
                </a:solidFill>
              </a:rPr>
              <a:t>Program of systematic monitoring of quantity and quality of surface and ground waters</a:t>
            </a:r>
            <a:r>
              <a:rPr lang="sr-Latn-CS" sz="1800" dirty="0" smtClean="0">
                <a:solidFill>
                  <a:srgbClr val="800000"/>
                </a:solidFill>
              </a:rPr>
              <a:t> – Art. 15.2, 15.3 UWWTD</a:t>
            </a:r>
          </a:p>
          <a:p>
            <a:pPr algn="just" eaLnBrk="1" hangingPunct="1">
              <a:lnSpc>
                <a:spcPct val="80000"/>
              </a:lnSpc>
              <a:buFont typeface="Arial" charset="0"/>
              <a:buChar char="•"/>
            </a:pPr>
            <a:endParaRPr lang="en-US" sz="1800" dirty="0" smtClean="0">
              <a:solidFill>
                <a:srgbClr val="800000"/>
              </a:solidFill>
            </a:endParaRPr>
          </a:p>
          <a:p>
            <a:pPr algn="just" eaLnBrk="1" hangingPunct="1">
              <a:lnSpc>
                <a:spcPct val="80000"/>
              </a:lnSpc>
              <a:buFont typeface="Arial" charset="0"/>
              <a:buChar char="•"/>
            </a:pPr>
            <a:r>
              <a:rPr lang="sr-Latn-CS" sz="1800" dirty="0" smtClean="0">
                <a:solidFill>
                  <a:srgbClr val="800000"/>
                </a:solidFill>
              </a:rPr>
              <a:t>  </a:t>
            </a:r>
            <a:r>
              <a:rPr lang="en-GB" sz="1800" dirty="0" smtClean="0">
                <a:solidFill>
                  <a:srgbClr val="800000"/>
                </a:solidFill>
              </a:rPr>
              <a:t>Decree on classification and categorisation of surface and ground waters (Official Gazette of</a:t>
            </a:r>
            <a:r>
              <a:rPr lang="sr-Latn-CS" sz="1800" dirty="0" smtClean="0">
                <a:solidFill>
                  <a:srgbClr val="800000"/>
                </a:solidFill>
              </a:rPr>
              <a:t> M</a:t>
            </a:r>
            <a:r>
              <a:rPr lang="en-US" sz="1800" dirty="0" err="1" smtClean="0">
                <a:solidFill>
                  <a:srgbClr val="800000"/>
                </a:solidFill>
              </a:rPr>
              <a:t>ontenegro</a:t>
            </a:r>
            <a:r>
              <a:rPr lang="en-US" sz="1800" dirty="0" smtClean="0">
                <a:solidFill>
                  <a:srgbClr val="800000"/>
                </a:solidFill>
              </a:rPr>
              <a:t>,</a:t>
            </a:r>
            <a:r>
              <a:rPr lang="en-GB" sz="1800" dirty="0" smtClean="0">
                <a:solidFill>
                  <a:srgbClr val="800000"/>
                </a:solidFill>
              </a:rPr>
              <a:t> 2/07)</a:t>
            </a:r>
            <a:endParaRPr lang="sr-Latn-CS" sz="1800" dirty="0" smtClean="0">
              <a:solidFill>
                <a:srgbClr val="800000"/>
              </a:solidFill>
            </a:endParaRPr>
          </a:p>
          <a:p>
            <a:pPr algn="just" eaLnBrk="1" hangingPunct="1">
              <a:lnSpc>
                <a:spcPct val="80000"/>
              </a:lnSpc>
            </a:pPr>
            <a:endParaRPr lang="sr-Latn-CS" sz="1800" dirty="0" smtClean="0">
              <a:solidFill>
                <a:srgbClr val="800000"/>
              </a:solidFill>
            </a:endParaRPr>
          </a:p>
          <a:p>
            <a:pPr algn="just" eaLnBrk="1" hangingPunct="1">
              <a:lnSpc>
                <a:spcPct val="80000"/>
              </a:lnSpc>
              <a:buFont typeface="Arial" charset="0"/>
              <a:buChar char="•"/>
            </a:pPr>
            <a:r>
              <a:rPr lang="sr-Latn-CS" sz="1800" dirty="0" smtClean="0">
                <a:solidFill>
                  <a:srgbClr val="800000"/>
                </a:solidFill>
              </a:rPr>
              <a:t>  </a:t>
            </a:r>
            <a:r>
              <a:rPr lang="en-GB" sz="1800" dirty="0" smtClean="0">
                <a:solidFill>
                  <a:srgbClr val="800000"/>
                </a:solidFill>
              </a:rPr>
              <a:t>Rulebook on conditions</a:t>
            </a:r>
            <a:r>
              <a:rPr lang="sr-Latn-CS" sz="1800" dirty="0" smtClean="0">
                <a:solidFill>
                  <a:srgbClr val="800000"/>
                </a:solidFill>
              </a:rPr>
              <a:t> that need to be fulifilled by the legal entities in charge for</a:t>
            </a:r>
            <a:r>
              <a:rPr lang="en-GB" sz="1800" dirty="0" smtClean="0">
                <a:solidFill>
                  <a:srgbClr val="800000"/>
                </a:solidFill>
              </a:rPr>
              <a:t> </a:t>
            </a:r>
            <a:r>
              <a:rPr lang="sr-Latn-CS" sz="1800" dirty="0" smtClean="0">
                <a:solidFill>
                  <a:srgbClr val="800000"/>
                </a:solidFill>
              </a:rPr>
              <a:t>water quality testing</a:t>
            </a:r>
            <a:r>
              <a:rPr lang="en-GB" sz="1800" dirty="0" smtClean="0">
                <a:solidFill>
                  <a:srgbClr val="800000"/>
                </a:solidFill>
              </a:rPr>
              <a:t> (Official Gazette of</a:t>
            </a:r>
            <a:r>
              <a:rPr lang="sr-Latn-CS" sz="1800" dirty="0" smtClean="0">
                <a:solidFill>
                  <a:srgbClr val="800000"/>
                </a:solidFill>
              </a:rPr>
              <a:t> M</a:t>
            </a:r>
            <a:r>
              <a:rPr lang="en-US" sz="1800" dirty="0" err="1" smtClean="0">
                <a:solidFill>
                  <a:srgbClr val="800000"/>
                </a:solidFill>
              </a:rPr>
              <a:t>ontenegro</a:t>
            </a:r>
            <a:r>
              <a:rPr lang="en-US" sz="1800" dirty="0" smtClean="0">
                <a:solidFill>
                  <a:srgbClr val="800000"/>
                </a:solidFill>
              </a:rPr>
              <a:t>,</a:t>
            </a:r>
            <a:r>
              <a:rPr lang="en-GB" sz="1800" dirty="0" smtClean="0">
                <a:solidFill>
                  <a:srgbClr val="800000"/>
                </a:solidFill>
              </a:rPr>
              <a:t> </a:t>
            </a:r>
            <a:r>
              <a:rPr lang="sr-Latn-CS" sz="1800" dirty="0" smtClean="0">
                <a:solidFill>
                  <a:srgbClr val="800000"/>
                </a:solidFill>
              </a:rPr>
              <a:t>66</a:t>
            </a:r>
            <a:r>
              <a:rPr lang="en-GB" sz="1800" dirty="0" smtClean="0">
                <a:solidFill>
                  <a:srgbClr val="800000"/>
                </a:solidFill>
              </a:rPr>
              <a:t>/</a:t>
            </a:r>
            <a:r>
              <a:rPr lang="sr-Latn-CS" sz="1800" dirty="0" smtClean="0">
                <a:solidFill>
                  <a:srgbClr val="800000"/>
                </a:solidFill>
              </a:rPr>
              <a:t>12</a:t>
            </a:r>
            <a:r>
              <a:rPr lang="en-GB" sz="1800" dirty="0" smtClean="0">
                <a:solidFill>
                  <a:srgbClr val="800000"/>
                </a:solidFill>
              </a:rPr>
              <a:t>)</a:t>
            </a:r>
            <a:r>
              <a:rPr lang="sr-Latn-CS" sz="1800" dirty="0" smtClean="0">
                <a:solidFill>
                  <a:srgbClr val="800000"/>
                </a:solidFill>
              </a:rPr>
              <a:t> – Art. 15 UWWTD</a:t>
            </a:r>
          </a:p>
          <a:p>
            <a:pPr algn="just" eaLnBrk="1" hangingPunct="1">
              <a:lnSpc>
                <a:spcPct val="80000"/>
              </a:lnSpc>
            </a:pPr>
            <a:endParaRPr lang="sr-Latn-CS" sz="2000" dirty="0" smtClean="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20483"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20484"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20486"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20489"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0490" name="Title 17"/>
          <p:cNvSpPr>
            <a:spLocks noGrp="1"/>
          </p:cNvSpPr>
          <p:nvPr>
            <p:ph type="ctrTitle"/>
          </p:nvPr>
        </p:nvSpPr>
        <p:spPr>
          <a:xfrm>
            <a:off x="304800" y="609600"/>
            <a:ext cx="8610600" cy="6858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TRANSPOSITION</a:t>
            </a:r>
            <a:r>
              <a:rPr lang="sr-Latn-CS" sz="3200" b="1" dirty="0" smtClean="0">
                <a:solidFill>
                  <a:schemeClr val="tx2">
                    <a:lumMod val="75000"/>
                  </a:schemeClr>
                </a:solidFill>
              </a:rPr>
              <a:t/>
            </a:r>
            <a:br>
              <a:rPr lang="sr-Latn-CS" sz="3200" b="1" dirty="0" smtClean="0">
                <a:solidFill>
                  <a:schemeClr val="tx2">
                    <a:lumMod val="75000"/>
                  </a:schemeClr>
                </a:solidFill>
              </a:rPr>
            </a:br>
            <a:r>
              <a:rPr lang="sr-Latn-CS" sz="3000" b="1" dirty="0" smtClean="0">
                <a:solidFill>
                  <a:schemeClr val="tx2">
                    <a:lumMod val="75000"/>
                  </a:schemeClr>
                </a:solidFill>
              </a:rPr>
              <a:t>Existing</a:t>
            </a:r>
            <a:r>
              <a:rPr lang="en-GB" sz="3000" b="1" dirty="0" smtClean="0">
                <a:solidFill>
                  <a:schemeClr val="tx2">
                    <a:lumMod val="75000"/>
                  </a:schemeClr>
                </a:solidFill>
              </a:rPr>
              <a:t> </a:t>
            </a:r>
            <a:r>
              <a:rPr lang="sr-Latn-CS" sz="3000" b="1" dirty="0" smtClean="0">
                <a:solidFill>
                  <a:schemeClr val="tx2">
                    <a:lumMod val="75000"/>
                  </a:schemeClr>
                </a:solidFill>
              </a:rPr>
              <a:t>legal </a:t>
            </a:r>
            <a:r>
              <a:rPr lang="en-GB" sz="3000" b="1" dirty="0" smtClean="0">
                <a:solidFill>
                  <a:schemeClr val="tx2">
                    <a:lumMod val="75000"/>
                  </a:schemeClr>
                </a:solidFill>
              </a:rPr>
              <a:t>framework</a:t>
            </a:r>
            <a:r>
              <a:rPr lang="en-US" sz="2500" dirty="0" smtClean="0">
                <a:solidFill>
                  <a:schemeClr val="tx2">
                    <a:lumMod val="75000"/>
                  </a:schemeClr>
                </a:solidFill>
              </a:rPr>
              <a:t/>
            </a:r>
            <a:br>
              <a:rPr lang="en-US" sz="2500" dirty="0" smtClean="0">
                <a:solidFill>
                  <a:schemeClr val="tx2">
                    <a:lumMod val="75000"/>
                  </a:schemeClr>
                </a:solidFill>
              </a:rPr>
            </a:br>
            <a:endParaRPr lang="en-US" sz="2500" b="1" dirty="0" smtClean="0">
              <a:solidFill>
                <a:schemeClr val="tx2">
                  <a:lumMod val="75000"/>
                </a:schemeClr>
              </a:solidFill>
              <a:cs typeface="Arial" charset="0"/>
            </a:endParaRPr>
          </a:p>
        </p:txBody>
      </p:sp>
      <p:sp>
        <p:nvSpPr>
          <p:cNvPr id="20491" name="Subtitle 18"/>
          <p:cNvSpPr>
            <a:spLocks noGrp="1"/>
          </p:cNvSpPr>
          <p:nvPr>
            <p:ph type="subTitle" idx="1"/>
          </p:nvPr>
        </p:nvSpPr>
        <p:spPr>
          <a:xfrm>
            <a:off x="228600" y="1600200"/>
            <a:ext cx="8610600" cy="5257800"/>
          </a:xfrm>
        </p:spPr>
        <p:txBody>
          <a:bodyPr/>
          <a:lstStyle/>
          <a:p>
            <a:pPr algn="just" eaLnBrk="1" hangingPunct="1">
              <a:lnSpc>
                <a:spcPct val="80000"/>
              </a:lnSpc>
            </a:pPr>
            <a:r>
              <a:rPr lang="en-GB" sz="2000" dirty="0" smtClean="0">
                <a:solidFill>
                  <a:srgbClr val="800000"/>
                </a:solidFill>
              </a:rPr>
              <a:t>With a view to protecting waters against pollution, the </a:t>
            </a:r>
            <a:r>
              <a:rPr lang="en-GB" sz="2000" b="1" dirty="0" smtClean="0">
                <a:solidFill>
                  <a:srgbClr val="800000"/>
                </a:solidFill>
              </a:rPr>
              <a:t>Law on Waters </a:t>
            </a:r>
            <a:r>
              <a:rPr lang="en-GB" sz="2000" dirty="0" smtClean="0">
                <a:solidFill>
                  <a:srgbClr val="800000"/>
                </a:solidFill>
              </a:rPr>
              <a:t>lays down the obligation for business entities and other legal persons and entrepreneurs discharging wastewaters, to:</a:t>
            </a:r>
            <a:endParaRPr lang="en-US" sz="2000" dirty="0" smtClean="0">
              <a:solidFill>
                <a:srgbClr val="800000"/>
              </a:solidFill>
            </a:endParaRPr>
          </a:p>
          <a:p>
            <a:pPr algn="just" eaLnBrk="1" hangingPunct="1">
              <a:lnSpc>
                <a:spcPct val="80000"/>
              </a:lnSpc>
              <a:buFont typeface="Arial" charset="0"/>
              <a:buChar char="–"/>
            </a:pPr>
            <a:r>
              <a:rPr lang="sr-Latn-CS" sz="2000" dirty="0" smtClean="0">
                <a:solidFill>
                  <a:srgbClr val="800000"/>
                </a:solidFill>
              </a:rPr>
              <a:t>  </a:t>
            </a:r>
            <a:r>
              <a:rPr lang="en-GB" sz="1800" dirty="0" smtClean="0">
                <a:solidFill>
                  <a:srgbClr val="800000"/>
                </a:solidFill>
              </a:rPr>
              <a:t>ensure appropriate treatment of wastewaters</a:t>
            </a:r>
            <a:r>
              <a:rPr lang="sr-Latn-CS" sz="1800" dirty="0" smtClean="0">
                <a:solidFill>
                  <a:srgbClr val="800000"/>
                </a:solidFill>
              </a:rPr>
              <a:t>,</a:t>
            </a:r>
            <a:endParaRPr lang="en-US" sz="1800" dirty="0" smtClean="0">
              <a:solidFill>
                <a:srgbClr val="800000"/>
              </a:solidFill>
            </a:endParaRPr>
          </a:p>
          <a:p>
            <a:pPr algn="just" eaLnBrk="1" hangingPunct="1">
              <a:lnSpc>
                <a:spcPct val="80000"/>
              </a:lnSpc>
              <a:buFont typeface="Arial" charset="0"/>
              <a:buChar char="–"/>
            </a:pPr>
            <a:r>
              <a:rPr lang="sr-Latn-CS" sz="1800" dirty="0" smtClean="0">
                <a:solidFill>
                  <a:srgbClr val="800000"/>
                </a:solidFill>
              </a:rPr>
              <a:t>  </a:t>
            </a:r>
            <a:r>
              <a:rPr lang="en-GB" sz="1800" dirty="0" smtClean="0">
                <a:solidFill>
                  <a:srgbClr val="800000"/>
                </a:solidFill>
              </a:rPr>
              <a:t>put in place devices for measuring wastewaters</a:t>
            </a:r>
            <a:endParaRPr lang="en-US" sz="1800" dirty="0" smtClean="0">
              <a:solidFill>
                <a:srgbClr val="800000"/>
              </a:solidFill>
            </a:endParaRPr>
          </a:p>
          <a:p>
            <a:pPr algn="just" eaLnBrk="1" hangingPunct="1">
              <a:lnSpc>
                <a:spcPct val="80000"/>
              </a:lnSpc>
              <a:buFont typeface="Arial" charset="0"/>
              <a:buChar char="–"/>
            </a:pPr>
            <a:r>
              <a:rPr lang="sr-Latn-CS" sz="1800" dirty="0" smtClean="0">
                <a:solidFill>
                  <a:srgbClr val="800000"/>
                </a:solidFill>
              </a:rPr>
              <a:t>  </a:t>
            </a:r>
            <a:r>
              <a:rPr lang="en-GB" sz="1800" dirty="0" smtClean="0">
                <a:solidFill>
                  <a:srgbClr val="800000"/>
                </a:solidFill>
              </a:rPr>
              <a:t>ensure the analyses of the quality of waters discharged and their effect on the recipient, through legal </a:t>
            </a:r>
            <a:r>
              <a:rPr lang="sr-Latn-CS" sz="1800" dirty="0" smtClean="0">
                <a:solidFill>
                  <a:srgbClr val="800000"/>
                </a:solidFill>
              </a:rPr>
              <a:t>entities</a:t>
            </a:r>
            <a:r>
              <a:rPr lang="en-GB" sz="1800" dirty="0" smtClean="0">
                <a:solidFill>
                  <a:srgbClr val="800000"/>
                </a:solidFill>
              </a:rPr>
              <a:t> authorised for conducting these analyses</a:t>
            </a:r>
            <a:r>
              <a:rPr lang="sr-Latn-CS" sz="1800" dirty="0" smtClean="0">
                <a:solidFill>
                  <a:srgbClr val="800000"/>
                </a:solidFill>
              </a:rPr>
              <a:t>,</a:t>
            </a:r>
            <a:endParaRPr lang="en-US" sz="1800" dirty="0" smtClean="0">
              <a:solidFill>
                <a:srgbClr val="800000"/>
              </a:solidFill>
            </a:endParaRPr>
          </a:p>
          <a:p>
            <a:pPr algn="just" eaLnBrk="1" hangingPunct="1">
              <a:lnSpc>
                <a:spcPct val="80000"/>
              </a:lnSpc>
              <a:buFont typeface="Arial" charset="0"/>
              <a:buChar char="–"/>
            </a:pPr>
            <a:r>
              <a:rPr lang="sr-Latn-CS" sz="1800" dirty="0" smtClean="0">
                <a:solidFill>
                  <a:srgbClr val="800000"/>
                </a:solidFill>
              </a:rPr>
              <a:t>  </a:t>
            </a:r>
            <a:r>
              <a:rPr lang="en-GB" sz="1800" dirty="0" smtClean="0">
                <a:solidFill>
                  <a:srgbClr val="800000"/>
                </a:solidFill>
              </a:rPr>
              <a:t>present the data on quantities and quality of wastewaters to the Water </a:t>
            </a:r>
            <a:r>
              <a:rPr lang="sr-Latn-CS" sz="1800" dirty="0" smtClean="0">
                <a:solidFill>
                  <a:srgbClr val="800000"/>
                </a:solidFill>
              </a:rPr>
              <a:t>Administration</a:t>
            </a:r>
            <a:endParaRPr lang="en-US" sz="1800" dirty="0" smtClean="0">
              <a:solidFill>
                <a:srgbClr val="800000"/>
              </a:solidFill>
            </a:endParaRPr>
          </a:p>
          <a:p>
            <a:pPr algn="just" eaLnBrk="1" hangingPunct="1">
              <a:lnSpc>
                <a:spcPct val="80000"/>
              </a:lnSpc>
            </a:pPr>
            <a:endParaRPr lang="sl-SI" sz="1800" dirty="0" smtClean="0">
              <a:solidFill>
                <a:srgbClr val="800000"/>
              </a:solidFill>
            </a:endParaRPr>
          </a:p>
          <a:p>
            <a:pPr algn="just" eaLnBrk="1" hangingPunct="1">
              <a:lnSpc>
                <a:spcPct val="80000"/>
              </a:lnSpc>
            </a:pPr>
            <a:r>
              <a:rPr lang="en-US" sz="2000" dirty="0" smtClean="0">
                <a:solidFill>
                  <a:srgbClr val="800000"/>
                </a:solidFill>
              </a:rPr>
              <a:t>These obligations apply to discharges of urban waste water and discharges from the industrial sector.</a:t>
            </a:r>
            <a:r>
              <a:rPr lang="sr-Latn-CS" sz="2000" dirty="0" smtClean="0">
                <a:solidFill>
                  <a:srgbClr val="800000"/>
                </a:solidFill>
              </a:rPr>
              <a:t> </a:t>
            </a:r>
            <a:r>
              <a:rPr lang="sl-SI" sz="1800" dirty="0" smtClean="0">
                <a:solidFill>
                  <a:srgbClr val="800000"/>
                </a:solidFill>
              </a:rPr>
              <a:t>- </a:t>
            </a:r>
            <a:r>
              <a:rPr lang="sr-Latn-CS" sz="1800" dirty="0" smtClean="0">
                <a:solidFill>
                  <a:srgbClr val="800000"/>
                </a:solidFill>
              </a:rPr>
              <a:t>Art. 4, 6, 11, 15 UWWTD</a:t>
            </a:r>
            <a:endParaRPr lang="en-US" sz="1800" dirty="0" smtClean="0">
              <a:solidFill>
                <a:srgbClr val="800000"/>
              </a:solidFill>
            </a:endParaRPr>
          </a:p>
          <a:p>
            <a:pPr algn="just" eaLnBrk="1" hangingPunct="1">
              <a:lnSpc>
                <a:spcPct val="80000"/>
              </a:lnSpc>
            </a:pPr>
            <a:endParaRPr lang="sr-Latn-CS" sz="800" dirty="0" smtClean="0">
              <a:solidFill>
                <a:srgbClr val="800000"/>
              </a:solidFill>
            </a:endParaRPr>
          </a:p>
          <a:p>
            <a:pPr algn="just" eaLnBrk="1" hangingPunct="1">
              <a:lnSpc>
                <a:spcPct val="80000"/>
              </a:lnSpc>
            </a:pPr>
            <a:r>
              <a:rPr lang="en-GB" sz="2000" dirty="0" smtClean="0">
                <a:solidFill>
                  <a:srgbClr val="800000"/>
                </a:solidFill>
              </a:rPr>
              <a:t>In case the quality of waters discharged is not in accordance with the prescribed class of the recipient water, a fee for protection of waters against pollution commensurate to the quantity, and pollution level is charged in accordance with the Decision on amount and method of setting the water fees and criteria and method of determining the water pollution level</a:t>
            </a:r>
            <a:r>
              <a:rPr lang="sr-Latn-CS" sz="2000" dirty="0" smtClean="0">
                <a:solidFill>
                  <a:srgbClr val="800000"/>
                </a:solidFill>
              </a:rPr>
              <a:t>.</a:t>
            </a:r>
            <a:endParaRPr lang="en-US" sz="2000" dirty="0" smtClean="0">
              <a:solidFill>
                <a:srgbClr val="800000"/>
              </a:solidFill>
            </a:endParaRPr>
          </a:p>
          <a:p>
            <a:pPr eaLnBrk="1" hangingPunct="1">
              <a:lnSpc>
                <a:spcPct val="80000"/>
              </a:lnSpc>
            </a:pPr>
            <a:endParaRPr lang="en-US" sz="1500" dirty="0" smtClean="0">
              <a:solidFill>
                <a:srgbClr val="8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sl-SI" b="1" dirty="0">
                <a:solidFill>
                  <a:schemeClr val="accent2">
                    <a:lumMod val="20000"/>
                    <a:lumOff val="80000"/>
                  </a:schemeClr>
                </a:solidFill>
                <a:latin typeface="Cambria" pitchFamily="18" charset="0"/>
                <a:cs typeface="Arial" charset="0"/>
              </a:rPr>
              <a:t>27: Environment and Climate Change</a:t>
            </a:r>
            <a:endParaRPr lang="en-US" b="1" dirty="0">
              <a:solidFill>
                <a:schemeClr val="accent2">
                  <a:lumMod val="20000"/>
                  <a:lumOff val="80000"/>
                </a:schemeClr>
              </a:solidFill>
              <a:latin typeface="Cambria" pitchFamily="18" charset="0"/>
              <a:cs typeface="Arial" charset="0"/>
            </a:endParaRPr>
          </a:p>
        </p:txBody>
      </p:sp>
      <p:sp>
        <p:nvSpPr>
          <p:cNvPr id="21507" name="Text Box 121"/>
          <p:cNvSpPr txBox="1">
            <a:spLocks noChangeArrowheads="1"/>
          </p:cNvSpPr>
          <p:nvPr/>
        </p:nvSpPr>
        <p:spPr bwMode="auto">
          <a:xfrm>
            <a:off x="287338" y="2590800"/>
            <a:ext cx="8569325" cy="609600"/>
          </a:xfrm>
          <a:prstGeom prst="rect">
            <a:avLst/>
          </a:prstGeom>
          <a:noFill/>
          <a:ln w="9525" algn="ctr">
            <a:noFill/>
            <a:miter lim="800000"/>
            <a:headEnd/>
            <a:tailEnd/>
          </a:ln>
        </p:spPr>
        <p:txBody>
          <a:bodyPr/>
          <a:lstStyle/>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21508"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endParaRPr>
          </a:p>
        </p:txBody>
      </p:sp>
      <p:pic>
        <p:nvPicPr>
          <p:cNvPr id="21510"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rPr>
              <a:t>Negotiating Team for the Accession of  </a:t>
            </a:r>
            <a:r>
              <a:rPr lang="sr-Latn-CS" sz="1000" b="1" dirty="0">
                <a:solidFill>
                  <a:schemeClr val="accent2">
                    <a:lumMod val="75000"/>
                  </a:schemeClr>
                </a:solidFill>
                <a:latin typeface="Cambria" pitchFamily="18" charset="0"/>
              </a:rPr>
              <a:t>Montenegro </a:t>
            </a:r>
            <a:r>
              <a:rPr lang="en-GB" sz="1000" b="1" dirty="0">
                <a:solidFill>
                  <a:schemeClr val="accent2">
                    <a:lumMod val="75000"/>
                  </a:schemeClr>
                </a:solidFill>
                <a:latin typeface="Cambria" pitchFamily="18" charset="0"/>
              </a:rPr>
              <a:t>to the European Union</a:t>
            </a:r>
            <a:r>
              <a:rPr lang="sr-Latn-CS" sz="1000" b="1" dirty="0">
                <a:solidFill>
                  <a:schemeClr val="accent2">
                    <a:lumMod val="75000"/>
                  </a:schemeClr>
                </a:solidFill>
                <a:latin typeface="Cambria" pitchFamily="18" charset="0"/>
              </a:rPr>
              <a:t> </a:t>
            </a:r>
            <a:endParaRPr lang="en-US" sz="1000" dirty="0">
              <a:solidFill>
                <a:schemeClr val="accent2">
                  <a:lumMod val="75000"/>
                </a:schemeClr>
              </a:solidFill>
              <a:latin typeface="+mn-lt"/>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sl-SI" sz="1100" b="1" dirty="0">
                <a:solidFill>
                  <a:schemeClr val="accent2">
                    <a:lumMod val="50000"/>
                  </a:schemeClr>
                </a:solidFill>
              </a:rPr>
              <a:t>27</a:t>
            </a:r>
            <a:r>
              <a:rPr lang="sl-SI" sz="1100" b="1">
                <a:solidFill>
                  <a:schemeClr val="accent2">
                    <a:lumMod val="50000"/>
                  </a:schemeClr>
                </a:solidFill>
              </a:rPr>
              <a:t>:  Environment </a:t>
            </a:r>
            <a:r>
              <a:rPr lang="sl-SI" sz="1100" b="1" dirty="0">
                <a:solidFill>
                  <a:schemeClr val="accent2">
                    <a:lumMod val="50000"/>
                  </a:schemeClr>
                </a:solidFill>
              </a:rPr>
              <a:t>and Climate Change</a:t>
            </a:r>
            <a:endParaRPr lang="pl-PL" sz="1100" b="1" dirty="0">
              <a:solidFill>
                <a:schemeClr val="accent2">
                  <a:lumMod val="50000"/>
                </a:schemeClr>
              </a:solidFill>
            </a:endParaRPr>
          </a:p>
        </p:txBody>
      </p:sp>
      <p:pic>
        <p:nvPicPr>
          <p:cNvPr id="21513"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1514" name="Title 17"/>
          <p:cNvSpPr>
            <a:spLocks noGrp="1"/>
          </p:cNvSpPr>
          <p:nvPr>
            <p:ph type="ctrTitle"/>
          </p:nvPr>
        </p:nvSpPr>
        <p:spPr>
          <a:xfrm>
            <a:off x="304800" y="609600"/>
            <a:ext cx="8610600" cy="1066800"/>
          </a:xfrm>
        </p:spPr>
        <p:txBody>
          <a:bodyPr/>
          <a:lstStyle/>
          <a:p>
            <a:pPr eaLnBrk="1" hangingPunct="1"/>
            <a:r>
              <a:rPr lang="sr-Latn-CS" sz="3200" b="1" dirty="0" smtClean="0">
                <a:solidFill>
                  <a:srgbClr val="800000"/>
                </a:solidFill>
              </a:rPr>
              <a:t/>
            </a:r>
            <a:br>
              <a:rPr lang="sr-Latn-CS" sz="3200" b="1" dirty="0" smtClean="0">
                <a:solidFill>
                  <a:srgbClr val="800000"/>
                </a:solidFill>
              </a:rPr>
            </a:br>
            <a:r>
              <a:rPr lang="en-GB" sz="3200" b="1" dirty="0" smtClean="0">
                <a:solidFill>
                  <a:schemeClr val="tx2">
                    <a:lumMod val="75000"/>
                  </a:schemeClr>
                </a:solidFill>
              </a:rPr>
              <a:t>TRANSPOSITION</a:t>
            </a:r>
            <a:r>
              <a:rPr lang="sr-Latn-CS" sz="3200" b="1" dirty="0" smtClean="0">
                <a:solidFill>
                  <a:schemeClr val="tx2">
                    <a:lumMod val="75000"/>
                  </a:schemeClr>
                </a:solidFill>
              </a:rPr>
              <a:t/>
            </a:r>
            <a:br>
              <a:rPr lang="sr-Latn-CS" sz="3200" b="1" dirty="0" smtClean="0">
                <a:solidFill>
                  <a:schemeClr val="tx2">
                    <a:lumMod val="75000"/>
                  </a:schemeClr>
                </a:solidFill>
              </a:rPr>
            </a:br>
            <a:r>
              <a:rPr lang="sr-Latn-CS" sz="3000" b="1" dirty="0" smtClean="0">
                <a:solidFill>
                  <a:schemeClr val="tx2">
                    <a:lumMod val="75000"/>
                  </a:schemeClr>
                </a:solidFill>
              </a:rPr>
              <a:t>Existing</a:t>
            </a:r>
            <a:r>
              <a:rPr lang="en-GB" sz="3000" b="1" dirty="0" smtClean="0">
                <a:solidFill>
                  <a:schemeClr val="tx2">
                    <a:lumMod val="75000"/>
                  </a:schemeClr>
                </a:solidFill>
              </a:rPr>
              <a:t> </a:t>
            </a:r>
            <a:r>
              <a:rPr lang="sr-Latn-CS" sz="3000" b="1" dirty="0" smtClean="0">
                <a:solidFill>
                  <a:schemeClr val="tx2">
                    <a:lumMod val="75000"/>
                  </a:schemeClr>
                </a:solidFill>
              </a:rPr>
              <a:t>legal </a:t>
            </a:r>
            <a:r>
              <a:rPr lang="en-GB" sz="3000" b="1" dirty="0" smtClean="0">
                <a:solidFill>
                  <a:schemeClr val="tx2">
                    <a:lumMod val="75000"/>
                  </a:schemeClr>
                </a:solidFill>
              </a:rPr>
              <a:t>framework</a:t>
            </a:r>
            <a:r>
              <a:rPr lang="en-US" sz="2500" dirty="0" smtClean="0">
                <a:solidFill>
                  <a:schemeClr val="tx2">
                    <a:lumMod val="75000"/>
                  </a:schemeClr>
                </a:solidFill>
              </a:rPr>
              <a:t/>
            </a:r>
            <a:br>
              <a:rPr lang="en-US" sz="2500" dirty="0" smtClean="0">
                <a:solidFill>
                  <a:schemeClr val="tx2">
                    <a:lumMod val="75000"/>
                  </a:schemeClr>
                </a:solidFill>
              </a:rPr>
            </a:br>
            <a:endParaRPr lang="en-US" sz="2500" b="1" dirty="0" smtClean="0">
              <a:solidFill>
                <a:schemeClr val="tx2">
                  <a:lumMod val="75000"/>
                </a:schemeClr>
              </a:solidFill>
              <a:cs typeface="Arial" charset="0"/>
            </a:endParaRPr>
          </a:p>
        </p:txBody>
      </p:sp>
      <p:sp>
        <p:nvSpPr>
          <p:cNvPr id="21515" name="Subtitle 18"/>
          <p:cNvSpPr>
            <a:spLocks noGrp="1"/>
          </p:cNvSpPr>
          <p:nvPr>
            <p:ph type="subTitle" idx="1"/>
          </p:nvPr>
        </p:nvSpPr>
        <p:spPr>
          <a:xfrm>
            <a:off x="381000" y="1905000"/>
            <a:ext cx="8305800" cy="4419600"/>
          </a:xfrm>
        </p:spPr>
        <p:txBody>
          <a:bodyPr/>
          <a:lstStyle/>
          <a:p>
            <a:pPr algn="just" eaLnBrk="1" hangingPunct="1">
              <a:lnSpc>
                <a:spcPct val="80000"/>
              </a:lnSpc>
            </a:pPr>
            <a:r>
              <a:rPr lang="en-GB" sz="2000" dirty="0" smtClean="0">
                <a:solidFill>
                  <a:srgbClr val="800000"/>
                </a:solidFill>
              </a:rPr>
              <a:t>The </a:t>
            </a:r>
            <a:r>
              <a:rPr lang="en-GB" sz="2000" b="1" dirty="0" smtClean="0">
                <a:solidFill>
                  <a:srgbClr val="800000"/>
                </a:solidFill>
              </a:rPr>
              <a:t>Law on Waters </a:t>
            </a:r>
            <a:r>
              <a:rPr lang="en-GB" sz="2000" dirty="0" smtClean="0">
                <a:solidFill>
                  <a:srgbClr val="800000"/>
                </a:solidFill>
              </a:rPr>
              <a:t>lays down the obligation of obtaining water management documents (conditions, approval, permit) for all facilities that may have an effect on the water regime. </a:t>
            </a:r>
            <a:r>
              <a:rPr lang="en-US" sz="2000" dirty="0" smtClean="0">
                <a:solidFill>
                  <a:srgbClr val="800000"/>
                </a:solidFill>
              </a:rPr>
              <a:t>This obligation applies to all systems for the collection, treatment and discharge of waste water as well as the industrial sectors covered </a:t>
            </a:r>
            <a:r>
              <a:rPr lang="sr-Latn-CS" sz="2000" dirty="0" smtClean="0">
                <a:solidFill>
                  <a:srgbClr val="800000"/>
                </a:solidFill>
              </a:rPr>
              <a:t>by </a:t>
            </a:r>
            <a:r>
              <a:rPr lang="en-US" sz="2000" dirty="0" smtClean="0">
                <a:solidFill>
                  <a:srgbClr val="800000"/>
                </a:solidFill>
              </a:rPr>
              <a:t>UWWTD </a:t>
            </a:r>
            <a:r>
              <a:rPr lang="sl-SI" sz="2000" dirty="0" smtClean="0">
                <a:solidFill>
                  <a:srgbClr val="800000"/>
                </a:solidFill>
              </a:rPr>
              <a:t>- Art. 11, 12, 13</a:t>
            </a:r>
            <a:endParaRPr lang="en-US" sz="2000" dirty="0" smtClean="0">
              <a:solidFill>
                <a:srgbClr val="800000"/>
              </a:solidFill>
            </a:endParaRPr>
          </a:p>
          <a:p>
            <a:pPr algn="just" eaLnBrk="1" hangingPunct="1">
              <a:lnSpc>
                <a:spcPct val="80000"/>
              </a:lnSpc>
            </a:pPr>
            <a:endParaRPr lang="sr-Latn-CS" sz="2000" dirty="0" smtClean="0">
              <a:solidFill>
                <a:srgbClr val="800000"/>
              </a:solidFill>
            </a:endParaRPr>
          </a:p>
          <a:p>
            <a:pPr algn="just" eaLnBrk="1" hangingPunct="1">
              <a:lnSpc>
                <a:spcPct val="80000"/>
              </a:lnSpc>
            </a:pPr>
            <a:r>
              <a:rPr lang="en-GB" sz="2000" dirty="0" smtClean="0">
                <a:solidFill>
                  <a:srgbClr val="800000"/>
                </a:solidFill>
              </a:rPr>
              <a:t>These documents stipulate:</a:t>
            </a:r>
            <a:endParaRPr lang="en-US" sz="2000" dirty="0" smtClean="0">
              <a:solidFill>
                <a:srgbClr val="800000"/>
              </a:solidFill>
            </a:endParaRPr>
          </a:p>
          <a:p>
            <a:pPr algn="just" eaLnBrk="1" hangingPunct="1">
              <a:lnSpc>
                <a:spcPct val="80000"/>
              </a:lnSpc>
              <a:buFont typeface="Arial" charset="0"/>
              <a:buChar char="–"/>
            </a:pPr>
            <a:r>
              <a:rPr lang="sr-Latn-CS" sz="2000" dirty="0" smtClean="0">
                <a:solidFill>
                  <a:srgbClr val="800000"/>
                </a:solidFill>
              </a:rPr>
              <a:t>   </a:t>
            </a:r>
            <a:r>
              <a:rPr lang="en-GB" sz="1800" dirty="0" smtClean="0">
                <a:solidFill>
                  <a:srgbClr val="800000"/>
                </a:solidFill>
              </a:rPr>
              <a:t>development of appropriate technical documents (that contain the data on origin, quality and quantity of wastewaters, the method of treatment before discharge, points for sampling of water for analyses, etc.)</a:t>
            </a:r>
            <a:endParaRPr lang="en-US" sz="1800" dirty="0" smtClean="0">
              <a:solidFill>
                <a:srgbClr val="800000"/>
              </a:solidFill>
            </a:endParaRPr>
          </a:p>
          <a:p>
            <a:pPr algn="just" eaLnBrk="1" hangingPunct="1">
              <a:lnSpc>
                <a:spcPct val="80000"/>
              </a:lnSpc>
              <a:buFont typeface="Arial" charset="0"/>
              <a:buChar char="–"/>
            </a:pPr>
            <a:r>
              <a:rPr lang="sr-Latn-CS" sz="1800" dirty="0" smtClean="0">
                <a:solidFill>
                  <a:srgbClr val="800000"/>
                </a:solidFill>
              </a:rPr>
              <a:t>   </a:t>
            </a:r>
            <a:r>
              <a:rPr lang="en-GB" sz="1800" dirty="0" smtClean="0">
                <a:solidFill>
                  <a:srgbClr val="800000"/>
                </a:solidFill>
              </a:rPr>
              <a:t>construction of facilities that would ensure appropriate wastewater treatment</a:t>
            </a:r>
            <a:endParaRPr lang="en-US" sz="1800" dirty="0" smtClean="0">
              <a:solidFill>
                <a:srgbClr val="800000"/>
              </a:solidFill>
            </a:endParaRPr>
          </a:p>
          <a:p>
            <a:pPr algn="just" eaLnBrk="1" hangingPunct="1">
              <a:lnSpc>
                <a:spcPct val="80000"/>
              </a:lnSpc>
              <a:buFont typeface="Arial" charset="0"/>
              <a:buChar char="–"/>
            </a:pPr>
            <a:r>
              <a:rPr lang="sr-Latn-CS" sz="1800" dirty="0" smtClean="0">
                <a:solidFill>
                  <a:srgbClr val="800000"/>
                </a:solidFill>
              </a:rPr>
              <a:t>   </a:t>
            </a:r>
            <a:r>
              <a:rPr lang="en-GB" sz="1800" dirty="0" smtClean="0">
                <a:solidFill>
                  <a:srgbClr val="800000"/>
                </a:solidFill>
              </a:rPr>
              <a:t>use of facilities in </a:t>
            </a:r>
            <a:r>
              <a:rPr lang="sr-Latn-CS" sz="1800" dirty="0">
                <a:solidFill>
                  <a:srgbClr val="800000"/>
                </a:solidFill>
              </a:rPr>
              <a:t>a</a:t>
            </a:r>
            <a:r>
              <a:rPr lang="en-GB" sz="1800" dirty="0" smtClean="0">
                <a:solidFill>
                  <a:srgbClr val="800000"/>
                </a:solidFill>
              </a:rPr>
              <a:t> way that ensures protection of surface and ground waters against pollution</a:t>
            </a:r>
            <a:endParaRPr lang="sr-Latn-CS" sz="1800" dirty="0" smtClean="0">
              <a:solidFill>
                <a:srgbClr val="800000"/>
              </a:solidFill>
            </a:endParaRPr>
          </a:p>
          <a:p>
            <a:pPr algn="just" eaLnBrk="1" hangingPunct="1">
              <a:lnSpc>
                <a:spcPct val="80000"/>
              </a:lnSpc>
            </a:pPr>
            <a:endParaRPr lang="en-US" sz="1800" dirty="0" smtClean="0">
              <a:solidFill>
                <a:srgbClr val="800000"/>
              </a:solidFill>
            </a:endParaRPr>
          </a:p>
          <a:p>
            <a:pPr eaLnBrk="1" hangingPunct="1">
              <a:lnSpc>
                <a:spcPct val="80000"/>
              </a:lnSpc>
            </a:pPr>
            <a:endParaRPr lang="en-US" sz="2200" dirty="0" smtClean="0">
              <a:solidFill>
                <a:srgbClr val="8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1574</TotalTime>
  <Words>3281</Words>
  <Application>Microsoft Office PowerPoint</Application>
  <PresentationFormat>On-screen Show (4:3)</PresentationFormat>
  <Paragraphs>432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Council Directive 91/271/EEC of 21 May 1991 concerning urban waste-water treatment UWWTD</vt:lpstr>
      <vt:lpstr>LEGAL FRAMEWORK  Legislation on water </vt:lpstr>
      <vt:lpstr> LEGAL FRAMEWORK Other regulations on water issues </vt:lpstr>
      <vt:lpstr> LEGAL FRAMEWORK  Other regulations on water issues  </vt:lpstr>
      <vt:lpstr> TRANSPOSITION Existing legal framework </vt:lpstr>
      <vt:lpstr> TRANSPOSITION Existing legal framework </vt:lpstr>
      <vt:lpstr> TRANSPOSITION Existing legal framework </vt:lpstr>
      <vt:lpstr> TRANSPOSITION Existing legal framework </vt:lpstr>
      <vt:lpstr> TRANSPOSITION  Legal framework planned </vt:lpstr>
      <vt:lpstr> TRANSPOSITION  Legal framework planned </vt:lpstr>
      <vt:lpstr> TRANSPOSITION Conclusions  </vt:lpstr>
      <vt:lpstr> IMPLEMENTATION </vt:lpstr>
      <vt:lpstr>Slide 14</vt:lpstr>
      <vt:lpstr>Slide 15</vt:lpstr>
      <vt:lpstr> IMPLEMENTATION </vt:lpstr>
      <vt:lpstr> IMPLEMENTATION </vt:lpstr>
      <vt:lpstr> IMPLEMENTATION </vt:lpstr>
      <vt:lpstr> INSTITUTIONAL FRAMEWORK </vt:lpstr>
      <vt:lpstr> INSTITUTIONAL FRAMEWORK </vt:lpstr>
      <vt:lpstr> ADMINISTRATIVE CAPACITY  </vt:lpstr>
      <vt:lpstr>  PLAN OF HARMONISATION OF NATIONAL LEGISLATION WITH THE UWWTD </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Milivoje Jurisic</dc:creator>
  <cp:lastModifiedBy>Windows User</cp:lastModifiedBy>
  <cp:revision>316</cp:revision>
  <dcterms:created xsi:type="dcterms:W3CDTF">2006-08-16T00:00:00Z</dcterms:created>
  <dcterms:modified xsi:type="dcterms:W3CDTF">2020-02-04T15:20:15Z</dcterms:modified>
</cp:coreProperties>
</file>