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302" r:id="rId2"/>
    <p:sldId id="304" r:id="rId3"/>
    <p:sldId id="306" r:id="rId4"/>
    <p:sldId id="320" r:id="rId5"/>
    <p:sldId id="324" r:id="rId6"/>
    <p:sldId id="326" r:id="rId7"/>
    <p:sldId id="329" r:id="rId8"/>
    <p:sldId id="331" r:id="rId9"/>
    <p:sldId id="333" r:id="rId10"/>
    <p:sldId id="335" r:id="rId11"/>
    <p:sldId id="352" r:id="rId12"/>
    <p:sldId id="337" r:id="rId13"/>
    <p:sldId id="339" r:id="rId14"/>
    <p:sldId id="341" r:id="rId15"/>
    <p:sldId id="343" r:id="rId16"/>
    <p:sldId id="347" r:id="rId17"/>
    <p:sldId id="348" r:id="rId18"/>
    <p:sldId id="349" r:id="rId19"/>
    <p:sldId id="350" r:id="rId20"/>
    <p:sldId id="351"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28" autoAdjust="0"/>
    <p:restoredTop sz="94617" autoAdjust="0"/>
  </p:normalViewPr>
  <p:slideViewPr>
    <p:cSldViewPr>
      <p:cViewPr varScale="1">
        <p:scale>
          <a:sx n="80" d="100"/>
          <a:sy n="80" d="100"/>
        </p:scale>
        <p:origin x="-1056" y="-90"/>
      </p:cViewPr>
      <p:guideLst>
        <p:guide orient="horz" pos="2160"/>
        <p:guide pos="2880"/>
      </p:guideLst>
    </p:cSldViewPr>
  </p:slideViewPr>
  <p:outlineViewPr>
    <p:cViewPr>
      <p:scale>
        <a:sx n="33" d="100"/>
        <a:sy n="33" d="100"/>
      </p:scale>
      <p:origin x="126" y="34182"/>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82BBA95A-B44D-4F57-B975-AAD5E894B302}" type="datetimeFigureOut">
              <a:rPr lang="en-US"/>
              <a:pPr>
                <a:defRPr/>
              </a:pPr>
              <a:t>2/4/2020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921EB74D-2DAD-45AF-BACE-AAC111138F9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96A63C09-8AE1-4F4D-80A3-DB809DB5780E}" type="datetimeFigureOut">
              <a:rPr lang="en-US"/>
              <a:pPr>
                <a:defRPr/>
              </a:pPr>
              <a:t>2/4/2020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BCD6FBD-1039-464B-9289-57C2DF89DCD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E0E7651-03D9-405F-8199-36A3446D84D8}" type="datetimeFigureOut">
              <a:rPr lang="en-US"/>
              <a:pPr>
                <a:defRPr/>
              </a:pPr>
              <a:t>2/4/2020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3E94BB9-316F-46B4-8762-0AEEDEC118F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BD2EDB1-2679-45D7-B7E1-D5C227717E12}" type="datetimeFigureOut">
              <a:rPr lang="en-US"/>
              <a:pPr>
                <a:defRPr/>
              </a:pPr>
              <a:t>2/4/2020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6C485E1-1F43-4BA0-AA63-18C421C451F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258A620-178B-4EF5-B098-12D6341CA7F7}" type="datetimeFigureOut">
              <a:rPr lang="en-US"/>
              <a:pPr>
                <a:defRPr/>
              </a:pPr>
              <a:t>2/4/2020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AD1457A-B58D-4D5F-B20F-C913846FA40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98A3592-071A-4EBA-9C4E-95D008FDE426}" type="datetimeFigureOut">
              <a:rPr lang="en-US"/>
              <a:pPr>
                <a:defRPr/>
              </a:pPr>
              <a:t>2/4/2020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730B77E-63C4-4DD3-A3A0-B38148E4496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14A357A-460C-44E9-81BA-B56708967C68}" type="datetimeFigureOut">
              <a:rPr lang="en-US"/>
              <a:pPr>
                <a:defRPr/>
              </a:pPr>
              <a:t>2/4/2020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380C327-08E6-481A-85FC-17A91D8A477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765B92F-8BA6-48B3-85E1-AF3020634A1A}" type="datetimeFigureOut">
              <a:rPr lang="en-US"/>
              <a:pPr>
                <a:defRPr/>
              </a:pPr>
              <a:t>2/4/2020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7842837-FE9F-4B2F-8A90-5ACF7B3CA9E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B7DE5E0F-CE4F-4250-B5EC-07D669AD19C5}" type="datetimeFigureOut">
              <a:rPr lang="en-US"/>
              <a:pPr>
                <a:defRPr/>
              </a:pPr>
              <a:t>2/4/2020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336134B-34EF-4947-BBE2-0D904EFD27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6B2A3E8-8F11-4615-8415-89F2A11076A4}" type="datetimeFigureOut">
              <a:rPr lang="en-US"/>
              <a:pPr>
                <a:defRPr/>
              </a:pPr>
              <a:t>2/4/2020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0D3A1E4-DC2F-48CB-A675-F6D0883FFE1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E143F9E-B35B-4D3B-8E58-733695175F3F}" type="datetimeFigureOut">
              <a:rPr lang="en-US"/>
              <a:pPr>
                <a:defRPr/>
              </a:pPr>
              <a:t>2/4/2020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BCBF2EF-7F43-4A50-91AC-DA18CD58F7C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741386A-D94D-4520-AC27-10B22E2A9174}" type="datetimeFigureOut">
              <a:rPr lang="en-US"/>
              <a:pPr>
                <a:defRPr/>
              </a:pPr>
              <a:t>2/4/2020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8CD087C-F6DF-4399-B9FF-5DFE0EFC044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94D6B63D-DA61-4B8D-B9FF-15C5BB4C0257}" type="datetimeFigureOut">
              <a:rPr lang="en-US"/>
              <a:pPr>
                <a:defRPr/>
              </a:pPr>
              <a:t>2/4/2020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9E3BD149-897F-4724-A2B0-BF627E511D7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hyperlink" Target="mailto:zorica.djuranovic@mpr.gov.me" TargetMode="Externa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7.xml"/><Relationship Id="rId4" Type="http://schemas.openxmlformats.org/officeDocument/2006/relationships/image" Target="../media/image3.gif"/></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0"/>
            <a:ext cx="9144000" cy="6858000"/>
          </a:xfrm>
          <a:prstGeom prst="rect">
            <a:avLst/>
          </a:prstGeom>
          <a:gradFill flip="none" rotWithShape="1">
            <a:gsLst>
              <a:gs pos="0">
                <a:schemeClr val="accent2">
                  <a:lumMod val="60000"/>
                  <a:lumOff val="40000"/>
                </a:schemeClr>
              </a:gs>
              <a:gs pos="50000">
                <a:schemeClr val="accent2">
                  <a:lumMod val="50000"/>
                  <a:shade val="67500"/>
                  <a:satMod val="115000"/>
                </a:schemeClr>
              </a:gs>
              <a:gs pos="100000">
                <a:schemeClr val="accent2">
                  <a:lumMod val="50000"/>
                  <a:shade val="100000"/>
                  <a:satMod val="115000"/>
                </a:schemeClr>
              </a:gs>
            </a:gsLst>
            <a:path path="circle">
              <a:fillToRect r="100000" b="100000"/>
            </a:path>
            <a:tileRect l="-100000" t="-10000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accent2">
                  <a:lumMod val="60000"/>
                  <a:lumOff val="40000"/>
                </a:schemeClr>
              </a:solidFill>
            </a:endParaRPr>
          </a:p>
        </p:txBody>
      </p:sp>
      <p:sp>
        <p:nvSpPr>
          <p:cNvPr id="14340" name="Text Box 3"/>
          <p:cNvSpPr txBox="1">
            <a:spLocks noChangeArrowheads="1"/>
          </p:cNvSpPr>
          <p:nvPr/>
        </p:nvSpPr>
        <p:spPr bwMode="auto">
          <a:xfrm>
            <a:off x="304800" y="1676400"/>
            <a:ext cx="8458200" cy="825500"/>
          </a:xfrm>
          <a:prstGeom prst="rect">
            <a:avLst/>
          </a:prstGeom>
          <a:noFill/>
          <a:ln w="9525">
            <a:noFill/>
            <a:miter lim="800000"/>
            <a:headEnd/>
            <a:tailEnd/>
          </a:ln>
        </p:spPr>
        <p:txBody>
          <a:bodyPr>
            <a:spAutoFit/>
          </a:bodyPr>
          <a:lstStyle/>
          <a:p>
            <a:pPr algn="ctr"/>
            <a:r>
              <a:rPr lang="sr-Latn-CS" sz="1600" b="1">
                <a:solidFill>
                  <a:schemeClr val="bg1"/>
                </a:solidFill>
                <a:latin typeface="Cambria" pitchFamily="18" charset="0"/>
                <a:cs typeface="Arial" charset="0"/>
              </a:rPr>
              <a:t> M O N T E N E G R O </a:t>
            </a:r>
          </a:p>
          <a:p>
            <a:pPr algn="ctr"/>
            <a:r>
              <a:rPr lang="en-GB" sz="1600" b="1">
                <a:solidFill>
                  <a:schemeClr val="bg1"/>
                </a:solidFill>
                <a:latin typeface="Cambria" pitchFamily="18" charset="0"/>
                <a:cs typeface="Arial" charset="0"/>
              </a:rPr>
              <a:t>Negotiating Team for the Accession of </a:t>
            </a:r>
            <a:r>
              <a:rPr lang="sr-Latn-CS" sz="1600" b="1">
                <a:solidFill>
                  <a:schemeClr val="bg1"/>
                </a:solidFill>
                <a:latin typeface="Cambria" pitchFamily="18" charset="0"/>
                <a:cs typeface="Arial" charset="0"/>
              </a:rPr>
              <a:t>Montenegro </a:t>
            </a:r>
            <a:r>
              <a:rPr lang="en-GB" sz="1600" b="1">
                <a:solidFill>
                  <a:schemeClr val="bg1"/>
                </a:solidFill>
                <a:latin typeface="Cambria" pitchFamily="18" charset="0"/>
                <a:cs typeface="Arial" charset="0"/>
              </a:rPr>
              <a:t>to the European Union</a:t>
            </a:r>
            <a:br>
              <a:rPr lang="en-GB" sz="1600" b="1">
                <a:solidFill>
                  <a:schemeClr val="bg1"/>
                </a:solidFill>
                <a:latin typeface="Cambria" pitchFamily="18" charset="0"/>
                <a:cs typeface="Arial" charset="0"/>
              </a:rPr>
            </a:br>
            <a:r>
              <a:rPr lang="en-GB" sz="1600" b="1" i="1">
                <a:solidFill>
                  <a:schemeClr val="bg1"/>
                </a:solidFill>
                <a:latin typeface="Cambria" pitchFamily="18" charset="0"/>
                <a:cs typeface="Arial" charset="0"/>
              </a:rPr>
              <a:t>Working Group for Chapter </a:t>
            </a:r>
            <a:r>
              <a:rPr lang="en-US" sz="1600" b="1" i="1">
                <a:solidFill>
                  <a:schemeClr val="bg1"/>
                </a:solidFill>
                <a:latin typeface="Cambria" pitchFamily="18" charset="0"/>
                <a:cs typeface="Arial" charset="0"/>
              </a:rPr>
              <a:t> 27 </a:t>
            </a:r>
            <a:r>
              <a:rPr lang="hr-HR" sz="1600" b="1" i="1">
                <a:solidFill>
                  <a:schemeClr val="bg1"/>
                </a:solidFill>
                <a:latin typeface="Cambria" pitchFamily="18" charset="0"/>
                <a:cs typeface="Arial" charset="0"/>
              </a:rPr>
              <a:t>– </a:t>
            </a:r>
            <a:r>
              <a:rPr lang="en-US" sz="1600" b="1" i="1">
                <a:solidFill>
                  <a:schemeClr val="bg1"/>
                </a:solidFill>
                <a:latin typeface="Cambria" pitchFamily="18" charset="0"/>
                <a:cs typeface="Arial" charset="0"/>
              </a:rPr>
              <a:t>Environment</a:t>
            </a:r>
            <a:endParaRPr lang="en-US" sz="3600" b="1" i="1">
              <a:solidFill>
                <a:schemeClr val="bg1"/>
              </a:solidFill>
              <a:latin typeface="Cambria" pitchFamily="18" charset="0"/>
              <a:cs typeface="Arial" charset="0"/>
            </a:endParaRPr>
          </a:p>
        </p:txBody>
      </p:sp>
      <p:pic>
        <p:nvPicPr>
          <p:cNvPr id="11" name="Picture 4" descr="C:\Documents and Settings\alen.nikezic\Desktop\MUPIJU-Stari komp\Press clipping\montenegro grb.wmf"/>
          <p:cNvPicPr>
            <a:picLocks noChangeAspect="1" noChangeArrowheads="1"/>
          </p:cNvPicPr>
          <p:nvPr/>
        </p:nvPicPr>
        <p:blipFill>
          <a:blip r:embed="rId2" cstate="print"/>
          <a:srcRect/>
          <a:stretch>
            <a:fillRect/>
          </a:stretch>
        </p:blipFill>
        <p:spPr bwMode="auto">
          <a:xfrm>
            <a:off x="3657600" y="76200"/>
            <a:ext cx="1612900" cy="1597025"/>
          </a:xfrm>
          <a:prstGeom prst="rect">
            <a:avLst/>
          </a:prstGeom>
          <a:ln>
            <a:noFill/>
          </a:ln>
          <a:effectLst>
            <a:outerShdw blurRad="190500" algn="tl" rotWithShape="0">
              <a:srgbClr val="000000">
                <a:alpha val="70000"/>
              </a:srgbClr>
            </a:outerShdw>
          </a:effectLst>
        </p:spPr>
      </p:pic>
      <p:sp>
        <p:nvSpPr>
          <p:cNvPr id="14342" name="Rectangle 3"/>
          <p:cNvSpPr>
            <a:spLocks noChangeArrowheads="1"/>
          </p:cNvSpPr>
          <p:nvPr/>
        </p:nvSpPr>
        <p:spPr bwMode="auto">
          <a:xfrm>
            <a:off x="1447800" y="2590800"/>
            <a:ext cx="6324600" cy="3886200"/>
          </a:xfrm>
          <a:prstGeom prst="rect">
            <a:avLst/>
          </a:prstGeom>
          <a:noFill/>
          <a:ln w="9525">
            <a:noFill/>
            <a:miter lim="800000"/>
            <a:headEnd/>
            <a:tailEnd/>
          </a:ln>
        </p:spPr>
        <p:txBody>
          <a:bodyPr anchor="ctr"/>
          <a:lstStyle/>
          <a:p>
            <a:pPr algn="ctr"/>
            <a:endParaRPr lang="sr-Latn-CS" sz="2600">
              <a:solidFill>
                <a:srgbClr val="F2DCDB"/>
              </a:solidFill>
              <a:latin typeface="Cambria" pitchFamily="18" charset="0"/>
            </a:endParaRPr>
          </a:p>
          <a:p>
            <a:pPr algn="ctr"/>
            <a:endParaRPr lang="sr-Latn-CS" sz="2600">
              <a:solidFill>
                <a:srgbClr val="F2DCDB"/>
              </a:solidFill>
              <a:latin typeface="Cambria" pitchFamily="18" charset="0"/>
            </a:endParaRPr>
          </a:p>
          <a:p>
            <a:pPr algn="ctr"/>
            <a:endParaRPr lang="sr-Latn-CS" sz="2600">
              <a:solidFill>
                <a:srgbClr val="F2DCDB"/>
              </a:solidFill>
              <a:latin typeface="Cambria" pitchFamily="18" charset="0"/>
            </a:endParaRPr>
          </a:p>
          <a:p>
            <a:pPr algn="ctr"/>
            <a:endParaRPr lang="sr-Latn-CS" sz="2600">
              <a:solidFill>
                <a:srgbClr val="F2DCDB"/>
              </a:solidFill>
              <a:latin typeface="Cambria" pitchFamily="18" charset="0"/>
            </a:endParaRPr>
          </a:p>
          <a:p>
            <a:pPr algn="ctr"/>
            <a:r>
              <a:rPr lang="en-GB" sz="2600">
                <a:solidFill>
                  <a:srgbClr val="F2DCDB"/>
                </a:solidFill>
                <a:latin typeface="Cambria" pitchFamily="18" charset="0"/>
              </a:rPr>
              <a:t>Bilateral screening: Chapter</a:t>
            </a:r>
            <a:r>
              <a:rPr lang="en-US" sz="2600">
                <a:solidFill>
                  <a:srgbClr val="F2DCDB"/>
                </a:solidFill>
                <a:latin typeface="Cambria" pitchFamily="18" charset="0"/>
              </a:rPr>
              <a:t> 27</a:t>
            </a:r>
            <a:endParaRPr lang="en-GB" sz="2600">
              <a:solidFill>
                <a:srgbClr val="F2DCDB"/>
              </a:solidFill>
              <a:latin typeface="Cambria" pitchFamily="18" charset="0"/>
            </a:endParaRPr>
          </a:p>
          <a:p>
            <a:pPr algn="ctr"/>
            <a:r>
              <a:rPr lang="en-GB" sz="2600" b="1">
                <a:solidFill>
                  <a:srgbClr val="F2DCDB"/>
                </a:solidFill>
                <a:latin typeface="Cambria" pitchFamily="18" charset="0"/>
              </a:rPr>
              <a:t>PRESENTATION OF  </a:t>
            </a:r>
            <a:r>
              <a:rPr lang="sr-Latn-CS" sz="2600" b="1">
                <a:solidFill>
                  <a:srgbClr val="F2DCDB"/>
                </a:solidFill>
                <a:latin typeface="Cambria" pitchFamily="18" charset="0"/>
              </a:rPr>
              <a:t>MONTENEGRO</a:t>
            </a:r>
          </a:p>
          <a:p>
            <a:pPr algn="ctr"/>
            <a:endParaRPr lang="sr-Latn-CS" sz="2600" b="1">
              <a:solidFill>
                <a:srgbClr val="F2DCDB"/>
              </a:solidFill>
              <a:latin typeface="Cambria" pitchFamily="18" charset="0"/>
            </a:endParaRPr>
          </a:p>
          <a:p>
            <a:pPr algn="ctr"/>
            <a:r>
              <a:rPr lang="sr-Latn-CS" sz="2600" b="1">
                <a:solidFill>
                  <a:srgbClr val="F2DCDB"/>
                </a:solidFill>
                <a:latin typeface="Cambria" pitchFamily="18" charset="0"/>
              </a:rPr>
              <a:t/>
            </a:r>
            <a:br>
              <a:rPr lang="sr-Latn-CS" sz="2600" b="1">
                <a:solidFill>
                  <a:srgbClr val="F2DCDB"/>
                </a:solidFill>
                <a:latin typeface="Cambria" pitchFamily="18" charset="0"/>
              </a:rPr>
            </a:br>
            <a:r>
              <a:rPr lang="sr-Latn-CS" sz="2600" b="1">
                <a:solidFill>
                  <a:srgbClr val="F2DCDB"/>
                </a:solidFill>
                <a:latin typeface="Cambria" pitchFamily="18" charset="0"/>
              </a:rPr>
              <a:t/>
            </a:r>
            <a:br>
              <a:rPr lang="sr-Latn-CS" sz="2600" b="1">
                <a:solidFill>
                  <a:srgbClr val="F2DCDB"/>
                </a:solidFill>
                <a:latin typeface="Cambria" pitchFamily="18" charset="0"/>
              </a:rPr>
            </a:br>
            <a:r>
              <a:rPr lang="sr-Latn-CS" sz="2600" b="1">
                <a:solidFill>
                  <a:srgbClr val="F2DCDB"/>
                </a:solidFill>
                <a:latin typeface="Cambria" pitchFamily="18" charset="0"/>
              </a:rPr>
              <a:t/>
            </a:r>
            <a:br>
              <a:rPr lang="sr-Latn-CS" sz="2600" b="1">
                <a:solidFill>
                  <a:srgbClr val="F2DCDB"/>
                </a:solidFill>
                <a:latin typeface="Cambria" pitchFamily="18" charset="0"/>
              </a:rPr>
            </a:br>
            <a:r>
              <a:rPr lang="sr-Latn-CS" sz="2600" b="1">
                <a:solidFill>
                  <a:srgbClr val="F2DCDB"/>
                </a:solidFill>
                <a:latin typeface="Cambria" pitchFamily="18" charset="0"/>
              </a:rPr>
              <a:t/>
            </a:r>
            <a:br>
              <a:rPr lang="sr-Latn-CS" sz="2600" b="1">
                <a:solidFill>
                  <a:srgbClr val="F2DCDB"/>
                </a:solidFill>
                <a:latin typeface="Cambria" pitchFamily="18" charset="0"/>
              </a:rPr>
            </a:br>
            <a:r>
              <a:rPr lang="en-US" sz="2000" b="1">
                <a:solidFill>
                  <a:srgbClr val="D99694"/>
                </a:solidFill>
                <a:latin typeface="Cambria" pitchFamily="18" charset="0"/>
              </a:rPr>
              <a:t>Bru</a:t>
            </a:r>
            <a:r>
              <a:rPr lang="hr-HR" sz="2000" b="1">
                <a:solidFill>
                  <a:srgbClr val="D99694"/>
                </a:solidFill>
                <a:latin typeface="Cambria" pitchFamily="18" charset="0"/>
              </a:rPr>
              <a:t>ssel</a:t>
            </a:r>
            <a:r>
              <a:rPr lang="en-US" sz="2000" b="1">
                <a:solidFill>
                  <a:srgbClr val="D99694"/>
                </a:solidFill>
                <a:latin typeface="Cambria" pitchFamily="18" charset="0"/>
              </a:rPr>
              <a:t>s, 18</a:t>
            </a:r>
            <a:r>
              <a:rPr lang="sr-Latn-CS" sz="2000" b="1">
                <a:solidFill>
                  <a:srgbClr val="D99694"/>
                </a:solidFill>
                <a:latin typeface="Cambria" pitchFamily="18" charset="0"/>
              </a:rPr>
              <a:t>-22</a:t>
            </a:r>
            <a:r>
              <a:rPr lang="en-US" sz="2000" b="1">
                <a:solidFill>
                  <a:srgbClr val="D99694"/>
                </a:solidFill>
                <a:latin typeface="Cambria" pitchFamily="18" charset="0"/>
              </a:rPr>
              <a:t> March</a:t>
            </a:r>
            <a:r>
              <a:rPr lang="sr-Latn-CS" sz="2000" b="1">
                <a:solidFill>
                  <a:srgbClr val="D99694"/>
                </a:solidFill>
                <a:latin typeface="Cambria" pitchFamily="18" charset="0"/>
              </a:rPr>
              <a:t> 2013</a:t>
            </a:r>
            <a:endParaRPr lang="en-US" sz="2000">
              <a:solidFill>
                <a:srgbClr val="D99694"/>
              </a:solidFill>
              <a:latin typeface="Calibri" pitchFamily="34" charset="0"/>
            </a:endParaRPr>
          </a:p>
          <a:p>
            <a:pPr algn="ctr"/>
            <a:endParaRPr lang="sr-Latn-CS" sz="2600" b="1">
              <a:solidFill>
                <a:srgbClr val="F2DCDB"/>
              </a:solidFill>
              <a:latin typeface="Cambria" pitchFamily="18" charset="0"/>
            </a:endParaRPr>
          </a:p>
          <a:p>
            <a:pPr algn="ctr"/>
            <a:endParaRPr lang="sr-Latn-CS" sz="2600" b="1">
              <a:solidFill>
                <a:srgbClr val="F2DCDB"/>
              </a:solidFill>
              <a:latin typeface="Cambria" pitchFamily="18" charset="0"/>
            </a:endParaRPr>
          </a:p>
          <a:p>
            <a:pPr algn="ctr"/>
            <a:endParaRPr lang="sr-Latn-CS" sz="2600" b="1">
              <a:solidFill>
                <a:srgbClr val="F2DCDB"/>
              </a:solidFill>
              <a:latin typeface="Cambria" pitchFamily="18" charset="0"/>
            </a:endParaRPr>
          </a:p>
        </p:txBody>
      </p:sp>
      <p:grpSp>
        <p:nvGrpSpPr>
          <p:cNvPr id="14343" name="Group 22"/>
          <p:cNvGrpSpPr>
            <a:grpSpLocks/>
          </p:cNvGrpSpPr>
          <p:nvPr/>
        </p:nvGrpSpPr>
        <p:grpSpPr bwMode="auto">
          <a:xfrm rot="165688">
            <a:off x="-77788" y="5162550"/>
            <a:ext cx="1020763" cy="1752600"/>
            <a:chOff x="-28875" y="5105400"/>
            <a:chExt cx="1019475" cy="1752600"/>
          </a:xfrm>
        </p:grpSpPr>
        <p:sp>
          <p:nvSpPr>
            <p:cNvPr id="16" name="5-Point Star 15"/>
            <p:cNvSpPr/>
            <p:nvPr/>
          </p:nvSpPr>
          <p:spPr>
            <a:xfrm>
              <a:off x="0" y="6400800"/>
              <a:ext cx="457200" cy="457200"/>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5-Point Star 16"/>
            <p:cNvSpPr/>
            <p:nvPr/>
          </p:nvSpPr>
          <p:spPr>
            <a:xfrm>
              <a:off x="304800" y="6248400"/>
              <a:ext cx="457200" cy="457200"/>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5-Point Star 17"/>
            <p:cNvSpPr/>
            <p:nvPr/>
          </p:nvSpPr>
          <p:spPr>
            <a:xfrm>
              <a:off x="533400" y="5943600"/>
              <a:ext cx="457200" cy="457200"/>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5-Point Star 18"/>
            <p:cNvSpPr/>
            <p:nvPr/>
          </p:nvSpPr>
          <p:spPr>
            <a:xfrm>
              <a:off x="533400" y="5562600"/>
              <a:ext cx="457200" cy="457200"/>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5-Point Star 19"/>
            <p:cNvSpPr/>
            <p:nvPr/>
          </p:nvSpPr>
          <p:spPr>
            <a:xfrm>
              <a:off x="304800" y="5257800"/>
              <a:ext cx="457200" cy="457200"/>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5-Point Star 20"/>
            <p:cNvSpPr/>
            <p:nvPr/>
          </p:nvSpPr>
          <p:spPr>
            <a:xfrm>
              <a:off x="-28875" y="5105400"/>
              <a:ext cx="457200" cy="457200"/>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14344" name="Picture 18" descr="EU MN logo"/>
          <p:cNvPicPr>
            <a:picLocks noChangeAspect="1" noChangeArrowheads="1"/>
          </p:cNvPicPr>
          <p:nvPr/>
        </p:nvPicPr>
        <p:blipFill>
          <a:blip r:embed="rId3" cstate="print"/>
          <a:srcRect/>
          <a:stretch>
            <a:fillRect/>
          </a:stretch>
        </p:blipFill>
        <p:spPr bwMode="auto">
          <a:xfrm>
            <a:off x="3581400" y="4419600"/>
            <a:ext cx="2133600" cy="1200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b="1" dirty="0">
                <a:solidFill>
                  <a:srgbClr val="F2DCDB"/>
                </a:solidFill>
                <a:latin typeface="Cambria" pitchFamily="18" charset="0"/>
                <a:cs typeface="Arial" charset="0"/>
              </a:rPr>
              <a:t>Chapter </a:t>
            </a:r>
            <a:r>
              <a:rPr lang="en-US" b="1" dirty="0">
                <a:solidFill>
                  <a:srgbClr val="F2DCDB"/>
                </a:solidFill>
                <a:latin typeface="Cambria" pitchFamily="18" charset="0"/>
                <a:cs typeface="Arial" charset="0"/>
              </a:rPr>
              <a:t>27</a:t>
            </a:r>
            <a:r>
              <a:rPr lang="sr-Latn-CS" b="1" dirty="0">
                <a:solidFill>
                  <a:srgbClr val="F2DCDB"/>
                </a:solidFill>
                <a:latin typeface="Cambria" pitchFamily="18" charset="0"/>
                <a:cs typeface="Arial" charset="0"/>
              </a:rPr>
              <a:t>: </a:t>
            </a:r>
            <a:r>
              <a:rPr lang="en-US" b="1" dirty="0">
                <a:solidFill>
                  <a:srgbClr val="F2DCDB"/>
                </a:solidFill>
                <a:latin typeface="Cambria" pitchFamily="18" charset="0"/>
                <a:cs typeface="Arial" charset="0"/>
              </a:rPr>
              <a:t>Environment </a:t>
            </a:r>
            <a:r>
              <a:rPr lang="x-none" b="1" dirty="0">
                <a:solidFill>
                  <a:srgbClr val="F2DCDB"/>
                </a:solidFill>
                <a:latin typeface="Cambria" pitchFamily="18" charset="0"/>
                <a:cs typeface="Arial" charset="0"/>
              </a:rPr>
              <a:t> and Climate Change</a:t>
            </a:r>
            <a:endParaRPr lang="en-US" b="1" dirty="0">
              <a:solidFill>
                <a:srgbClr val="F2DCDB"/>
              </a:solidFill>
              <a:latin typeface="Cambria" pitchFamily="18" charset="0"/>
              <a:cs typeface="Arial" charset="0"/>
            </a:endParaRPr>
          </a:p>
        </p:txBody>
      </p:sp>
      <p:sp>
        <p:nvSpPr>
          <p:cNvPr id="24579" name="Text Box 121"/>
          <p:cNvSpPr txBox="1">
            <a:spLocks noChangeArrowheads="1"/>
          </p:cNvSpPr>
          <p:nvPr/>
        </p:nvSpPr>
        <p:spPr bwMode="auto">
          <a:xfrm>
            <a:off x="250825" y="2590800"/>
            <a:ext cx="8605838" cy="3502025"/>
          </a:xfrm>
          <a:prstGeom prst="rect">
            <a:avLst/>
          </a:prstGeom>
          <a:noFill/>
          <a:ln w="9525">
            <a:noFill/>
            <a:miter lim="800000"/>
            <a:headEnd/>
            <a:tailEnd/>
          </a:ln>
        </p:spPr>
        <p:txBody>
          <a:bodyPr/>
          <a:lstStyle/>
          <a:p>
            <a:pPr marL="14288" indent="-14288" eaLnBrk="0" hangingPunct="0"/>
            <a:endParaRPr lang="en-US" sz="1600">
              <a:cs typeface="Arial" charset="0"/>
            </a:endParaRPr>
          </a:p>
        </p:txBody>
      </p:sp>
      <p:grpSp>
        <p:nvGrpSpPr>
          <p:cNvPr id="24580"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24581" name="Picture 4" descr="C:\Documents and Settings\alen.nikezic\Desktop\MUPIJU-Stari komp\Press clipping\montenegro grb.wmf"/>
          <p:cNvPicPr>
            <a:picLocks noChangeAspect="1" noChangeArrowheads="1"/>
          </p:cNvPicPr>
          <p:nvPr/>
        </p:nvPicPr>
        <p:blipFill>
          <a:blip r:embed="rId2"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rPr>
              <a:t>Negotiating Team for the Accession of  </a:t>
            </a:r>
            <a:r>
              <a:rPr lang="sr-Latn-CS" sz="1000" b="1" dirty="0">
                <a:solidFill>
                  <a:schemeClr val="accent2">
                    <a:lumMod val="75000"/>
                  </a:schemeClr>
                </a:solidFill>
                <a:latin typeface="Cambria" pitchFamily="18" charset="0"/>
              </a:rPr>
              <a:t>Montenegro </a:t>
            </a:r>
            <a:r>
              <a:rPr lang="en-GB" sz="1000" b="1" dirty="0">
                <a:solidFill>
                  <a:schemeClr val="accent2">
                    <a:lumMod val="75000"/>
                  </a:schemeClr>
                </a:solidFill>
                <a:latin typeface="Cambria" pitchFamily="18" charset="0"/>
              </a:rPr>
              <a:t>to the European Union</a:t>
            </a:r>
            <a:r>
              <a:rPr lang="sr-Latn-CS" sz="1000" b="1" dirty="0">
                <a:solidFill>
                  <a:schemeClr val="accent2">
                    <a:lumMod val="75000"/>
                  </a:schemeClr>
                </a:solidFill>
                <a:latin typeface="Cambria" pitchFamily="18" charset="0"/>
              </a:rPr>
              <a:t> </a:t>
            </a:r>
            <a:endParaRPr lang="en-US" sz="1000" dirty="0">
              <a:solidFill>
                <a:schemeClr val="accent2">
                  <a:lumMod val="75000"/>
                </a:schemeClr>
              </a:solidFill>
              <a:latin typeface="+mn-lt"/>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b="1" dirty="0">
                <a:solidFill>
                  <a:srgbClr val="632523"/>
                </a:solidFill>
                <a:cs typeface="Arial" charset="0"/>
              </a:rPr>
              <a:t>Chapter 27:  ENVIRONMENT</a:t>
            </a:r>
            <a:r>
              <a:rPr lang="x-none" sz="1100" b="1" dirty="0">
                <a:solidFill>
                  <a:srgbClr val="632523"/>
                </a:solidFill>
                <a:cs typeface="Arial" charset="0"/>
              </a:rPr>
              <a:t> AND CLIMATE CHANGE</a:t>
            </a:r>
            <a:endParaRPr lang="pl-PL" sz="1100" b="1" dirty="0">
              <a:solidFill>
                <a:srgbClr val="632523"/>
              </a:solidFill>
              <a:cs typeface="Arial" charset="0"/>
            </a:endParaRPr>
          </a:p>
        </p:txBody>
      </p:sp>
      <p:pic>
        <p:nvPicPr>
          <p:cNvPr id="24584" name="Picture 18" descr="EU MN logo"/>
          <p:cNvPicPr>
            <a:picLocks noChangeAspect="1" noChangeArrowheads="1"/>
          </p:cNvPicPr>
          <p:nvPr/>
        </p:nvPicPr>
        <p:blipFill>
          <a:blip r:embed="rId3" cstate="print"/>
          <a:srcRect/>
          <a:stretch>
            <a:fillRect/>
          </a:stretch>
        </p:blipFill>
        <p:spPr bwMode="auto">
          <a:xfrm>
            <a:off x="152400" y="609600"/>
            <a:ext cx="1219200" cy="685800"/>
          </a:xfrm>
          <a:prstGeom prst="rect">
            <a:avLst/>
          </a:prstGeom>
          <a:noFill/>
          <a:ln w="9525">
            <a:noFill/>
            <a:miter lim="800000"/>
            <a:headEnd/>
            <a:tailEnd/>
          </a:ln>
        </p:spPr>
      </p:pic>
      <p:sp>
        <p:nvSpPr>
          <p:cNvPr id="18" name="Title 17"/>
          <p:cNvSpPr>
            <a:spLocks noGrp="1"/>
          </p:cNvSpPr>
          <p:nvPr>
            <p:ph type="title" idx="4294967295"/>
          </p:nvPr>
        </p:nvSpPr>
        <p:spPr>
          <a:xfrm>
            <a:off x="2438400" y="609600"/>
            <a:ext cx="6705600" cy="808038"/>
          </a:xfrm>
        </p:spPr>
        <p:txBody>
          <a:bodyPr rtlCol="0">
            <a:normAutofit fontScale="90000"/>
          </a:bodyPr>
          <a:lstStyle/>
          <a:p>
            <a:pPr eaLnBrk="1" fontAlgn="auto" hangingPunct="1">
              <a:spcAft>
                <a:spcPts val="0"/>
              </a:spcAft>
              <a:defRPr/>
            </a:pPr>
            <a:r>
              <a:rPr lang="sr-Latn-CS" b="1" dirty="0" smtClean="0"/>
              <a:t/>
            </a:r>
            <a:br>
              <a:rPr lang="sr-Latn-CS" b="1" dirty="0" smtClean="0"/>
            </a:br>
            <a:endParaRPr lang="en-US" dirty="0"/>
          </a:p>
        </p:txBody>
      </p:sp>
      <p:sp>
        <p:nvSpPr>
          <p:cNvPr id="24586" name="Rectangle 20"/>
          <p:cNvSpPr>
            <a:spLocks noChangeArrowheads="1"/>
          </p:cNvSpPr>
          <p:nvPr/>
        </p:nvSpPr>
        <p:spPr bwMode="auto">
          <a:xfrm>
            <a:off x="381000" y="1752600"/>
            <a:ext cx="7924800" cy="523875"/>
          </a:xfrm>
          <a:prstGeom prst="rect">
            <a:avLst/>
          </a:prstGeom>
          <a:noFill/>
          <a:ln w="9525">
            <a:noFill/>
            <a:miter lim="800000"/>
            <a:headEnd/>
            <a:tailEnd/>
          </a:ln>
        </p:spPr>
        <p:txBody>
          <a:bodyPr>
            <a:spAutoFit/>
          </a:bodyPr>
          <a:lstStyle/>
          <a:p>
            <a:endParaRPr lang="sr-Latn-CS" sz="1400" b="1">
              <a:latin typeface="Calibri" pitchFamily="34" charset="0"/>
            </a:endParaRPr>
          </a:p>
          <a:p>
            <a:r>
              <a:rPr lang="sr-Latn-CS" sz="1400" b="1">
                <a:latin typeface="Calibri" pitchFamily="34" charset="0"/>
              </a:rPr>
              <a:t>    </a:t>
            </a:r>
            <a:endParaRPr lang="en-US" sz="1400">
              <a:latin typeface="Calibri" pitchFamily="34" charset="0"/>
            </a:endParaRPr>
          </a:p>
        </p:txBody>
      </p:sp>
      <p:sp>
        <p:nvSpPr>
          <p:cNvPr id="24587" name="Rectangle 24"/>
          <p:cNvSpPr>
            <a:spLocks noChangeArrowheads="1"/>
          </p:cNvSpPr>
          <p:nvPr/>
        </p:nvSpPr>
        <p:spPr bwMode="auto">
          <a:xfrm>
            <a:off x="914400" y="838200"/>
            <a:ext cx="8077200" cy="369888"/>
          </a:xfrm>
          <a:prstGeom prst="rect">
            <a:avLst/>
          </a:prstGeom>
          <a:noFill/>
          <a:ln w="9525">
            <a:noFill/>
            <a:miter lim="800000"/>
            <a:headEnd/>
            <a:tailEnd/>
          </a:ln>
        </p:spPr>
        <p:txBody>
          <a:bodyPr>
            <a:spAutoFit/>
          </a:bodyPr>
          <a:lstStyle/>
          <a:p>
            <a:r>
              <a:rPr lang="sr-Latn-CS" b="1">
                <a:latin typeface="Calibri" pitchFamily="34" charset="0"/>
              </a:rPr>
              <a:t> </a:t>
            </a:r>
            <a:endParaRPr lang="sr-Latn-CS">
              <a:latin typeface="Calibri" pitchFamily="34" charset="0"/>
              <a:ea typeface="Calibri" pitchFamily="34" charset="0"/>
              <a:cs typeface="Times New Roman" pitchFamily="18" charset="0"/>
            </a:endParaRPr>
          </a:p>
        </p:txBody>
      </p:sp>
      <p:sp>
        <p:nvSpPr>
          <p:cNvPr id="24588" name="Rectangle 21"/>
          <p:cNvSpPr>
            <a:spLocks noChangeArrowheads="1"/>
          </p:cNvSpPr>
          <p:nvPr/>
        </p:nvSpPr>
        <p:spPr bwMode="auto">
          <a:xfrm>
            <a:off x="381000" y="1676400"/>
            <a:ext cx="7848600" cy="3108543"/>
          </a:xfrm>
          <a:prstGeom prst="rect">
            <a:avLst/>
          </a:prstGeom>
          <a:noFill/>
          <a:ln w="9525">
            <a:noFill/>
            <a:miter lim="800000"/>
            <a:headEnd/>
            <a:tailEnd/>
          </a:ln>
        </p:spPr>
        <p:txBody>
          <a:bodyPr>
            <a:spAutoFit/>
          </a:bodyPr>
          <a:lstStyle/>
          <a:p>
            <a:pPr algn="just">
              <a:buClr>
                <a:srgbClr val="953735"/>
              </a:buClr>
              <a:buSzPct val="120000"/>
              <a:buFontTx/>
              <a:buChar char="•"/>
            </a:pPr>
            <a:r>
              <a:rPr lang="x-none" sz="1400" smtClean="0">
                <a:solidFill>
                  <a:srgbClr val="800000"/>
                </a:solidFill>
                <a:latin typeface="Calibri" pitchFamily="34" charset="0"/>
                <a:cs typeface="Arial" charset="0"/>
              </a:rPr>
              <a:t> </a:t>
            </a:r>
            <a:r>
              <a:rPr lang="en-US" sz="1400" dirty="0" smtClean="0">
                <a:solidFill>
                  <a:srgbClr val="800000"/>
                </a:solidFill>
                <a:latin typeface="Calibri" pitchFamily="34" charset="0"/>
                <a:cs typeface="Arial" charset="0"/>
              </a:rPr>
              <a:t>Water </a:t>
            </a:r>
            <a:r>
              <a:rPr lang="en-US" sz="1400" dirty="0">
                <a:solidFill>
                  <a:srgbClr val="800000"/>
                </a:solidFill>
                <a:latin typeface="Calibri" pitchFamily="34" charset="0"/>
                <a:cs typeface="Arial" charset="0"/>
              </a:rPr>
              <a:t>Directorate, a body under the Ministry of Agriculture and Rural Development,  has jurisdiction in enforcement of laws, preparing   professional basis for legislation, plans and programs adopted by the Government and the Ministry in charge of water</a:t>
            </a:r>
          </a:p>
          <a:p>
            <a:pPr algn="just">
              <a:buClr>
                <a:srgbClr val="953735"/>
              </a:buClr>
              <a:buSzPct val="120000"/>
              <a:buFontTx/>
              <a:buChar char="•"/>
            </a:pPr>
            <a:endParaRPr lang="en-US" sz="1400" dirty="0">
              <a:solidFill>
                <a:srgbClr val="800000"/>
              </a:solidFill>
              <a:latin typeface="Calibri" pitchFamily="34" charset="0"/>
              <a:cs typeface="Arial" charset="0"/>
            </a:endParaRPr>
          </a:p>
          <a:p>
            <a:pPr algn="just">
              <a:buClr>
                <a:srgbClr val="953735"/>
              </a:buClr>
              <a:buSzPct val="120000"/>
              <a:buFontTx/>
              <a:buChar char="•"/>
            </a:pPr>
            <a:r>
              <a:rPr lang="x-none" sz="1400" dirty="0" smtClean="0">
                <a:solidFill>
                  <a:srgbClr val="800000"/>
                </a:solidFill>
                <a:latin typeface="Calibri" pitchFamily="34" charset="0"/>
                <a:cs typeface="Arial" charset="0"/>
              </a:rPr>
              <a:t> </a:t>
            </a:r>
            <a:r>
              <a:rPr lang="en-US" sz="1400" dirty="0" smtClean="0">
                <a:solidFill>
                  <a:srgbClr val="800000"/>
                </a:solidFill>
                <a:latin typeface="Calibri" pitchFamily="34" charset="0"/>
                <a:cs typeface="Arial" charset="0"/>
              </a:rPr>
              <a:t>Institute </a:t>
            </a:r>
            <a:r>
              <a:rPr lang="en-US" sz="1400" dirty="0">
                <a:solidFill>
                  <a:srgbClr val="800000"/>
                </a:solidFill>
                <a:latin typeface="Calibri" pitchFamily="34" charset="0"/>
                <a:cs typeface="Arial" charset="0"/>
              </a:rPr>
              <a:t>of Hydrometeorology and Seismology, systematically </a:t>
            </a:r>
            <a:r>
              <a:rPr lang="en-US" sz="1400" dirty="0" smtClean="0">
                <a:solidFill>
                  <a:srgbClr val="800000"/>
                </a:solidFill>
                <a:latin typeface="Calibri" pitchFamily="34" charset="0"/>
                <a:cs typeface="Arial" charset="0"/>
              </a:rPr>
              <a:t>examine  </a:t>
            </a:r>
            <a:r>
              <a:rPr lang="en-US" sz="1400" dirty="0">
                <a:solidFill>
                  <a:srgbClr val="800000"/>
                </a:solidFill>
                <a:latin typeface="Calibri" pitchFamily="34" charset="0"/>
                <a:cs typeface="Arial" charset="0"/>
              </a:rPr>
              <a:t>the quality and quantity of water in the profiles of surface and groundwater and protected areas, establishing  annual program of systematic testing of water quality</a:t>
            </a:r>
          </a:p>
          <a:p>
            <a:pPr algn="just">
              <a:buClr>
                <a:srgbClr val="953735"/>
              </a:buClr>
              <a:buSzPct val="120000"/>
              <a:buFontTx/>
              <a:buChar char="•"/>
            </a:pPr>
            <a:endParaRPr lang="en-US" sz="1400" dirty="0">
              <a:solidFill>
                <a:srgbClr val="800000"/>
              </a:solidFill>
              <a:latin typeface="Calibri" pitchFamily="34" charset="0"/>
              <a:cs typeface="Arial" charset="0"/>
            </a:endParaRPr>
          </a:p>
          <a:p>
            <a:pPr algn="just">
              <a:buClr>
                <a:srgbClr val="953735"/>
              </a:buClr>
              <a:buSzPct val="120000"/>
              <a:buFontTx/>
              <a:buChar char="•"/>
            </a:pPr>
            <a:r>
              <a:rPr lang="x-none" sz="1400" dirty="0" smtClean="0">
                <a:solidFill>
                  <a:srgbClr val="800000"/>
                </a:solidFill>
                <a:latin typeface="Calibri" pitchFamily="34" charset="0"/>
                <a:cs typeface="Arial" charset="0"/>
              </a:rPr>
              <a:t> </a:t>
            </a:r>
            <a:r>
              <a:rPr lang="en-US" sz="1400" dirty="0" smtClean="0">
                <a:solidFill>
                  <a:srgbClr val="800000"/>
                </a:solidFill>
                <a:latin typeface="Calibri" pitchFamily="34" charset="0"/>
                <a:cs typeface="Arial" charset="0"/>
              </a:rPr>
              <a:t>Agency </a:t>
            </a:r>
            <a:r>
              <a:rPr lang="en-US" sz="1400" dirty="0">
                <a:solidFill>
                  <a:srgbClr val="800000"/>
                </a:solidFill>
                <a:latin typeface="Calibri" pitchFamily="34" charset="0"/>
                <a:cs typeface="Arial" charset="0"/>
              </a:rPr>
              <a:t>for Environmental Protection  has the task of collecting and updating </a:t>
            </a:r>
            <a:r>
              <a:rPr lang="en-US" sz="1400" dirty="0" err="1">
                <a:solidFill>
                  <a:srgbClr val="800000"/>
                </a:solidFill>
                <a:latin typeface="Calibri" pitchFamily="34" charset="0"/>
                <a:cs typeface="Arial" charset="0"/>
              </a:rPr>
              <a:t>datas</a:t>
            </a:r>
            <a:r>
              <a:rPr lang="en-US" sz="1400" dirty="0">
                <a:solidFill>
                  <a:srgbClr val="800000"/>
                </a:solidFill>
                <a:latin typeface="Calibri" pitchFamily="34" charset="0"/>
                <a:cs typeface="Arial" charset="0"/>
              </a:rPr>
              <a:t>  on the quality of all segments of the environment, including water and to report to the national and European institutions  on this issue</a:t>
            </a:r>
          </a:p>
          <a:p>
            <a:pPr algn="just">
              <a:buClr>
                <a:srgbClr val="953735"/>
              </a:buClr>
              <a:buSzPct val="120000"/>
              <a:buFontTx/>
              <a:buChar char="•"/>
            </a:pPr>
            <a:endParaRPr lang="en-US" sz="1400" dirty="0">
              <a:solidFill>
                <a:srgbClr val="800000"/>
              </a:solidFill>
              <a:latin typeface="Calibri" pitchFamily="34" charset="0"/>
              <a:cs typeface="Arial" charset="0"/>
            </a:endParaRPr>
          </a:p>
          <a:p>
            <a:pPr algn="just">
              <a:buClr>
                <a:srgbClr val="953735"/>
              </a:buClr>
              <a:buSzPct val="120000"/>
              <a:buFontTx/>
              <a:buChar char="•"/>
            </a:pPr>
            <a:r>
              <a:rPr lang="x-none" sz="1400" dirty="0" smtClean="0">
                <a:solidFill>
                  <a:srgbClr val="800000"/>
                </a:solidFill>
                <a:latin typeface="Calibri" pitchFamily="34" charset="0"/>
                <a:cs typeface="Arial" charset="0"/>
              </a:rPr>
              <a:t> </a:t>
            </a:r>
            <a:r>
              <a:rPr lang="en-US" sz="1400" dirty="0" smtClean="0">
                <a:solidFill>
                  <a:srgbClr val="800000"/>
                </a:solidFill>
                <a:latin typeface="Calibri" pitchFamily="34" charset="0"/>
                <a:cs typeface="Arial" charset="0"/>
              </a:rPr>
              <a:t>Inspection </a:t>
            </a:r>
            <a:r>
              <a:rPr lang="en-US" sz="1400" dirty="0">
                <a:solidFill>
                  <a:srgbClr val="800000"/>
                </a:solidFill>
                <a:latin typeface="Calibri" pitchFamily="34" charset="0"/>
                <a:cs typeface="Arial" charset="0"/>
              </a:rPr>
              <a:t>Directorate, through the inspection on water </a:t>
            </a:r>
          </a:p>
          <a:p>
            <a:pPr algn="just">
              <a:buClr>
                <a:srgbClr val="953735"/>
              </a:buClr>
              <a:buSzPct val="120000"/>
              <a:buFontTx/>
              <a:buChar char="•"/>
            </a:pPr>
            <a:endParaRPr lang="en-US" sz="1400" b="1" dirty="0">
              <a:solidFill>
                <a:srgbClr val="800000"/>
              </a:solidFill>
              <a:latin typeface="Calibri" pitchFamily="34" charset="0"/>
              <a:cs typeface="Arial" charset="0"/>
            </a:endParaRPr>
          </a:p>
        </p:txBody>
      </p:sp>
      <p:sp>
        <p:nvSpPr>
          <p:cNvPr id="24589" name="Rectangle 22"/>
          <p:cNvSpPr>
            <a:spLocks noChangeArrowheads="1"/>
          </p:cNvSpPr>
          <p:nvPr/>
        </p:nvSpPr>
        <p:spPr bwMode="auto">
          <a:xfrm>
            <a:off x="2133600" y="838200"/>
            <a:ext cx="4648200" cy="579438"/>
          </a:xfrm>
          <a:prstGeom prst="rect">
            <a:avLst/>
          </a:prstGeom>
          <a:noFill/>
          <a:ln w="9525">
            <a:noFill/>
            <a:miter lim="800000"/>
            <a:headEnd/>
            <a:tailEnd/>
          </a:ln>
        </p:spPr>
        <p:txBody>
          <a:bodyPr>
            <a:spAutoFit/>
          </a:bodyPr>
          <a:lstStyle/>
          <a:p>
            <a:r>
              <a:rPr lang="sr-Latn-CS" sz="3200" b="1">
                <a:solidFill>
                  <a:srgbClr val="800000"/>
                </a:solidFill>
                <a:latin typeface="Calibri" pitchFamily="34" charset="0"/>
                <a:cs typeface="Arial" charset="0"/>
              </a:rPr>
              <a:t>Institu</a:t>
            </a:r>
            <a:r>
              <a:rPr lang="en-US" sz="3200" b="1">
                <a:solidFill>
                  <a:srgbClr val="800000"/>
                </a:solidFill>
                <a:latin typeface="Calibri" pitchFamily="34" charset="0"/>
                <a:cs typeface="Arial" charset="0"/>
              </a:rPr>
              <a:t>tional  framework</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b="1" dirty="0">
                <a:solidFill>
                  <a:srgbClr val="F2DCDB"/>
                </a:solidFill>
                <a:latin typeface="Cambria" pitchFamily="18" charset="0"/>
                <a:cs typeface="Arial" charset="0"/>
              </a:rPr>
              <a:t>Chapter </a:t>
            </a:r>
            <a:r>
              <a:rPr lang="en-US" b="1" dirty="0">
                <a:solidFill>
                  <a:srgbClr val="F2DCDB"/>
                </a:solidFill>
                <a:latin typeface="Cambria" pitchFamily="18" charset="0"/>
                <a:cs typeface="Arial" charset="0"/>
              </a:rPr>
              <a:t>27</a:t>
            </a:r>
            <a:r>
              <a:rPr lang="sr-Latn-CS" b="1" dirty="0">
                <a:solidFill>
                  <a:srgbClr val="F2DCDB"/>
                </a:solidFill>
                <a:latin typeface="Cambria" pitchFamily="18" charset="0"/>
                <a:cs typeface="Arial" charset="0"/>
              </a:rPr>
              <a:t>: </a:t>
            </a:r>
            <a:r>
              <a:rPr lang="en-US" b="1" dirty="0">
                <a:solidFill>
                  <a:srgbClr val="F2DCDB"/>
                </a:solidFill>
                <a:latin typeface="Cambria" pitchFamily="18" charset="0"/>
                <a:cs typeface="Arial" charset="0"/>
              </a:rPr>
              <a:t>Environment </a:t>
            </a:r>
            <a:r>
              <a:rPr lang="x-none" b="1" dirty="0">
                <a:solidFill>
                  <a:srgbClr val="F2DCDB"/>
                </a:solidFill>
                <a:latin typeface="Cambria" pitchFamily="18" charset="0"/>
                <a:cs typeface="Arial" charset="0"/>
              </a:rPr>
              <a:t> and Climate Change</a:t>
            </a:r>
            <a:endParaRPr lang="en-US" b="1" dirty="0">
              <a:solidFill>
                <a:srgbClr val="F2DCDB"/>
              </a:solidFill>
              <a:latin typeface="Cambria" pitchFamily="18" charset="0"/>
              <a:cs typeface="Arial" charset="0"/>
            </a:endParaRPr>
          </a:p>
        </p:txBody>
      </p:sp>
      <p:sp>
        <p:nvSpPr>
          <p:cNvPr id="24579" name="Text Box 121"/>
          <p:cNvSpPr txBox="1">
            <a:spLocks noChangeArrowheads="1"/>
          </p:cNvSpPr>
          <p:nvPr/>
        </p:nvSpPr>
        <p:spPr bwMode="auto">
          <a:xfrm>
            <a:off x="250825" y="2590800"/>
            <a:ext cx="8605838" cy="3502025"/>
          </a:xfrm>
          <a:prstGeom prst="rect">
            <a:avLst/>
          </a:prstGeom>
          <a:noFill/>
          <a:ln w="9525">
            <a:noFill/>
            <a:miter lim="800000"/>
            <a:headEnd/>
            <a:tailEnd/>
          </a:ln>
        </p:spPr>
        <p:txBody>
          <a:bodyPr/>
          <a:lstStyle/>
          <a:p>
            <a:pPr marL="14288" indent="-14288" eaLnBrk="0" hangingPunct="0"/>
            <a:endParaRPr lang="en-US" sz="1600">
              <a:cs typeface="Arial" charset="0"/>
            </a:endParaRPr>
          </a:p>
        </p:txBody>
      </p:sp>
      <p:grpSp>
        <p:nvGrpSpPr>
          <p:cNvPr id="2"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24581" name="Picture 4" descr="C:\Documents and Settings\alen.nikezic\Desktop\MUPIJU-Stari komp\Press clipping\montenegro grb.wmf"/>
          <p:cNvPicPr>
            <a:picLocks noChangeAspect="1" noChangeArrowheads="1"/>
          </p:cNvPicPr>
          <p:nvPr/>
        </p:nvPicPr>
        <p:blipFill>
          <a:blip r:embed="rId2"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rPr>
              <a:t>Negotiating Team for the Accession of  </a:t>
            </a:r>
            <a:r>
              <a:rPr lang="sr-Latn-CS" sz="1000" b="1" dirty="0">
                <a:solidFill>
                  <a:schemeClr val="accent2">
                    <a:lumMod val="75000"/>
                  </a:schemeClr>
                </a:solidFill>
                <a:latin typeface="Cambria" pitchFamily="18" charset="0"/>
              </a:rPr>
              <a:t>Montenegro </a:t>
            </a:r>
            <a:r>
              <a:rPr lang="en-GB" sz="1000" b="1" dirty="0">
                <a:solidFill>
                  <a:schemeClr val="accent2">
                    <a:lumMod val="75000"/>
                  </a:schemeClr>
                </a:solidFill>
                <a:latin typeface="Cambria" pitchFamily="18" charset="0"/>
              </a:rPr>
              <a:t>to the European Union</a:t>
            </a:r>
            <a:r>
              <a:rPr lang="sr-Latn-CS" sz="1000" b="1" dirty="0">
                <a:solidFill>
                  <a:schemeClr val="accent2">
                    <a:lumMod val="75000"/>
                  </a:schemeClr>
                </a:solidFill>
                <a:latin typeface="Cambria" pitchFamily="18" charset="0"/>
              </a:rPr>
              <a:t> </a:t>
            </a:r>
            <a:endParaRPr lang="en-US" sz="1000" dirty="0">
              <a:solidFill>
                <a:schemeClr val="accent2">
                  <a:lumMod val="75000"/>
                </a:schemeClr>
              </a:solidFill>
              <a:latin typeface="+mn-lt"/>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b="1" dirty="0">
                <a:solidFill>
                  <a:srgbClr val="632523"/>
                </a:solidFill>
                <a:cs typeface="Arial" charset="0"/>
              </a:rPr>
              <a:t>Chapter 27:  ENVIRONMENT</a:t>
            </a:r>
            <a:r>
              <a:rPr lang="x-none" sz="1100" b="1" dirty="0">
                <a:solidFill>
                  <a:srgbClr val="632523"/>
                </a:solidFill>
                <a:cs typeface="Arial" charset="0"/>
              </a:rPr>
              <a:t> AND CLIMATE CHANGE</a:t>
            </a:r>
            <a:endParaRPr lang="pl-PL" sz="1100" b="1" dirty="0">
              <a:solidFill>
                <a:srgbClr val="632523"/>
              </a:solidFill>
              <a:cs typeface="Arial" charset="0"/>
            </a:endParaRPr>
          </a:p>
        </p:txBody>
      </p:sp>
      <p:pic>
        <p:nvPicPr>
          <p:cNvPr id="24584" name="Picture 18" descr="EU MN logo"/>
          <p:cNvPicPr>
            <a:picLocks noChangeAspect="1" noChangeArrowheads="1"/>
          </p:cNvPicPr>
          <p:nvPr/>
        </p:nvPicPr>
        <p:blipFill>
          <a:blip r:embed="rId3" cstate="print"/>
          <a:srcRect/>
          <a:stretch>
            <a:fillRect/>
          </a:stretch>
        </p:blipFill>
        <p:spPr bwMode="auto">
          <a:xfrm>
            <a:off x="152400" y="609600"/>
            <a:ext cx="1219200" cy="685800"/>
          </a:xfrm>
          <a:prstGeom prst="rect">
            <a:avLst/>
          </a:prstGeom>
          <a:noFill/>
          <a:ln w="9525">
            <a:noFill/>
            <a:miter lim="800000"/>
            <a:headEnd/>
            <a:tailEnd/>
          </a:ln>
        </p:spPr>
      </p:pic>
      <p:sp>
        <p:nvSpPr>
          <p:cNvPr id="18" name="Title 17"/>
          <p:cNvSpPr>
            <a:spLocks noGrp="1"/>
          </p:cNvSpPr>
          <p:nvPr>
            <p:ph type="title" idx="4294967295"/>
          </p:nvPr>
        </p:nvSpPr>
        <p:spPr>
          <a:xfrm>
            <a:off x="2438400" y="609600"/>
            <a:ext cx="6705600" cy="808038"/>
          </a:xfrm>
        </p:spPr>
        <p:txBody>
          <a:bodyPr rtlCol="0">
            <a:normAutofit fontScale="90000"/>
          </a:bodyPr>
          <a:lstStyle/>
          <a:p>
            <a:pPr eaLnBrk="1" fontAlgn="auto" hangingPunct="1">
              <a:spcAft>
                <a:spcPts val="0"/>
              </a:spcAft>
              <a:defRPr/>
            </a:pPr>
            <a:r>
              <a:rPr lang="sr-Latn-CS" b="1" dirty="0" smtClean="0"/>
              <a:t/>
            </a:r>
            <a:br>
              <a:rPr lang="sr-Latn-CS" b="1" dirty="0" smtClean="0"/>
            </a:br>
            <a:endParaRPr lang="en-US" dirty="0"/>
          </a:p>
        </p:txBody>
      </p:sp>
      <p:sp>
        <p:nvSpPr>
          <p:cNvPr id="24586" name="Rectangle 20"/>
          <p:cNvSpPr>
            <a:spLocks noChangeArrowheads="1"/>
          </p:cNvSpPr>
          <p:nvPr/>
        </p:nvSpPr>
        <p:spPr bwMode="auto">
          <a:xfrm>
            <a:off x="381000" y="1752600"/>
            <a:ext cx="7924800" cy="523875"/>
          </a:xfrm>
          <a:prstGeom prst="rect">
            <a:avLst/>
          </a:prstGeom>
          <a:noFill/>
          <a:ln w="9525">
            <a:noFill/>
            <a:miter lim="800000"/>
            <a:headEnd/>
            <a:tailEnd/>
          </a:ln>
        </p:spPr>
        <p:txBody>
          <a:bodyPr>
            <a:spAutoFit/>
          </a:bodyPr>
          <a:lstStyle/>
          <a:p>
            <a:endParaRPr lang="sr-Latn-CS" sz="1400" b="1">
              <a:latin typeface="Calibri" pitchFamily="34" charset="0"/>
            </a:endParaRPr>
          </a:p>
          <a:p>
            <a:r>
              <a:rPr lang="sr-Latn-CS" sz="1400" b="1">
                <a:latin typeface="Calibri" pitchFamily="34" charset="0"/>
              </a:rPr>
              <a:t>    </a:t>
            </a:r>
            <a:endParaRPr lang="en-US" sz="1400">
              <a:latin typeface="Calibri" pitchFamily="34" charset="0"/>
            </a:endParaRPr>
          </a:p>
        </p:txBody>
      </p:sp>
      <p:sp>
        <p:nvSpPr>
          <p:cNvPr id="24587" name="Rectangle 24"/>
          <p:cNvSpPr>
            <a:spLocks noChangeArrowheads="1"/>
          </p:cNvSpPr>
          <p:nvPr/>
        </p:nvSpPr>
        <p:spPr bwMode="auto">
          <a:xfrm>
            <a:off x="914400" y="838200"/>
            <a:ext cx="8077200" cy="369888"/>
          </a:xfrm>
          <a:prstGeom prst="rect">
            <a:avLst/>
          </a:prstGeom>
          <a:noFill/>
          <a:ln w="9525">
            <a:noFill/>
            <a:miter lim="800000"/>
            <a:headEnd/>
            <a:tailEnd/>
          </a:ln>
        </p:spPr>
        <p:txBody>
          <a:bodyPr>
            <a:spAutoFit/>
          </a:bodyPr>
          <a:lstStyle/>
          <a:p>
            <a:r>
              <a:rPr lang="sr-Latn-CS" b="1">
                <a:latin typeface="Calibri" pitchFamily="34" charset="0"/>
              </a:rPr>
              <a:t> </a:t>
            </a:r>
            <a:endParaRPr lang="sr-Latn-CS">
              <a:latin typeface="Calibri" pitchFamily="34" charset="0"/>
              <a:ea typeface="Calibri" pitchFamily="34" charset="0"/>
              <a:cs typeface="Times New Roman" pitchFamily="18" charset="0"/>
            </a:endParaRPr>
          </a:p>
        </p:txBody>
      </p:sp>
      <p:sp>
        <p:nvSpPr>
          <p:cNvPr id="24588" name="Rectangle 21"/>
          <p:cNvSpPr>
            <a:spLocks noChangeArrowheads="1"/>
          </p:cNvSpPr>
          <p:nvPr/>
        </p:nvSpPr>
        <p:spPr bwMode="auto">
          <a:xfrm>
            <a:off x="381000" y="1676400"/>
            <a:ext cx="7848600" cy="307777"/>
          </a:xfrm>
          <a:prstGeom prst="rect">
            <a:avLst/>
          </a:prstGeom>
          <a:noFill/>
          <a:ln w="9525">
            <a:noFill/>
            <a:miter lim="800000"/>
            <a:headEnd/>
            <a:tailEnd/>
          </a:ln>
        </p:spPr>
        <p:txBody>
          <a:bodyPr>
            <a:spAutoFit/>
          </a:bodyPr>
          <a:lstStyle/>
          <a:p>
            <a:pPr algn="just">
              <a:buClr>
                <a:srgbClr val="953735"/>
              </a:buClr>
              <a:buSzPct val="120000"/>
              <a:buFontTx/>
              <a:buChar char="•"/>
            </a:pPr>
            <a:r>
              <a:rPr lang="x-none" sz="1400" smtClean="0">
                <a:solidFill>
                  <a:srgbClr val="800000"/>
                </a:solidFill>
                <a:latin typeface="Calibri" pitchFamily="34" charset="0"/>
                <a:cs typeface="Arial" charset="0"/>
              </a:rPr>
              <a:t> </a:t>
            </a:r>
            <a:endParaRPr lang="en-US" sz="1400" b="1" dirty="0">
              <a:solidFill>
                <a:srgbClr val="800000"/>
              </a:solidFill>
              <a:latin typeface="Calibri" pitchFamily="34" charset="0"/>
              <a:cs typeface="Arial" charset="0"/>
            </a:endParaRPr>
          </a:p>
        </p:txBody>
      </p:sp>
      <p:sp>
        <p:nvSpPr>
          <p:cNvPr id="24589" name="Rectangle 22"/>
          <p:cNvSpPr>
            <a:spLocks noChangeArrowheads="1"/>
          </p:cNvSpPr>
          <p:nvPr/>
        </p:nvSpPr>
        <p:spPr bwMode="auto">
          <a:xfrm>
            <a:off x="2133600" y="838200"/>
            <a:ext cx="4648200" cy="579438"/>
          </a:xfrm>
          <a:prstGeom prst="rect">
            <a:avLst/>
          </a:prstGeom>
          <a:noFill/>
          <a:ln w="9525">
            <a:noFill/>
            <a:miter lim="800000"/>
            <a:headEnd/>
            <a:tailEnd/>
          </a:ln>
        </p:spPr>
        <p:txBody>
          <a:bodyPr>
            <a:spAutoFit/>
          </a:bodyPr>
          <a:lstStyle/>
          <a:p>
            <a:r>
              <a:rPr lang="sr-Latn-CS" sz="3200" b="1">
                <a:solidFill>
                  <a:srgbClr val="800000"/>
                </a:solidFill>
                <a:latin typeface="Calibri" pitchFamily="34" charset="0"/>
                <a:cs typeface="Arial" charset="0"/>
              </a:rPr>
              <a:t>Institu</a:t>
            </a:r>
            <a:r>
              <a:rPr lang="en-US" sz="3200" b="1">
                <a:solidFill>
                  <a:srgbClr val="800000"/>
                </a:solidFill>
                <a:latin typeface="Calibri" pitchFamily="34" charset="0"/>
                <a:cs typeface="Arial" charset="0"/>
              </a:rPr>
              <a:t>tional  framework</a:t>
            </a:r>
          </a:p>
        </p:txBody>
      </p:sp>
      <p:sp>
        <p:nvSpPr>
          <p:cNvPr id="21" name="Rectangle 20"/>
          <p:cNvSpPr/>
          <p:nvPr/>
        </p:nvSpPr>
        <p:spPr>
          <a:xfrm>
            <a:off x="381000" y="1524000"/>
            <a:ext cx="8229600" cy="3323987"/>
          </a:xfrm>
          <a:prstGeom prst="rect">
            <a:avLst/>
          </a:prstGeom>
        </p:spPr>
        <p:txBody>
          <a:bodyPr wrap="square">
            <a:spAutoFit/>
          </a:bodyPr>
          <a:lstStyle/>
          <a:p>
            <a:pPr algn="just" eaLnBrk="1" hangingPunct="1">
              <a:buSzPct val="120000"/>
            </a:pPr>
            <a:endParaRPr lang="en-US" sz="1400" dirty="0" smtClean="0">
              <a:solidFill>
                <a:srgbClr val="800000"/>
              </a:solidFill>
              <a:latin typeface="+mj-lt"/>
            </a:endParaRPr>
          </a:p>
          <a:p>
            <a:pPr algn="just" eaLnBrk="1" hangingPunct="1">
              <a:buSzPct val="120000"/>
            </a:pPr>
            <a:endParaRPr lang="en-US" sz="1400" dirty="0" smtClean="0">
              <a:solidFill>
                <a:srgbClr val="800000"/>
              </a:solidFill>
              <a:latin typeface="+mj-lt"/>
            </a:endParaRPr>
          </a:p>
          <a:p>
            <a:pPr algn="just" eaLnBrk="1" hangingPunct="1">
              <a:buSzPct val="120000"/>
            </a:pPr>
            <a:endParaRPr lang="en-US" sz="1400" dirty="0" smtClean="0">
              <a:solidFill>
                <a:srgbClr val="800000"/>
              </a:solidFill>
              <a:latin typeface="+mj-lt"/>
            </a:endParaRPr>
          </a:p>
          <a:p>
            <a:pPr algn="just" eaLnBrk="1" hangingPunct="1">
              <a:buSzPct val="120000"/>
            </a:pPr>
            <a:r>
              <a:rPr lang="en-US" sz="1400" dirty="0" smtClean="0">
                <a:solidFill>
                  <a:srgbClr val="800000"/>
                </a:solidFill>
                <a:latin typeface="+mj-lt"/>
              </a:rPr>
              <a:t>Water  management and water land,</a:t>
            </a:r>
            <a:r>
              <a:rPr lang="x-none" sz="1400" smtClean="0">
                <a:solidFill>
                  <a:srgbClr val="800000"/>
                </a:solidFill>
                <a:latin typeface="+mj-lt"/>
              </a:rPr>
              <a:t> which are </a:t>
            </a:r>
            <a:r>
              <a:rPr lang="en-US" sz="1400" dirty="0" smtClean="0">
                <a:solidFill>
                  <a:srgbClr val="800000"/>
                </a:solidFill>
                <a:latin typeface="+mj-lt"/>
              </a:rPr>
              <a:t> of importance to the </a:t>
            </a:r>
            <a:r>
              <a:rPr lang="x-none" sz="1400" smtClean="0">
                <a:solidFill>
                  <a:srgbClr val="800000"/>
                </a:solidFill>
                <a:latin typeface="+mj-lt"/>
              </a:rPr>
              <a:t>S</a:t>
            </a:r>
            <a:r>
              <a:rPr lang="en-US" sz="1400" dirty="0" err="1" smtClean="0">
                <a:solidFill>
                  <a:srgbClr val="800000"/>
                </a:solidFill>
                <a:latin typeface="+mj-lt"/>
              </a:rPr>
              <a:t>tate</a:t>
            </a:r>
            <a:r>
              <a:rPr lang="en-US" sz="1400" dirty="0" smtClean="0">
                <a:solidFill>
                  <a:srgbClr val="800000"/>
                </a:solidFill>
                <a:latin typeface="+mj-lt"/>
              </a:rPr>
              <a:t>,</a:t>
            </a:r>
            <a:r>
              <a:rPr lang="x-none" sz="1400" smtClean="0">
                <a:solidFill>
                  <a:srgbClr val="800000"/>
                </a:solidFill>
                <a:latin typeface="+mj-lt"/>
              </a:rPr>
              <a:t> are </a:t>
            </a:r>
            <a:r>
              <a:rPr lang="en-US" sz="1400" dirty="0" smtClean="0">
                <a:solidFill>
                  <a:srgbClr val="800000"/>
                </a:solidFill>
                <a:latin typeface="+mj-lt"/>
              </a:rPr>
              <a:t> in the </a:t>
            </a:r>
            <a:r>
              <a:rPr lang="x-none" sz="1400" smtClean="0">
                <a:solidFill>
                  <a:srgbClr val="800000"/>
                </a:solidFill>
                <a:latin typeface="+mj-lt"/>
              </a:rPr>
              <a:t>jurisdiction of the </a:t>
            </a:r>
            <a:r>
              <a:rPr lang="en-US" sz="1400" dirty="0" smtClean="0">
                <a:solidFill>
                  <a:srgbClr val="800000"/>
                </a:solidFill>
                <a:latin typeface="+mj-lt"/>
              </a:rPr>
              <a:t> State, </a:t>
            </a:r>
            <a:r>
              <a:rPr lang="x-none" sz="1400" smtClean="0">
                <a:solidFill>
                  <a:srgbClr val="800000"/>
                </a:solidFill>
                <a:latin typeface="+mj-lt"/>
              </a:rPr>
              <a:t>while  those </a:t>
            </a:r>
            <a:r>
              <a:rPr lang="en-US" sz="1400" dirty="0" smtClean="0">
                <a:solidFill>
                  <a:srgbClr val="800000"/>
                </a:solidFill>
                <a:latin typeface="+mj-lt"/>
              </a:rPr>
              <a:t>of local interest</a:t>
            </a:r>
            <a:r>
              <a:rPr lang="x-none" sz="1400" smtClean="0">
                <a:solidFill>
                  <a:srgbClr val="800000"/>
                </a:solidFill>
                <a:latin typeface="+mj-lt"/>
              </a:rPr>
              <a:t> are in the jurisdiction  of the local authority</a:t>
            </a:r>
            <a:endParaRPr lang="en-US" sz="1400" dirty="0" smtClean="0">
              <a:solidFill>
                <a:srgbClr val="800000"/>
              </a:solidFill>
              <a:latin typeface="+mj-lt"/>
            </a:endParaRPr>
          </a:p>
          <a:p>
            <a:pPr algn="just" eaLnBrk="1" hangingPunct="1">
              <a:buSzPct val="120000"/>
            </a:pPr>
            <a:r>
              <a:rPr lang="en-US" sz="1400" dirty="0" smtClean="0">
                <a:solidFill>
                  <a:srgbClr val="800000"/>
                </a:solidFill>
                <a:latin typeface="+mj-lt"/>
              </a:rPr>
              <a:t>The tasks performed by the public water supply company, or a company that is registered to perform these tasks (</a:t>
            </a:r>
            <a:r>
              <a:rPr lang="en-US" sz="1400" dirty="0" err="1" smtClean="0">
                <a:solidFill>
                  <a:srgbClr val="800000"/>
                </a:solidFill>
                <a:latin typeface="+mj-lt"/>
              </a:rPr>
              <a:t>ViKs</a:t>
            </a:r>
            <a:r>
              <a:rPr lang="en-US" sz="1400" dirty="0" smtClean="0">
                <a:solidFill>
                  <a:srgbClr val="800000"/>
                </a:solidFill>
                <a:latin typeface="+mj-lt"/>
              </a:rPr>
              <a:t>)</a:t>
            </a:r>
          </a:p>
          <a:p>
            <a:pPr algn="just" eaLnBrk="1" hangingPunct="1">
              <a:buSzPct val="120000"/>
            </a:pPr>
            <a:r>
              <a:rPr lang="en-US" sz="1400" dirty="0" smtClean="0">
                <a:solidFill>
                  <a:srgbClr val="800000"/>
                </a:solidFill>
                <a:latin typeface="+mj-lt"/>
              </a:rPr>
              <a:t> Institute of Public Health of Montenegro </a:t>
            </a:r>
            <a:r>
              <a:rPr lang="x-none" sz="1400" smtClean="0">
                <a:solidFill>
                  <a:srgbClr val="800000"/>
                </a:solidFill>
                <a:latin typeface="+mj-lt"/>
              </a:rPr>
              <a:t>performs</a:t>
            </a:r>
            <a:r>
              <a:rPr lang="en-US" sz="1400" dirty="0" smtClean="0">
                <a:solidFill>
                  <a:srgbClr val="800000"/>
                </a:solidFill>
                <a:latin typeface="+mj-lt"/>
              </a:rPr>
              <a:t> physical-chemical analysis of water and microbiological testing of drinking water</a:t>
            </a:r>
          </a:p>
          <a:p>
            <a:pPr algn="just" eaLnBrk="1" hangingPunct="1">
              <a:buSzPct val="120000"/>
            </a:pPr>
            <a:r>
              <a:rPr lang="en-US" sz="1400" dirty="0" smtClean="0">
                <a:solidFill>
                  <a:srgbClr val="800000"/>
                </a:solidFill>
                <a:latin typeface="+mj-lt"/>
              </a:rPr>
              <a:t>A systematic examination of the quality and quantity of surface and groundwater and protected areas </a:t>
            </a:r>
            <a:r>
              <a:rPr lang="x-none" sz="1400" smtClean="0">
                <a:solidFill>
                  <a:srgbClr val="800000"/>
                </a:solidFill>
                <a:latin typeface="+mj-lt"/>
              </a:rPr>
              <a:t>is in the competence of the </a:t>
            </a:r>
            <a:r>
              <a:rPr lang="en-US" sz="1400" dirty="0" smtClean="0">
                <a:solidFill>
                  <a:srgbClr val="800000"/>
                </a:solidFill>
                <a:latin typeface="+mj-lt"/>
              </a:rPr>
              <a:t>state authority responsible for hydro meteorological business</a:t>
            </a:r>
          </a:p>
          <a:p>
            <a:pPr algn="just" eaLnBrk="1" hangingPunct="1">
              <a:buSzPct val="120000"/>
            </a:pPr>
            <a:r>
              <a:rPr lang="en-US" sz="1400" dirty="0" smtClean="0">
                <a:solidFill>
                  <a:srgbClr val="800000"/>
                </a:solidFill>
                <a:latin typeface="+mj-lt"/>
              </a:rPr>
              <a:t>LLD Center for </a:t>
            </a:r>
            <a:r>
              <a:rPr lang="en-US" sz="1400" dirty="0" err="1" smtClean="0">
                <a:solidFill>
                  <a:srgbClr val="800000"/>
                </a:solidFill>
                <a:latin typeface="+mj-lt"/>
              </a:rPr>
              <a:t>Ecotoxicological</a:t>
            </a:r>
            <a:r>
              <a:rPr lang="en-US" sz="1400" dirty="0" smtClean="0">
                <a:solidFill>
                  <a:srgbClr val="800000"/>
                </a:solidFill>
                <a:latin typeface="+mj-lt"/>
              </a:rPr>
              <a:t> Research of Montenegro is</a:t>
            </a:r>
            <a:r>
              <a:rPr lang="x-none" sz="1400" smtClean="0">
                <a:solidFill>
                  <a:srgbClr val="800000"/>
                </a:solidFill>
                <a:latin typeface="+mj-lt"/>
              </a:rPr>
              <a:t> in charge for</a:t>
            </a:r>
            <a:r>
              <a:rPr lang="en-US" sz="1400" dirty="0" smtClean="0">
                <a:solidFill>
                  <a:srgbClr val="800000"/>
                </a:solidFill>
                <a:latin typeface="+mj-lt"/>
              </a:rPr>
              <a:t>:        </a:t>
            </a:r>
            <a:endParaRPr lang="x-none" sz="1400" smtClean="0">
              <a:solidFill>
                <a:srgbClr val="800000"/>
              </a:solidFill>
              <a:latin typeface="+mj-lt"/>
            </a:endParaRPr>
          </a:p>
          <a:p>
            <a:pPr algn="just" eaLnBrk="1" hangingPunct="1">
              <a:buSzPct val="120000"/>
              <a:buNone/>
            </a:pPr>
            <a:r>
              <a:rPr lang="x-none" sz="1400" smtClean="0">
                <a:solidFill>
                  <a:srgbClr val="800000"/>
                </a:solidFill>
                <a:latin typeface="+mj-lt"/>
              </a:rPr>
              <a:t>         -   </a:t>
            </a:r>
            <a:r>
              <a:rPr lang="en-US" sz="1400" dirty="0" smtClean="0">
                <a:solidFill>
                  <a:srgbClr val="800000"/>
                </a:solidFill>
                <a:latin typeface="+mj-lt"/>
              </a:rPr>
              <a:t>physical-chemical testing of drinking water, water and wastewater</a:t>
            </a:r>
          </a:p>
          <a:p>
            <a:pPr algn="just" eaLnBrk="1" hangingPunct="1">
              <a:buSzPct val="120000"/>
              <a:buNone/>
            </a:pPr>
            <a:r>
              <a:rPr lang="en-US" sz="1400" dirty="0" smtClean="0">
                <a:solidFill>
                  <a:srgbClr val="800000"/>
                </a:solidFill>
                <a:latin typeface="+mj-lt"/>
              </a:rPr>
              <a:t>       </a:t>
            </a:r>
            <a:r>
              <a:rPr lang="x-none" sz="1400" smtClean="0">
                <a:solidFill>
                  <a:srgbClr val="800000"/>
                </a:solidFill>
                <a:latin typeface="+mj-lt"/>
              </a:rPr>
              <a:t>  </a:t>
            </a:r>
            <a:r>
              <a:rPr lang="en-US" sz="1400" dirty="0" smtClean="0">
                <a:solidFill>
                  <a:srgbClr val="800000"/>
                </a:solidFill>
                <a:latin typeface="+mj-lt"/>
              </a:rPr>
              <a:t> -</a:t>
            </a:r>
            <a:r>
              <a:rPr lang="x-none" sz="1400" smtClean="0">
                <a:solidFill>
                  <a:srgbClr val="800000"/>
                </a:solidFill>
                <a:latin typeface="+mj-lt"/>
              </a:rPr>
              <a:t>  </a:t>
            </a:r>
            <a:r>
              <a:rPr lang="en-US" sz="1400" dirty="0" smtClean="0">
                <a:solidFill>
                  <a:srgbClr val="800000"/>
                </a:solidFill>
                <a:latin typeface="+mj-lt"/>
              </a:rPr>
              <a:t>examination of the radioactivity in water samples</a:t>
            </a:r>
          </a:p>
          <a:p>
            <a:pPr algn="just" eaLnBrk="1" hangingPunct="1">
              <a:buSzPct val="120000"/>
              <a:buNone/>
            </a:pPr>
            <a:r>
              <a:rPr lang="en-US" sz="1400" dirty="0" smtClean="0">
                <a:solidFill>
                  <a:srgbClr val="800000"/>
                </a:solidFill>
                <a:latin typeface="+mj-lt"/>
              </a:rPr>
              <a:t>      </a:t>
            </a:r>
            <a:r>
              <a:rPr lang="x-none" sz="1400" smtClean="0">
                <a:solidFill>
                  <a:srgbClr val="800000"/>
                </a:solidFill>
                <a:latin typeface="+mj-lt"/>
              </a:rPr>
              <a:t>   </a:t>
            </a:r>
            <a:r>
              <a:rPr lang="en-US" sz="1400" dirty="0" smtClean="0">
                <a:solidFill>
                  <a:srgbClr val="800000"/>
                </a:solidFill>
                <a:latin typeface="+mj-lt"/>
              </a:rPr>
              <a:t> -</a:t>
            </a:r>
            <a:r>
              <a:rPr lang="x-none" sz="1400" smtClean="0">
                <a:solidFill>
                  <a:srgbClr val="800000"/>
                </a:solidFill>
                <a:latin typeface="+mj-lt"/>
              </a:rPr>
              <a:t>  </a:t>
            </a:r>
            <a:r>
              <a:rPr lang="en-US" sz="1400" dirty="0" smtClean="0">
                <a:solidFill>
                  <a:srgbClr val="800000"/>
                </a:solidFill>
                <a:latin typeface="+mj-lt"/>
              </a:rPr>
              <a:t>sampling of surface water and drinking water</a:t>
            </a:r>
            <a:endParaRPr lang="en-US" sz="1400" dirty="0">
              <a:latin typeface="+mj-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b="1" dirty="0">
                <a:solidFill>
                  <a:srgbClr val="F2DCDB"/>
                </a:solidFill>
                <a:latin typeface="Cambria" pitchFamily="18" charset="0"/>
                <a:cs typeface="Arial" charset="0"/>
              </a:rPr>
              <a:t>Chapter </a:t>
            </a:r>
            <a:r>
              <a:rPr lang="en-US" b="1" dirty="0">
                <a:solidFill>
                  <a:srgbClr val="F2DCDB"/>
                </a:solidFill>
                <a:latin typeface="Cambria" pitchFamily="18" charset="0"/>
                <a:cs typeface="Arial" charset="0"/>
              </a:rPr>
              <a:t>27</a:t>
            </a:r>
            <a:r>
              <a:rPr lang="sr-Latn-CS" b="1" dirty="0">
                <a:solidFill>
                  <a:srgbClr val="F2DCDB"/>
                </a:solidFill>
                <a:latin typeface="Cambria" pitchFamily="18" charset="0"/>
                <a:cs typeface="Arial" charset="0"/>
              </a:rPr>
              <a:t>: </a:t>
            </a:r>
            <a:r>
              <a:rPr lang="en-US" b="1" dirty="0">
                <a:solidFill>
                  <a:srgbClr val="F2DCDB"/>
                </a:solidFill>
                <a:latin typeface="Cambria" pitchFamily="18" charset="0"/>
                <a:cs typeface="Arial" charset="0"/>
              </a:rPr>
              <a:t>Environment</a:t>
            </a:r>
            <a:r>
              <a:rPr lang="x-none" b="1" dirty="0">
                <a:solidFill>
                  <a:srgbClr val="F2DCDB"/>
                </a:solidFill>
                <a:latin typeface="Cambria" pitchFamily="18" charset="0"/>
                <a:cs typeface="Arial" charset="0"/>
              </a:rPr>
              <a:t> and Climate Change</a:t>
            </a:r>
            <a:r>
              <a:rPr lang="en-US" b="1" dirty="0">
                <a:solidFill>
                  <a:srgbClr val="F2DCDB"/>
                </a:solidFill>
                <a:latin typeface="Cambria" pitchFamily="18" charset="0"/>
                <a:cs typeface="Arial" charset="0"/>
              </a:rPr>
              <a:t> </a:t>
            </a:r>
          </a:p>
        </p:txBody>
      </p:sp>
      <p:sp>
        <p:nvSpPr>
          <p:cNvPr id="25603" name="Text Box 121"/>
          <p:cNvSpPr txBox="1">
            <a:spLocks noChangeArrowheads="1"/>
          </p:cNvSpPr>
          <p:nvPr/>
        </p:nvSpPr>
        <p:spPr bwMode="auto">
          <a:xfrm>
            <a:off x="250825" y="2590800"/>
            <a:ext cx="8605838" cy="3502025"/>
          </a:xfrm>
          <a:prstGeom prst="rect">
            <a:avLst/>
          </a:prstGeom>
          <a:noFill/>
          <a:ln w="9525">
            <a:noFill/>
            <a:miter lim="800000"/>
            <a:headEnd/>
            <a:tailEnd/>
          </a:ln>
        </p:spPr>
        <p:txBody>
          <a:bodyPr/>
          <a:lstStyle/>
          <a:p>
            <a:pPr marL="14288" indent="-14288" eaLnBrk="0" hangingPunct="0"/>
            <a:endParaRPr lang="en-US" sz="1600">
              <a:cs typeface="Arial" charset="0"/>
            </a:endParaRPr>
          </a:p>
        </p:txBody>
      </p:sp>
      <p:grpSp>
        <p:nvGrpSpPr>
          <p:cNvPr id="25604"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25605" name="Picture 4" descr="C:\Documents and Settings\alen.nikezic\Desktop\MUPIJU-Stari komp\Press clipping\montenegro grb.wmf"/>
          <p:cNvPicPr>
            <a:picLocks noChangeAspect="1" noChangeArrowheads="1"/>
          </p:cNvPicPr>
          <p:nvPr/>
        </p:nvPicPr>
        <p:blipFill>
          <a:blip r:embed="rId2"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rPr>
              <a:t>Negotiating Team for the Accession of  </a:t>
            </a:r>
            <a:r>
              <a:rPr lang="sr-Latn-CS" sz="1000" b="1" dirty="0">
                <a:solidFill>
                  <a:schemeClr val="accent2">
                    <a:lumMod val="75000"/>
                  </a:schemeClr>
                </a:solidFill>
                <a:latin typeface="Cambria" pitchFamily="18" charset="0"/>
              </a:rPr>
              <a:t>Montenegro </a:t>
            </a:r>
            <a:r>
              <a:rPr lang="en-GB" sz="1000" b="1" dirty="0">
                <a:solidFill>
                  <a:schemeClr val="accent2">
                    <a:lumMod val="75000"/>
                  </a:schemeClr>
                </a:solidFill>
                <a:latin typeface="Cambria" pitchFamily="18" charset="0"/>
              </a:rPr>
              <a:t>to the European Union</a:t>
            </a:r>
            <a:r>
              <a:rPr lang="sr-Latn-CS" sz="1000" b="1" dirty="0">
                <a:solidFill>
                  <a:schemeClr val="accent2">
                    <a:lumMod val="75000"/>
                  </a:schemeClr>
                </a:solidFill>
                <a:latin typeface="Cambria" pitchFamily="18" charset="0"/>
              </a:rPr>
              <a:t> </a:t>
            </a:r>
            <a:endParaRPr lang="en-US" sz="1000" dirty="0">
              <a:solidFill>
                <a:schemeClr val="accent2">
                  <a:lumMod val="75000"/>
                </a:schemeClr>
              </a:solidFill>
              <a:latin typeface="+mn-lt"/>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b="1" dirty="0">
                <a:solidFill>
                  <a:srgbClr val="632523"/>
                </a:solidFill>
                <a:cs typeface="Arial" charset="0"/>
              </a:rPr>
              <a:t>Chapter 27:  ENVIRONMENT</a:t>
            </a:r>
            <a:r>
              <a:rPr lang="x-none" sz="1100" b="1" dirty="0">
                <a:solidFill>
                  <a:srgbClr val="632523"/>
                </a:solidFill>
                <a:cs typeface="Arial" charset="0"/>
              </a:rPr>
              <a:t> AND CLIMATE CHANGE</a:t>
            </a:r>
            <a:endParaRPr lang="pl-PL" sz="1100" b="1" dirty="0">
              <a:solidFill>
                <a:srgbClr val="632523"/>
              </a:solidFill>
              <a:cs typeface="Arial" charset="0"/>
            </a:endParaRPr>
          </a:p>
        </p:txBody>
      </p:sp>
      <p:pic>
        <p:nvPicPr>
          <p:cNvPr id="25608" name="Picture 18" descr="EU MN logo"/>
          <p:cNvPicPr>
            <a:picLocks noChangeAspect="1" noChangeArrowheads="1"/>
          </p:cNvPicPr>
          <p:nvPr/>
        </p:nvPicPr>
        <p:blipFill>
          <a:blip r:embed="rId3" cstate="print"/>
          <a:srcRect/>
          <a:stretch>
            <a:fillRect/>
          </a:stretch>
        </p:blipFill>
        <p:spPr bwMode="auto">
          <a:xfrm>
            <a:off x="152400" y="609600"/>
            <a:ext cx="1219200" cy="685800"/>
          </a:xfrm>
          <a:prstGeom prst="rect">
            <a:avLst/>
          </a:prstGeom>
          <a:noFill/>
          <a:ln w="9525">
            <a:noFill/>
            <a:miter lim="800000"/>
            <a:headEnd/>
            <a:tailEnd/>
          </a:ln>
        </p:spPr>
      </p:pic>
      <p:sp>
        <p:nvSpPr>
          <p:cNvPr id="18" name="Title 17"/>
          <p:cNvSpPr>
            <a:spLocks noGrp="1"/>
          </p:cNvSpPr>
          <p:nvPr>
            <p:ph type="title"/>
          </p:nvPr>
        </p:nvSpPr>
        <p:spPr>
          <a:xfrm>
            <a:off x="381000" y="609600"/>
            <a:ext cx="8305800" cy="808038"/>
          </a:xfrm>
        </p:spPr>
        <p:txBody>
          <a:bodyPr rtlCol="0">
            <a:normAutofit fontScale="90000"/>
          </a:bodyPr>
          <a:lstStyle/>
          <a:p>
            <a:pPr eaLnBrk="1" fontAlgn="auto" hangingPunct="1">
              <a:spcAft>
                <a:spcPts val="0"/>
              </a:spcAft>
              <a:defRPr/>
            </a:pPr>
            <a:r>
              <a:rPr lang="sr-Latn-CS" b="1" dirty="0" smtClean="0"/>
              <a:t/>
            </a:r>
            <a:br>
              <a:rPr lang="sr-Latn-CS" b="1" dirty="0" smtClean="0"/>
            </a:br>
            <a:endParaRPr lang="en-US" dirty="0"/>
          </a:p>
        </p:txBody>
      </p:sp>
      <p:sp>
        <p:nvSpPr>
          <p:cNvPr id="25610" name="Content Placeholder 18"/>
          <p:cNvSpPr>
            <a:spLocks noGrp="1"/>
          </p:cNvSpPr>
          <p:nvPr>
            <p:ph idx="1"/>
          </p:nvPr>
        </p:nvSpPr>
        <p:spPr/>
        <p:txBody>
          <a:bodyPr/>
          <a:lstStyle/>
          <a:p>
            <a:pPr eaLnBrk="1" hangingPunct="1">
              <a:buFont typeface="Arial" charset="0"/>
              <a:buNone/>
            </a:pPr>
            <a:endParaRPr lang="en-US" smtClean="0"/>
          </a:p>
          <a:p>
            <a:pPr eaLnBrk="1" hangingPunct="1"/>
            <a:endParaRPr lang="en-US" smtClean="0"/>
          </a:p>
        </p:txBody>
      </p:sp>
      <p:sp>
        <p:nvSpPr>
          <p:cNvPr id="25611" name="Rectangle 20"/>
          <p:cNvSpPr>
            <a:spLocks noChangeArrowheads="1"/>
          </p:cNvSpPr>
          <p:nvPr/>
        </p:nvSpPr>
        <p:spPr bwMode="auto">
          <a:xfrm>
            <a:off x="381000" y="1981200"/>
            <a:ext cx="7924800" cy="523875"/>
          </a:xfrm>
          <a:prstGeom prst="rect">
            <a:avLst/>
          </a:prstGeom>
          <a:noFill/>
          <a:ln w="9525">
            <a:noFill/>
            <a:miter lim="800000"/>
            <a:headEnd/>
            <a:tailEnd/>
          </a:ln>
        </p:spPr>
        <p:txBody>
          <a:bodyPr>
            <a:spAutoFit/>
          </a:bodyPr>
          <a:lstStyle/>
          <a:p>
            <a:endParaRPr lang="sr-Latn-CS" sz="1400" b="1">
              <a:latin typeface="Calibri" pitchFamily="34" charset="0"/>
            </a:endParaRPr>
          </a:p>
          <a:p>
            <a:r>
              <a:rPr lang="sr-Latn-CS" sz="1400" b="1">
                <a:latin typeface="Calibri" pitchFamily="34" charset="0"/>
              </a:rPr>
              <a:t>    </a:t>
            </a:r>
            <a:endParaRPr lang="en-US" sz="1400">
              <a:latin typeface="Calibri" pitchFamily="34" charset="0"/>
            </a:endParaRPr>
          </a:p>
        </p:txBody>
      </p:sp>
      <p:sp>
        <p:nvSpPr>
          <p:cNvPr id="25612" name="Rectangle 24"/>
          <p:cNvSpPr>
            <a:spLocks noChangeArrowheads="1"/>
          </p:cNvSpPr>
          <p:nvPr/>
        </p:nvSpPr>
        <p:spPr bwMode="auto">
          <a:xfrm>
            <a:off x="304800" y="1524000"/>
            <a:ext cx="8077200" cy="369888"/>
          </a:xfrm>
          <a:prstGeom prst="rect">
            <a:avLst/>
          </a:prstGeom>
          <a:noFill/>
          <a:ln w="9525">
            <a:noFill/>
            <a:miter lim="800000"/>
            <a:headEnd/>
            <a:tailEnd/>
          </a:ln>
        </p:spPr>
        <p:txBody>
          <a:bodyPr>
            <a:spAutoFit/>
          </a:bodyPr>
          <a:lstStyle/>
          <a:p>
            <a:r>
              <a:rPr lang="sr-Latn-CS" b="1">
                <a:latin typeface="Calibri" pitchFamily="34" charset="0"/>
              </a:rPr>
              <a:t> </a:t>
            </a:r>
            <a:endParaRPr lang="sr-Latn-CS">
              <a:latin typeface="Calibri" pitchFamily="34" charset="0"/>
              <a:ea typeface="Calibri" pitchFamily="34" charset="0"/>
              <a:cs typeface="Times New Roman" pitchFamily="18" charset="0"/>
            </a:endParaRPr>
          </a:p>
        </p:txBody>
      </p:sp>
      <p:sp>
        <p:nvSpPr>
          <p:cNvPr id="25613" name="Rectangle 25"/>
          <p:cNvSpPr>
            <a:spLocks noChangeArrowheads="1"/>
          </p:cNvSpPr>
          <p:nvPr/>
        </p:nvSpPr>
        <p:spPr bwMode="auto">
          <a:xfrm>
            <a:off x="2362200" y="914400"/>
            <a:ext cx="4457054" cy="584775"/>
          </a:xfrm>
          <a:prstGeom prst="rect">
            <a:avLst/>
          </a:prstGeom>
          <a:noFill/>
          <a:ln w="9525">
            <a:noFill/>
            <a:miter lim="800000"/>
            <a:headEnd/>
            <a:tailEnd/>
          </a:ln>
        </p:spPr>
        <p:txBody>
          <a:bodyPr wrap="none">
            <a:spAutoFit/>
          </a:bodyPr>
          <a:lstStyle/>
          <a:p>
            <a:r>
              <a:rPr lang="en-US" sz="3200" b="1" dirty="0" smtClean="0">
                <a:solidFill>
                  <a:srgbClr val="800000"/>
                </a:solidFill>
                <a:latin typeface="Calibri" pitchFamily="34" charset="0"/>
                <a:cs typeface="Arial" charset="0"/>
              </a:rPr>
              <a:t>Administrative </a:t>
            </a:r>
            <a:r>
              <a:rPr lang="en-US" sz="3200" b="1" dirty="0">
                <a:solidFill>
                  <a:srgbClr val="800000"/>
                </a:solidFill>
                <a:latin typeface="Calibri" pitchFamily="34" charset="0"/>
                <a:cs typeface="Arial" charset="0"/>
              </a:rPr>
              <a:t>capacities</a:t>
            </a:r>
          </a:p>
        </p:txBody>
      </p:sp>
      <p:graphicFrame>
        <p:nvGraphicFramePr>
          <p:cNvPr id="27" name="Table 26"/>
          <p:cNvGraphicFramePr>
            <a:graphicFrameLocks noGrp="1"/>
          </p:cNvGraphicFramePr>
          <p:nvPr/>
        </p:nvGraphicFramePr>
        <p:xfrm>
          <a:off x="533400" y="1828800"/>
          <a:ext cx="8153400" cy="1999659"/>
        </p:xfrm>
        <a:graphic>
          <a:graphicData uri="http://schemas.openxmlformats.org/drawingml/2006/table">
            <a:tbl>
              <a:tblPr firstRow="1" bandRow="1">
                <a:tableStyleId>{5C22544A-7EE6-4342-B048-85BDC9FD1C3A}</a:tableStyleId>
              </a:tblPr>
              <a:tblGrid>
                <a:gridCol w="4038600"/>
                <a:gridCol w="4114800"/>
              </a:tblGrid>
              <a:tr h="457200">
                <a:tc>
                  <a:txBody>
                    <a:bodyPr/>
                    <a:lstStyle/>
                    <a:p>
                      <a:pPr marL="0" marR="0">
                        <a:lnSpc>
                          <a:spcPct val="115000"/>
                        </a:lnSpc>
                        <a:spcBef>
                          <a:spcPts val="0"/>
                        </a:spcBef>
                        <a:spcAft>
                          <a:spcPts val="0"/>
                        </a:spcAft>
                      </a:pPr>
                      <a:r>
                        <a:rPr lang="x-none" sz="1200" dirty="0" smtClean="0">
                          <a:latin typeface="Arial"/>
                          <a:ea typeface="Calibri"/>
                          <a:cs typeface="Times New Roman"/>
                        </a:rPr>
                        <a:t>Institution</a:t>
                      </a:r>
                      <a:endParaRPr lang="en-US" sz="12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smtClean="0">
                          <a:latin typeface="+mn-lt"/>
                          <a:ea typeface="Calibri"/>
                          <a:cs typeface="Times New Roman"/>
                        </a:rPr>
                        <a:t>Number of employees working on the harmonization of national legislation with EU legislation</a:t>
                      </a:r>
                      <a:endParaRPr lang="en-US" sz="1200" dirty="0">
                        <a:latin typeface="Calibri"/>
                        <a:ea typeface="Calibri"/>
                        <a:cs typeface="Times New Roman"/>
                      </a:endParaRPr>
                    </a:p>
                  </a:txBody>
                  <a:tcPr marL="68580" marR="68580" marT="0" marB="0"/>
                </a:tc>
              </a:tr>
              <a:tr h="819741">
                <a:tc>
                  <a:txBody>
                    <a:bodyPr/>
                    <a:lstStyle/>
                    <a:p>
                      <a:pPr marL="0" marR="0">
                        <a:lnSpc>
                          <a:spcPct val="115000"/>
                        </a:lnSpc>
                        <a:spcBef>
                          <a:spcPts val="0"/>
                        </a:spcBef>
                        <a:spcAft>
                          <a:spcPts val="0"/>
                        </a:spcAft>
                      </a:pPr>
                      <a:r>
                        <a:rPr lang="en-US" sz="1200" dirty="0" smtClean="0">
                          <a:latin typeface="Arial"/>
                          <a:ea typeface="Calibri"/>
                          <a:cs typeface="Times New Roman"/>
                        </a:rPr>
                        <a:t>Mini</a:t>
                      </a:r>
                      <a:r>
                        <a:rPr lang="x-none" sz="1200" dirty="0" smtClean="0">
                          <a:latin typeface="Arial"/>
                          <a:ea typeface="Calibri"/>
                          <a:cs typeface="Times New Roman"/>
                        </a:rPr>
                        <a:t>stry</a:t>
                      </a:r>
                      <a:r>
                        <a:rPr lang="x-none" sz="1200" baseline="0" dirty="0" smtClean="0">
                          <a:latin typeface="Arial"/>
                          <a:ea typeface="Calibri"/>
                          <a:cs typeface="Times New Roman"/>
                        </a:rPr>
                        <a:t> of Agriculture and Rural Development</a:t>
                      </a:r>
                      <a:endParaRPr lang="en-US" sz="12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a:latin typeface="Arial"/>
                          <a:ea typeface="Calibri"/>
                          <a:cs typeface="Times New Roman"/>
                        </a:rPr>
                        <a:t>3</a:t>
                      </a:r>
                      <a:endParaRPr lang="en-US" sz="1200" dirty="0">
                        <a:latin typeface="Calibri"/>
                        <a:ea typeface="Calibri"/>
                        <a:cs typeface="Times New Roman"/>
                      </a:endParaRPr>
                    </a:p>
                  </a:txBody>
                  <a:tcPr marL="68580" marR="68580" marT="0" marB="0"/>
                </a:tc>
              </a:tr>
              <a:tr h="722718">
                <a:tc>
                  <a:txBody>
                    <a:bodyPr/>
                    <a:lstStyle/>
                    <a:p>
                      <a:pPr marL="0" marR="0">
                        <a:lnSpc>
                          <a:spcPct val="115000"/>
                        </a:lnSpc>
                        <a:spcBef>
                          <a:spcPts val="0"/>
                        </a:spcBef>
                        <a:spcAft>
                          <a:spcPts val="0"/>
                        </a:spcAft>
                      </a:pPr>
                      <a:r>
                        <a:rPr lang="sr-Latn-CS" sz="1200" dirty="0" smtClean="0">
                          <a:latin typeface="Calibri"/>
                          <a:ea typeface="Calibri"/>
                          <a:cs typeface="Times New Roman"/>
                        </a:rPr>
                        <a:t>Ministry</a:t>
                      </a:r>
                      <a:r>
                        <a:rPr lang="sr-Latn-CS" sz="1200" baseline="0" dirty="0" smtClean="0">
                          <a:latin typeface="Calibri"/>
                          <a:ea typeface="Calibri"/>
                          <a:cs typeface="Times New Roman"/>
                        </a:rPr>
                        <a:t> of Sustainable Development and Torusi</a:t>
                      </a:r>
                      <a:r>
                        <a:rPr lang="en-US" sz="1200" baseline="0" dirty="0" smtClean="0">
                          <a:latin typeface="Calibri"/>
                          <a:ea typeface="Calibri"/>
                          <a:cs typeface="Times New Roman"/>
                        </a:rPr>
                        <a:t>m</a:t>
                      </a:r>
                      <a:endParaRPr lang="en-US" sz="12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sr-Latn-CS" sz="1200" dirty="0" smtClean="0">
                          <a:latin typeface="Arial"/>
                          <a:ea typeface="Calibri"/>
                          <a:cs typeface="Times New Roman"/>
                        </a:rPr>
                        <a:t>2</a:t>
                      </a:r>
                      <a:endParaRPr lang="en-US" sz="1200" dirty="0">
                        <a:latin typeface="Calibri"/>
                        <a:ea typeface="Calibri"/>
                        <a:cs typeface="Times New Roman"/>
                      </a:endParaRPr>
                    </a:p>
                  </a:txBody>
                  <a:tcPr marL="68580" marR="68580" marT="0" marB="0"/>
                </a:tc>
              </a:tr>
            </a:tbl>
          </a:graphicData>
        </a:graphic>
      </p:graphicFrame>
      <p:graphicFrame>
        <p:nvGraphicFramePr>
          <p:cNvPr id="25653" name="Group 53"/>
          <p:cNvGraphicFramePr>
            <a:graphicFrameLocks noGrp="1"/>
          </p:cNvGraphicFramePr>
          <p:nvPr/>
        </p:nvGraphicFramePr>
        <p:xfrm>
          <a:off x="533400" y="3886202"/>
          <a:ext cx="8153400" cy="1443037"/>
        </p:xfrm>
        <a:graphic>
          <a:graphicData uri="http://schemas.openxmlformats.org/drawingml/2006/table">
            <a:tbl>
              <a:tblPr/>
              <a:tblGrid>
                <a:gridCol w="4038600"/>
                <a:gridCol w="4114800"/>
              </a:tblGrid>
              <a:tr h="51118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x-none" sz="1200" b="0" i="0" u="none" strike="noStrike" cap="none" normalizeH="0" baseline="0" dirty="0" smtClean="0">
                          <a:ln>
                            <a:noFill/>
                          </a:ln>
                          <a:solidFill>
                            <a:srgbClr val="FFFFFF"/>
                          </a:solidFill>
                          <a:effectLst/>
                          <a:latin typeface="Arial" charset="0"/>
                          <a:ea typeface="Calibri" pitchFamily="34" charset="0"/>
                          <a:cs typeface="Times New Roman" pitchFamily="18" charset="0"/>
                        </a:rPr>
                        <a:t>Directorate for waters</a:t>
                      </a:r>
                      <a:endParaRPr kumimoji="0" lang="en-US" sz="1200" b="0" i="0" u="none" strike="noStrike" cap="none" normalizeH="0" baseline="0" dirty="0" smtClean="0">
                        <a:ln>
                          <a:noFill/>
                        </a:ln>
                        <a:solidFill>
                          <a:srgbClr val="FFFFFF"/>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rgbClr val="FFFFFF"/>
                        </a:solidFill>
                        <a:effectLst/>
                        <a:latin typeface="Calibri" pitchFamily="34" charset="0"/>
                        <a:ea typeface="Calibri" pitchFamily="34"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r-Latn-CS" sz="1200" b="0" i="0" u="none" strike="noStrike" cap="none" normalizeH="0" baseline="0" smtClean="0">
                          <a:ln>
                            <a:noFill/>
                          </a:ln>
                          <a:solidFill>
                            <a:srgbClr val="FFFFFF"/>
                          </a:solidFill>
                          <a:effectLst/>
                          <a:latin typeface="Calibri" pitchFamily="34" charset="0"/>
                        </a:rPr>
                        <a:t>3</a:t>
                      </a:r>
                      <a:endParaRPr kumimoji="0" lang="en-US" sz="1200" b="0" i="0" u="none" strike="noStrike" cap="none" normalizeH="0" baseline="0" smtClean="0">
                        <a:ln>
                          <a:noFill/>
                        </a:ln>
                        <a:solidFill>
                          <a:srgbClr val="FFFFFF"/>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1061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r-Latn-CS" sz="1200" b="0" i="0" u="none" strike="noStrike" cap="none" normalizeH="0" baseline="0" dirty="0" smtClean="0">
                          <a:ln>
                            <a:noFill/>
                          </a:ln>
                          <a:solidFill>
                            <a:srgbClr val="000000"/>
                          </a:solidFill>
                          <a:effectLst/>
                          <a:latin typeface="Calibri" pitchFamily="34" charset="0"/>
                        </a:rPr>
                        <a:t>Institute for public healt</a:t>
                      </a:r>
                      <a:endParaRPr kumimoji="0" lang="en-US" sz="1200" b="0" i="0" u="none" strike="noStrike" cap="none" normalizeH="0" baseline="0" dirty="0" smtClean="0">
                        <a:ln>
                          <a:noFill/>
                        </a:ln>
                        <a:solidFill>
                          <a:srgbClr val="000000"/>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r-Latn-CS" sz="1200" b="0" i="0" u="none" strike="noStrike" cap="none" normalizeH="0" baseline="0" smtClean="0">
                          <a:ln>
                            <a:noFill/>
                          </a:ln>
                          <a:solidFill>
                            <a:srgbClr val="000000"/>
                          </a:solidFill>
                          <a:effectLst/>
                          <a:latin typeface="Calibri" pitchFamily="34" charset="0"/>
                        </a:rPr>
                        <a:t>2</a:t>
                      </a:r>
                      <a:endParaRPr kumimoji="0" lang="en-US" sz="12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1061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rPr>
                        <a:t>In</a:t>
                      </a:r>
                      <a:r>
                        <a:rPr kumimoji="0" lang="x-none" sz="1200" b="0" i="0" u="none" strike="noStrike" cap="none" normalizeH="0" baseline="0" dirty="0" smtClean="0">
                          <a:ln>
                            <a:noFill/>
                          </a:ln>
                          <a:solidFill>
                            <a:srgbClr val="000000"/>
                          </a:solidFill>
                          <a:effectLst/>
                          <a:latin typeface="Calibri" pitchFamily="34" charset="0"/>
                        </a:rPr>
                        <a:t>spection   for waters </a:t>
                      </a:r>
                      <a:endParaRPr kumimoji="0" lang="en-US" sz="1200" b="0" i="0" u="none" strike="noStrike" cap="none" normalizeH="0" baseline="0" dirty="0" smtClean="0">
                        <a:ln>
                          <a:noFill/>
                        </a:ln>
                        <a:solidFill>
                          <a:srgbClr val="000000"/>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1061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kern="1200" cap="none" normalizeH="0" baseline="0" dirty="0" smtClean="0">
                          <a:ln>
                            <a:noFill/>
                          </a:ln>
                          <a:solidFill>
                            <a:srgbClr val="000000"/>
                          </a:solidFill>
                          <a:effectLst/>
                          <a:latin typeface="Calibri" pitchFamily="34" charset="0"/>
                          <a:ea typeface="+mn-ea"/>
                          <a:cs typeface="+mn-cs"/>
                        </a:rPr>
                        <a:t>Institute of Hydrometeorology and Seismology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r-Latn-CS" sz="1200" b="0" i="0" u="none" strike="noStrike" cap="none" normalizeH="0" baseline="0" dirty="0" smtClean="0">
                          <a:ln>
                            <a:noFill/>
                          </a:ln>
                          <a:solidFill>
                            <a:srgbClr val="000000"/>
                          </a:solidFill>
                          <a:effectLst/>
                          <a:latin typeface="Calibri" pitchFamily="34" charset="0"/>
                        </a:rPr>
                        <a:t>2</a:t>
                      </a:r>
                      <a:endParaRPr kumimoji="0" lang="en-US" sz="1200" b="0" i="0" u="none" strike="noStrike" cap="none" normalizeH="0" baseline="0" dirty="0" smtClean="0">
                        <a:ln>
                          <a:noFill/>
                        </a:ln>
                        <a:solidFill>
                          <a:srgbClr val="000000"/>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b="1">
                <a:solidFill>
                  <a:srgbClr val="F2DCDB"/>
                </a:solidFill>
                <a:latin typeface="Cambria" pitchFamily="18" charset="0"/>
                <a:cs typeface="Arial" charset="0"/>
              </a:rPr>
              <a:t>Chapter </a:t>
            </a:r>
            <a:r>
              <a:rPr lang="en-US" b="1">
                <a:solidFill>
                  <a:srgbClr val="F2DCDB"/>
                </a:solidFill>
                <a:latin typeface="Cambria" pitchFamily="18" charset="0"/>
                <a:cs typeface="Arial" charset="0"/>
              </a:rPr>
              <a:t>27</a:t>
            </a:r>
            <a:r>
              <a:rPr lang="sr-Latn-CS" b="1">
                <a:solidFill>
                  <a:srgbClr val="F2DCDB"/>
                </a:solidFill>
                <a:latin typeface="Cambria" pitchFamily="18" charset="0"/>
                <a:cs typeface="Arial" charset="0"/>
              </a:rPr>
              <a:t>: </a:t>
            </a:r>
            <a:r>
              <a:rPr lang="en-US" b="1">
                <a:solidFill>
                  <a:srgbClr val="F2DCDB"/>
                </a:solidFill>
                <a:latin typeface="Cambria" pitchFamily="18" charset="0"/>
                <a:cs typeface="Arial" charset="0"/>
              </a:rPr>
              <a:t>Environment </a:t>
            </a:r>
          </a:p>
        </p:txBody>
      </p:sp>
      <p:sp>
        <p:nvSpPr>
          <p:cNvPr id="26627" name="Text Box 121"/>
          <p:cNvSpPr txBox="1">
            <a:spLocks noChangeArrowheads="1"/>
          </p:cNvSpPr>
          <p:nvPr/>
        </p:nvSpPr>
        <p:spPr bwMode="auto">
          <a:xfrm>
            <a:off x="228600" y="2590800"/>
            <a:ext cx="8605838" cy="3502025"/>
          </a:xfrm>
          <a:prstGeom prst="rect">
            <a:avLst/>
          </a:prstGeom>
          <a:noFill/>
          <a:ln w="9525">
            <a:noFill/>
            <a:miter lim="800000"/>
            <a:headEnd/>
            <a:tailEnd/>
          </a:ln>
        </p:spPr>
        <p:txBody>
          <a:bodyPr/>
          <a:lstStyle/>
          <a:p>
            <a:pPr marL="14288" indent="-14288" eaLnBrk="0" hangingPunct="0"/>
            <a:endParaRPr lang="en-US" sz="1600">
              <a:cs typeface="Arial" charset="0"/>
            </a:endParaRPr>
          </a:p>
        </p:txBody>
      </p:sp>
      <p:grpSp>
        <p:nvGrpSpPr>
          <p:cNvPr id="26628"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26629" name="Picture 4" descr="C:\Documents and Settings\alen.nikezic\Desktop\MUPIJU-Stari komp\Press clipping\montenegro grb.wmf"/>
          <p:cNvPicPr>
            <a:picLocks noChangeAspect="1" noChangeArrowheads="1"/>
          </p:cNvPicPr>
          <p:nvPr/>
        </p:nvPicPr>
        <p:blipFill>
          <a:blip r:embed="rId2"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rPr>
              <a:t>Negotiating Team for the Accession of  </a:t>
            </a:r>
            <a:r>
              <a:rPr lang="sr-Latn-CS" sz="1000" b="1" dirty="0">
                <a:solidFill>
                  <a:schemeClr val="accent2">
                    <a:lumMod val="75000"/>
                  </a:schemeClr>
                </a:solidFill>
                <a:latin typeface="Cambria" pitchFamily="18" charset="0"/>
              </a:rPr>
              <a:t>Montenegro </a:t>
            </a:r>
            <a:r>
              <a:rPr lang="en-GB" sz="1000" b="1" dirty="0">
                <a:solidFill>
                  <a:schemeClr val="accent2">
                    <a:lumMod val="75000"/>
                  </a:schemeClr>
                </a:solidFill>
                <a:latin typeface="Cambria" pitchFamily="18" charset="0"/>
              </a:rPr>
              <a:t>to the European Union</a:t>
            </a:r>
            <a:r>
              <a:rPr lang="sr-Latn-CS" sz="1000" b="1" dirty="0">
                <a:solidFill>
                  <a:schemeClr val="accent2">
                    <a:lumMod val="75000"/>
                  </a:schemeClr>
                </a:solidFill>
                <a:latin typeface="Cambria" pitchFamily="18" charset="0"/>
              </a:rPr>
              <a:t> </a:t>
            </a:r>
            <a:endParaRPr lang="en-US" sz="1000" dirty="0">
              <a:solidFill>
                <a:schemeClr val="accent2">
                  <a:lumMod val="75000"/>
                </a:schemeClr>
              </a:solidFill>
              <a:latin typeface="+mn-lt"/>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b="1" dirty="0">
                <a:solidFill>
                  <a:srgbClr val="632523"/>
                </a:solidFill>
                <a:cs typeface="Arial" charset="0"/>
              </a:rPr>
              <a:t>Chapter 27:  </a:t>
            </a:r>
            <a:r>
              <a:rPr lang="en-US" sz="1100" b="1" dirty="0" smtClean="0">
                <a:solidFill>
                  <a:srgbClr val="632523"/>
                </a:solidFill>
                <a:cs typeface="Arial" charset="0"/>
              </a:rPr>
              <a:t>ENVIRONMENT</a:t>
            </a:r>
            <a:r>
              <a:rPr lang="x-none" sz="1100" b="1" dirty="0" smtClean="0">
                <a:solidFill>
                  <a:srgbClr val="632523"/>
                </a:solidFill>
                <a:cs typeface="Arial" charset="0"/>
              </a:rPr>
              <a:t> AND CLIMATE CHANGE</a:t>
            </a:r>
            <a:endParaRPr lang="pl-PL" sz="1100" b="1" dirty="0">
              <a:solidFill>
                <a:srgbClr val="632523"/>
              </a:solidFill>
              <a:cs typeface="Arial" charset="0"/>
            </a:endParaRPr>
          </a:p>
        </p:txBody>
      </p:sp>
      <p:pic>
        <p:nvPicPr>
          <p:cNvPr id="26632" name="Picture 18" descr="EU MN logo"/>
          <p:cNvPicPr>
            <a:picLocks noChangeAspect="1" noChangeArrowheads="1"/>
          </p:cNvPicPr>
          <p:nvPr/>
        </p:nvPicPr>
        <p:blipFill>
          <a:blip r:embed="rId3" cstate="print"/>
          <a:srcRect/>
          <a:stretch>
            <a:fillRect/>
          </a:stretch>
        </p:blipFill>
        <p:spPr bwMode="auto">
          <a:xfrm>
            <a:off x="152400" y="609600"/>
            <a:ext cx="1219200" cy="685800"/>
          </a:xfrm>
          <a:prstGeom prst="rect">
            <a:avLst/>
          </a:prstGeom>
          <a:noFill/>
          <a:ln w="9525">
            <a:noFill/>
            <a:miter lim="800000"/>
            <a:headEnd/>
            <a:tailEnd/>
          </a:ln>
        </p:spPr>
      </p:pic>
      <p:sp>
        <p:nvSpPr>
          <p:cNvPr id="18" name="Title 17"/>
          <p:cNvSpPr>
            <a:spLocks noGrp="1"/>
          </p:cNvSpPr>
          <p:nvPr>
            <p:ph type="title" idx="4294967295"/>
          </p:nvPr>
        </p:nvSpPr>
        <p:spPr>
          <a:xfrm>
            <a:off x="0" y="0"/>
            <a:ext cx="8229600" cy="1295400"/>
          </a:xfrm>
        </p:spPr>
        <p:txBody>
          <a:bodyPr rtlCol="0">
            <a:normAutofit fontScale="90000"/>
          </a:bodyPr>
          <a:lstStyle/>
          <a:p>
            <a:pPr eaLnBrk="1" fontAlgn="auto" hangingPunct="1">
              <a:spcAft>
                <a:spcPts val="0"/>
              </a:spcAft>
              <a:defRPr/>
            </a:pPr>
            <a:r>
              <a:rPr lang="sr-Latn-CS" b="1" dirty="0" smtClean="0"/>
              <a:t>         </a:t>
            </a:r>
            <a:br>
              <a:rPr lang="sr-Latn-CS" b="1" dirty="0" smtClean="0"/>
            </a:br>
            <a:endParaRPr lang="en-US" dirty="0"/>
          </a:p>
        </p:txBody>
      </p:sp>
      <p:sp>
        <p:nvSpPr>
          <p:cNvPr id="26634" name="Content Placeholder 18"/>
          <p:cNvSpPr>
            <a:spLocks noGrp="1"/>
          </p:cNvSpPr>
          <p:nvPr>
            <p:ph sz="half" idx="4294967295"/>
          </p:nvPr>
        </p:nvSpPr>
        <p:spPr>
          <a:xfrm>
            <a:off x="0" y="2174875"/>
            <a:ext cx="4040188" cy="3951288"/>
          </a:xfrm>
        </p:spPr>
        <p:txBody>
          <a:bodyPr/>
          <a:lstStyle/>
          <a:p>
            <a:pPr eaLnBrk="1" hangingPunct="1">
              <a:buFont typeface="Arial" charset="0"/>
              <a:buNone/>
            </a:pPr>
            <a:endParaRPr lang="sr-Latn-CS" smtClean="0"/>
          </a:p>
          <a:p>
            <a:pPr eaLnBrk="1" hangingPunct="1">
              <a:buFont typeface="Arial" charset="0"/>
              <a:buNone/>
            </a:pPr>
            <a:r>
              <a:rPr lang="sr-Latn-CS" sz="2400" b="1" smtClean="0"/>
              <a:t>                   </a:t>
            </a:r>
            <a:r>
              <a:rPr lang="en-US" sz="2400" b="1" smtClean="0"/>
              <a:t>Adriatic Sea Basin</a:t>
            </a:r>
          </a:p>
        </p:txBody>
      </p:sp>
      <p:pic>
        <p:nvPicPr>
          <p:cNvPr id="26635" name="Content Placeholder 7"/>
          <p:cNvPicPr>
            <a:picLocks noGrp="1"/>
          </p:cNvPicPr>
          <p:nvPr>
            <p:ph sz="quarter" idx="4294967295"/>
          </p:nvPr>
        </p:nvPicPr>
        <p:blipFill>
          <a:blip r:embed="rId4" cstate="print"/>
          <a:srcRect/>
          <a:stretch>
            <a:fillRect/>
          </a:stretch>
        </p:blipFill>
        <p:spPr>
          <a:xfrm>
            <a:off x="4572000" y="3048000"/>
            <a:ext cx="3810000" cy="3333750"/>
          </a:xfrm>
        </p:spPr>
      </p:pic>
      <p:sp>
        <p:nvSpPr>
          <p:cNvPr id="26636" name="Rectangle 20"/>
          <p:cNvSpPr>
            <a:spLocks noChangeArrowheads="1"/>
          </p:cNvSpPr>
          <p:nvPr/>
        </p:nvSpPr>
        <p:spPr bwMode="auto">
          <a:xfrm>
            <a:off x="457200" y="2057400"/>
            <a:ext cx="7924800" cy="523875"/>
          </a:xfrm>
          <a:prstGeom prst="rect">
            <a:avLst/>
          </a:prstGeom>
          <a:noFill/>
          <a:ln w="9525">
            <a:noFill/>
            <a:miter lim="800000"/>
            <a:headEnd/>
            <a:tailEnd/>
          </a:ln>
        </p:spPr>
        <p:txBody>
          <a:bodyPr>
            <a:spAutoFit/>
          </a:bodyPr>
          <a:lstStyle/>
          <a:p>
            <a:endParaRPr lang="sr-Latn-CS" sz="1400" b="1">
              <a:latin typeface="Calibri" pitchFamily="34" charset="0"/>
            </a:endParaRPr>
          </a:p>
          <a:p>
            <a:r>
              <a:rPr lang="sr-Latn-CS" sz="1400" b="1">
                <a:latin typeface="Calibri" pitchFamily="34" charset="0"/>
              </a:rPr>
              <a:t>    </a:t>
            </a:r>
            <a:endParaRPr lang="en-US" sz="1400">
              <a:latin typeface="Calibri" pitchFamily="34" charset="0"/>
            </a:endParaRPr>
          </a:p>
        </p:txBody>
      </p:sp>
      <p:sp>
        <p:nvSpPr>
          <p:cNvPr id="26637" name="Rectangle 24"/>
          <p:cNvSpPr>
            <a:spLocks noChangeArrowheads="1"/>
          </p:cNvSpPr>
          <p:nvPr/>
        </p:nvSpPr>
        <p:spPr bwMode="auto">
          <a:xfrm>
            <a:off x="304800" y="1524000"/>
            <a:ext cx="8077200" cy="369888"/>
          </a:xfrm>
          <a:prstGeom prst="rect">
            <a:avLst/>
          </a:prstGeom>
          <a:noFill/>
          <a:ln w="9525">
            <a:noFill/>
            <a:miter lim="800000"/>
            <a:headEnd/>
            <a:tailEnd/>
          </a:ln>
        </p:spPr>
        <p:txBody>
          <a:bodyPr>
            <a:spAutoFit/>
          </a:bodyPr>
          <a:lstStyle/>
          <a:p>
            <a:r>
              <a:rPr lang="sr-Latn-CS" b="1">
                <a:latin typeface="Calibri" pitchFamily="34" charset="0"/>
              </a:rPr>
              <a:t> </a:t>
            </a:r>
            <a:endParaRPr lang="sr-Latn-CS">
              <a:latin typeface="Calibri" pitchFamily="34" charset="0"/>
              <a:ea typeface="Calibri" pitchFamily="34" charset="0"/>
              <a:cs typeface="Times New Roman" pitchFamily="18" charset="0"/>
            </a:endParaRPr>
          </a:p>
        </p:txBody>
      </p:sp>
      <p:sp>
        <p:nvSpPr>
          <p:cNvPr id="26638" name="Rectangle 25"/>
          <p:cNvSpPr>
            <a:spLocks noChangeArrowheads="1"/>
          </p:cNvSpPr>
          <p:nvPr/>
        </p:nvSpPr>
        <p:spPr bwMode="auto">
          <a:xfrm>
            <a:off x="838200" y="838200"/>
            <a:ext cx="7239000" cy="2592388"/>
          </a:xfrm>
          <a:prstGeom prst="rect">
            <a:avLst/>
          </a:prstGeom>
          <a:noFill/>
          <a:ln w="9525">
            <a:noFill/>
            <a:miter lim="800000"/>
            <a:headEnd/>
            <a:tailEnd/>
          </a:ln>
        </p:spPr>
        <p:txBody>
          <a:bodyPr>
            <a:spAutoFit/>
          </a:bodyPr>
          <a:lstStyle/>
          <a:p>
            <a:pPr algn="ctr"/>
            <a:r>
              <a:rPr lang="en-US" sz="3200" b="1" dirty="0">
                <a:solidFill>
                  <a:srgbClr val="800000"/>
                </a:solidFill>
                <a:latin typeface="Calibri" pitchFamily="34" charset="0"/>
                <a:cs typeface="Arial" charset="0"/>
              </a:rPr>
              <a:t>IMPLEMENTATION</a:t>
            </a:r>
            <a:endParaRPr lang="sr-Latn-CS" sz="3200" b="1" dirty="0">
              <a:solidFill>
                <a:srgbClr val="800000"/>
              </a:solidFill>
              <a:latin typeface="Calibri" pitchFamily="34" charset="0"/>
              <a:cs typeface="Arial" charset="0"/>
            </a:endParaRPr>
          </a:p>
          <a:p>
            <a:endParaRPr lang="en-US" b="1" dirty="0">
              <a:solidFill>
                <a:srgbClr val="800000"/>
              </a:solidFill>
              <a:latin typeface="Calibri" pitchFamily="34" charset="0"/>
              <a:cs typeface="Arial" charset="0"/>
            </a:endParaRPr>
          </a:p>
          <a:p>
            <a:pPr algn="just"/>
            <a:r>
              <a:rPr lang="en-US" dirty="0">
                <a:solidFill>
                  <a:srgbClr val="800000"/>
                </a:solidFill>
                <a:latin typeface="Calibri" pitchFamily="34" charset="0"/>
                <a:cs typeface="Arial" charset="0"/>
              </a:rPr>
              <a:t>Based on geological and hydro geological characteristics of the area in the territory of Montenegro , two basic units for water management are defined , </a:t>
            </a:r>
            <a:r>
              <a:rPr lang="x-none" dirty="0" smtClean="0">
                <a:solidFill>
                  <a:srgbClr val="800000"/>
                </a:solidFill>
                <a:latin typeface="Calibri" pitchFamily="34" charset="0"/>
                <a:cs typeface="Arial" charset="0"/>
              </a:rPr>
              <a:t>as follows</a:t>
            </a:r>
            <a:r>
              <a:rPr lang="en-US" dirty="0" smtClean="0">
                <a:solidFill>
                  <a:srgbClr val="800000"/>
                </a:solidFill>
                <a:latin typeface="Calibri" pitchFamily="34" charset="0"/>
                <a:cs typeface="Arial" charset="0"/>
              </a:rPr>
              <a:t>:</a:t>
            </a:r>
            <a:endParaRPr lang="en-US" dirty="0">
              <a:solidFill>
                <a:srgbClr val="800000"/>
              </a:solidFill>
              <a:latin typeface="Calibri" pitchFamily="34" charset="0"/>
              <a:cs typeface="Arial" charset="0"/>
            </a:endParaRPr>
          </a:p>
          <a:p>
            <a:r>
              <a:rPr lang="en-US" b="1" dirty="0">
                <a:solidFill>
                  <a:schemeClr val="accent2"/>
                </a:solidFill>
              </a:rPr>
              <a:t>                                                </a:t>
            </a:r>
          </a:p>
          <a:p>
            <a:r>
              <a:rPr lang="en-US" b="1" dirty="0">
                <a:solidFill>
                  <a:schemeClr val="accent2"/>
                </a:solidFill>
              </a:rPr>
              <a:t>                      </a:t>
            </a:r>
            <a:r>
              <a:rPr lang="sr-Latn-CS" sz="2400" b="1" dirty="0">
                <a:solidFill>
                  <a:schemeClr val="accent2"/>
                </a:solidFill>
                <a:latin typeface="Calibri" pitchFamily="34" charset="0"/>
              </a:rPr>
              <a:t>                                          </a:t>
            </a:r>
            <a:r>
              <a:rPr lang="en-US" sz="2400" b="1" dirty="0">
                <a:solidFill>
                  <a:schemeClr val="accent2"/>
                </a:solidFill>
                <a:latin typeface="Calibri" pitchFamily="34" charset="0"/>
              </a:rPr>
              <a:t>Black Sea Basin</a:t>
            </a:r>
            <a:r>
              <a:rPr lang="sr-Latn-CS" b="1" dirty="0">
                <a:solidFill>
                  <a:schemeClr val="accent2"/>
                </a:solidFill>
                <a:latin typeface="Calibri" pitchFamily="34" charset="0"/>
              </a:rPr>
              <a:t/>
            </a:r>
            <a:br>
              <a:rPr lang="sr-Latn-CS" b="1" dirty="0">
                <a:solidFill>
                  <a:schemeClr val="accent2"/>
                </a:solidFill>
                <a:latin typeface="Calibri" pitchFamily="34" charset="0"/>
              </a:rPr>
            </a:br>
            <a:endParaRPr lang="en-US" b="1" dirty="0">
              <a:solidFill>
                <a:schemeClr val="accent2"/>
              </a:solidFill>
              <a:latin typeface="Calibri" pitchFamily="34" charset="0"/>
            </a:endParaRPr>
          </a:p>
        </p:txBody>
      </p:sp>
      <p:pic>
        <p:nvPicPr>
          <p:cNvPr id="26639" name="Content Placeholder 3"/>
          <p:cNvPicPr>
            <a:picLocks/>
          </p:cNvPicPr>
          <p:nvPr/>
        </p:nvPicPr>
        <p:blipFill>
          <a:blip r:embed="rId5" cstate="print"/>
          <a:srcRect/>
          <a:stretch>
            <a:fillRect/>
          </a:stretch>
        </p:blipFill>
        <p:spPr bwMode="auto">
          <a:xfrm>
            <a:off x="1371600" y="3276600"/>
            <a:ext cx="2500313" cy="3124200"/>
          </a:xfrm>
          <a:prstGeom prst="rect">
            <a:avLst/>
          </a:prstGeom>
          <a:noFill/>
          <a:ln w="9525">
            <a:noFill/>
            <a:miter lim="800000"/>
            <a:headEnd/>
            <a:tailEnd/>
          </a:ln>
        </p:spPr>
      </p:pic>
      <p:sp>
        <p:nvSpPr>
          <p:cNvPr id="23" name="Round Same Side Corner Rectangle 22"/>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b="1" dirty="0">
                <a:solidFill>
                  <a:srgbClr val="F2DCDB"/>
                </a:solidFill>
                <a:latin typeface="Cambria" pitchFamily="18" charset="0"/>
                <a:cs typeface="Arial" charset="0"/>
              </a:rPr>
              <a:t>Chapter </a:t>
            </a:r>
            <a:r>
              <a:rPr lang="en-US" b="1" dirty="0">
                <a:solidFill>
                  <a:srgbClr val="F2DCDB"/>
                </a:solidFill>
                <a:latin typeface="Cambria" pitchFamily="18" charset="0"/>
                <a:cs typeface="Arial" charset="0"/>
              </a:rPr>
              <a:t>27</a:t>
            </a:r>
            <a:r>
              <a:rPr lang="sr-Latn-CS" b="1" dirty="0">
                <a:solidFill>
                  <a:srgbClr val="F2DCDB"/>
                </a:solidFill>
                <a:latin typeface="Cambria" pitchFamily="18" charset="0"/>
                <a:cs typeface="Arial" charset="0"/>
              </a:rPr>
              <a:t>: </a:t>
            </a:r>
            <a:r>
              <a:rPr lang="en-US" b="1" dirty="0">
                <a:solidFill>
                  <a:srgbClr val="F2DCDB"/>
                </a:solidFill>
                <a:latin typeface="Cambria" pitchFamily="18" charset="0"/>
                <a:cs typeface="Arial" charset="0"/>
              </a:rPr>
              <a:t>Environment </a:t>
            </a:r>
            <a:r>
              <a:rPr lang="x-none" b="1" dirty="0">
                <a:solidFill>
                  <a:srgbClr val="F2DCDB"/>
                </a:solidFill>
                <a:latin typeface="Cambria" pitchFamily="18" charset="0"/>
                <a:cs typeface="Arial" charset="0"/>
              </a:rPr>
              <a:t> and Climate Change</a:t>
            </a:r>
            <a:endParaRPr lang="en-US" b="1" dirty="0">
              <a:solidFill>
                <a:srgbClr val="F2DCDB"/>
              </a:solidFill>
              <a:latin typeface="Cambria" pitchFamily="18" charset="0"/>
              <a:cs typeface="Arial"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b="1">
                <a:solidFill>
                  <a:srgbClr val="F2DCDB"/>
                </a:solidFill>
                <a:latin typeface="Cambria" pitchFamily="18" charset="0"/>
                <a:cs typeface="Arial" charset="0"/>
              </a:rPr>
              <a:t>Chapter </a:t>
            </a:r>
            <a:r>
              <a:rPr lang="en-US" b="1">
                <a:solidFill>
                  <a:srgbClr val="F2DCDB"/>
                </a:solidFill>
                <a:latin typeface="Cambria" pitchFamily="18" charset="0"/>
                <a:cs typeface="Arial" charset="0"/>
              </a:rPr>
              <a:t>27</a:t>
            </a:r>
            <a:r>
              <a:rPr lang="sr-Latn-CS" b="1">
                <a:solidFill>
                  <a:srgbClr val="F2DCDB"/>
                </a:solidFill>
                <a:latin typeface="Cambria" pitchFamily="18" charset="0"/>
                <a:cs typeface="Arial" charset="0"/>
              </a:rPr>
              <a:t>: </a:t>
            </a:r>
            <a:r>
              <a:rPr lang="en-US" b="1">
                <a:solidFill>
                  <a:srgbClr val="F2DCDB"/>
                </a:solidFill>
                <a:latin typeface="Cambria" pitchFamily="18" charset="0"/>
                <a:cs typeface="Arial" charset="0"/>
              </a:rPr>
              <a:t>Environment </a:t>
            </a:r>
          </a:p>
        </p:txBody>
      </p:sp>
      <p:sp>
        <p:nvSpPr>
          <p:cNvPr id="27651" name="Text Box 121"/>
          <p:cNvSpPr txBox="1">
            <a:spLocks noChangeArrowheads="1"/>
          </p:cNvSpPr>
          <p:nvPr/>
        </p:nvSpPr>
        <p:spPr bwMode="auto">
          <a:xfrm>
            <a:off x="250825" y="2590800"/>
            <a:ext cx="8605838" cy="3502025"/>
          </a:xfrm>
          <a:prstGeom prst="rect">
            <a:avLst/>
          </a:prstGeom>
          <a:noFill/>
          <a:ln w="9525">
            <a:noFill/>
            <a:miter lim="800000"/>
            <a:headEnd/>
            <a:tailEnd/>
          </a:ln>
        </p:spPr>
        <p:txBody>
          <a:bodyPr/>
          <a:lstStyle/>
          <a:p>
            <a:pPr marL="14288" indent="-14288" eaLnBrk="0" hangingPunct="0"/>
            <a:endParaRPr lang="en-US" sz="1600">
              <a:cs typeface="Arial" charset="0"/>
            </a:endParaRPr>
          </a:p>
        </p:txBody>
      </p:sp>
      <p:grpSp>
        <p:nvGrpSpPr>
          <p:cNvPr id="27652"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27653" name="Picture 4" descr="C:\Documents and Settings\alen.nikezic\Desktop\MUPIJU-Stari komp\Press clipping\montenegro grb.wmf"/>
          <p:cNvPicPr>
            <a:picLocks noChangeAspect="1" noChangeArrowheads="1"/>
          </p:cNvPicPr>
          <p:nvPr/>
        </p:nvPicPr>
        <p:blipFill>
          <a:blip r:embed="rId2"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rPr>
              <a:t>Negotiating Team for the Accession of  </a:t>
            </a:r>
            <a:r>
              <a:rPr lang="sr-Latn-CS" sz="1000" b="1" dirty="0">
                <a:solidFill>
                  <a:schemeClr val="accent2">
                    <a:lumMod val="75000"/>
                  </a:schemeClr>
                </a:solidFill>
                <a:latin typeface="Cambria" pitchFamily="18" charset="0"/>
              </a:rPr>
              <a:t>Montenegro </a:t>
            </a:r>
            <a:r>
              <a:rPr lang="en-GB" sz="1000" b="1" dirty="0">
                <a:solidFill>
                  <a:schemeClr val="accent2">
                    <a:lumMod val="75000"/>
                  </a:schemeClr>
                </a:solidFill>
                <a:latin typeface="Cambria" pitchFamily="18" charset="0"/>
              </a:rPr>
              <a:t>to the European Union</a:t>
            </a:r>
            <a:r>
              <a:rPr lang="sr-Latn-CS" sz="1000" b="1" dirty="0">
                <a:solidFill>
                  <a:schemeClr val="accent2">
                    <a:lumMod val="75000"/>
                  </a:schemeClr>
                </a:solidFill>
                <a:latin typeface="Cambria" pitchFamily="18" charset="0"/>
              </a:rPr>
              <a:t> </a:t>
            </a:r>
            <a:endParaRPr lang="en-US" sz="1000" dirty="0">
              <a:solidFill>
                <a:schemeClr val="accent2">
                  <a:lumMod val="75000"/>
                </a:schemeClr>
              </a:solidFill>
              <a:latin typeface="+mn-lt"/>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b="1" dirty="0">
                <a:solidFill>
                  <a:srgbClr val="632523"/>
                </a:solidFill>
                <a:cs typeface="Arial" charset="0"/>
              </a:rPr>
              <a:t>Chapter 27:  ENVIRONMENT</a:t>
            </a:r>
            <a:r>
              <a:rPr lang="x-none" sz="1100" b="1" dirty="0">
                <a:solidFill>
                  <a:srgbClr val="632523"/>
                </a:solidFill>
                <a:cs typeface="Arial" charset="0"/>
              </a:rPr>
              <a:t> AND CLIMATE CHANGE</a:t>
            </a:r>
            <a:endParaRPr lang="pl-PL" sz="1100" b="1" dirty="0">
              <a:solidFill>
                <a:srgbClr val="632523"/>
              </a:solidFill>
              <a:cs typeface="Arial" charset="0"/>
            </a:endParaRPr>
          </a:p>
        </p:txBody>
      </p:sp>
      <p:pic>
        <p:nvPicPr>
          <p:cNvPr id="27656" name="Picture 18" descr="EU MN logo"/>
          <p:cNvPicPr>
            <a:picLocks noChangeAspect="1" noChangeArrowheads="1"/>
          </p:cNvPicPr>
          <p:nvPr/>
        </p:nvPicPr>
        <p:blipFill>
          <a:blip r:embed="rId3" cstate="print"/>
          <a:srcRect/>
          <a:stretch>
            <a:fillRect/>
          </a:stretch>
        </p:blipFill>
        <p:spPr bwMode="auto">
          <a:xfrm>
            <a:off x="152400" y="609600"/>
            <a:ext cx="1219200" cy="685800"/>
          </a:xfrm>
          <a:prstGeom prst="rect">
            <a:avLst/>
          </a:prstGeom>
          <a:noFill/>
          <a:ln w="9525">
            <a:noFill/>
            <a:miter lim="800000"/>
            <a:headEnd/>
            <a:tailEnd/>
          </a:ln>
        </p:spPr>
      </p:pic>
      <p:sp>
        <p:nvSpPr>
          <p:cNvPr id="27657" name="Title 17"/>
          <p:cNvSpPr>
            <a:spLocks noGrp="1"/>
          </p:cNvSpPr>
          <p:nvPr>
            <p:ph type="title"/>
          </p:nvPr>
        </p:nvSpPr>
        <p:spPr/>
        <p:txBody>
          <a:bodyPr/>
          <a:lstStyle/>
          <a:p>
            <a:pPr eaLnBrk="1" hangingPunct="1"/>
            <a:r>
              <a:rPr lang="sr-Latn-CS" sz="4000" b="1" dirty="0" smtClean="0"/>
              <a:t/>
            </a:r>
            <a:br>
              <a:rPr lang="sr-Latn-CS" sz="4000" b="1" dirty="0" smtClean="0"/>
            </a:br>
            <a:r>
              <a:rPr lang="sr-Latn-CS" sz="4000" b="1" dirty="0" smtClean="0"/>
              <a:t> </a:t>
            </a:r>
            <a:r>
              <a:rPr lang="sr-Latn-CS" sz="3200" b="1" dirty="0" smtClean="0">
                <a:solidFill>
                  <a:srgbClr val="800000"/>
                </a:solidFill>
                <a:cs typeface="Arial" charset="0"/>
              </a:rPr>
              <a:t>IMPLEMENT</a:t>
            </a:r>
            <a:r>
              <a:rPr lang="en-US" sz="3200" b="1" dirty="0" smtClean="0">
                <a:solidFill>
                  <a:srgbClr val="800000"/>
                </a:solidFill>
                <a:cs typeface="Arial" charset="0"/>
              </a:rPr>
              <a:t>ATION</a:t>
            </a:r>
          </a:p>
        </p:txBody>
      </p:sp>
      <p:sp>
        <p:nvSpPr>
          <p:cNvPr id="27658" name="Content Placeholder 18"/>
          <p:cNvSpPr>
            <a:spLocks noGrp="1"/>
          </p:cNvSpPr>
          <p:nvPr>
            <p:ph idx="1"/>
          </p:nvPr>
        </p:nvSpPr>
        <p:spPr/>
        <p:txBody>
          <a:bodyPr/>
          <a:lstStyle/>
          <a:p>
            <a:pPr eaLnBrk="1" hangingPunct="1">
              <a:buFont typeface="Arial" charset="0"/>
              <a:buNone/>
            </a:pPr>
            <a:endParaRPr lang="en-US" smtClean="0"/>
          </a:p>
          <a:p>
            <a:pPr eaLnBrk="1" hangingPunct="1">
              <a:buFont typeface="Arial" charset="0"/>
              <a:buNone/>
            </a:pPr>
            <a:endParaRPr lang="sr-Latn-CS" smtClean="0"/>
          </a:p>
          <a:p>
            <a:pPr eaLnBrk="1" hangingPunct="1">
              <a:buFont typeface="Arial" charset="0"/>
              <a:buNone/>
            </a:pPr>
            <a:endParaRPr lang="en-US" smtClean="0"/>
          </a:p>
        </p:txBody>
      </p:sp>
      <p:sp>
        <p:nvSpPr>
          <p:cNvPr id="27659" name="Content Placeholder 22"/>
          <p:cNvSpPr>
            <a:spLocks noGrp="1"/>
          </p:cNvSpPr>
          <p:nvPr>
            <p:ph sz="half" idx="4294967295"/>
          </p:nvPr>
        </p:nvSpPr>
        <p:spPr>
          <a:xfrm>
            <a:off x="152400" y="1600200"/>
            <a:ext cx="8763000" cy="4495800"/>
          </a:xfrm>
        </p:spPr>
        <p:txBody>
          <a:bodyPr/>
          <a:lstStyle/>
          <a:p>
            <a:pPr algn="just" eaLnBrk="1" hangingPunct="1">
              <a:buSzPct val="120000"/>
            </a:pPr>
            <a:r>
              <a:rPr lang="en-US" sz="1800" dirty="0" smtClean="0">
                <a:solidFill>
                  <a:srgbClr val="800000"/>
                </a:solidFill>
                <a:cs typeface="Arial" charset="0"/>
              </a:rPr>
              <a:t>Agreement between the Government of Montenegro and the Republic of Croatia on mutual relations in the field of water management, prepared and signed on 4</a:t>
            </a:r>
            <a:r>
              <a:rPr lang="en-US" sz="1800" baseline="30000" dirty="0" smtClean="0">
                <a:solidFill>
                  <a:srgbClr val="800000"/>
                </a:solidFill>
                <a:cs typeface="Arial" charset="0"/>
              </a:rPr>
              <a:t>th</a:t>
            </a:r>
            <a:r>
              <a:rPr lang="en-US" sz="1800" dirty="0" smtClean="0">
                <a:solidFill>
                  <a:srgbClr val="800000"/>
                </a:solidFill>
                <a:cs typeface="Arial" charset="0"/>
              </a:rPr>
              <a:t> September 2007,  in Zagreb, Croatia </a:t>
            </a:r>
          </a:p>
          <a:p>
            <a:pPr algn="just" eaLnBrk="1" hangingPunct="1">
              <a:buSzPct val="120000"/>
            </a:pPr>
            <a:r>
              <a:rPr lang="en-US" sz="1800" dirty="0" smtClean="0">
                <a:solidFill>
                  <a:srgbClr val="800000"/>
                </a:solidFill>
                <a:cs typeface="Arial" charset="0"/>
              </a:rPr>
              <a:t>Agreement between the Government of Montenegro and the Republic of Albania on the  water</a:t>
            </a:r>
            <a:r>
              <a:rPr lang="x-none" sz="1800" dirty="0" smtClean="0">
                <a:solidFill>
                  <a:srgbClr val="800000"/>
                </a:solidFill>
                <a:cs typeface="Arial" charset="0"/>
              </a:rPr>
              <a:t> issued </a:t>
            </a:r>
            <a:r>
              <a:rPr lang="en-US" sz="1800" dirty="0" smtClean="0">
                <a:solidFill>
                  <a:srgbClr val="800000"/>
                </a:solidFill>
                <a:cs typeface="Arial" charset="0"/>
              </a:rPr>
              <a:t>, concluded on  31</a:t>
            </a:r>
            <a:r>
              <a:rPr lang="en-US" sz="1800" baseline="30000" dirty="0" smtClean="0">
                <a:solidFill>
                  <a:srgbClr val="800000"/>
                </a:solidFill>
                <a:cs typeface="Arial" charset="0"/>
              </a:rPr>
              <a:t>st</a:t>
            </a:r>
            <a:r>
              <a:rPr lang="en-US" sz="1800" dirty="0" smtClean="0">
                <a:solidFill>
                  <a:srgbClr val="800000"/>
                </a:solidFill>
                <a:cs typeface="Arial" charset="0"/>
              </a:rPr>
              <a:t>  October 2011 in </a:t>
            </a:r>
            <a:r>
              <a:rPr lang="en-US" sz="1800" dirty="0" err="1" smtClean="0">
                <a:solidFill>
                  <a:srgbClr val="800000"/>
                </a:solidFill>
                <a:cs typeface="Arial" charset="0"/>
              </a:rPr>
              <a:t>Podgorica</a:t>
            </a:r>
            <a:endParaRPr lang="en-US" sz="1800" dirty="0" smtClean="0">
              <a:solidFill>
                <a:srgbClr val="800000"/>
              </a:solidFill>
              <a:cs typeface="Arial" charset="0"/>
            </a:endParaRPr>
          </a:p>
          <a:p>
            <a:pPr algn="just" eaLnBrk="1" hangingPunct="1">
              <a:buSzPct val="120000"/>
            </a:pPr>
            <a:r>
              <a:rPr lang="en-US" sz="1800" dirty="0" smtClean="0">
                <a:solidFill>
                  <a:srgbClr val="800000"/>
                </a:solidFill>
                <a:cs typeface="Arial" charset="0"/>
              </a:rPr>
              <a:t>Declaration on the management of the extended Drin</a:t>
            </a:r>
            <a:r>
              <a:rPr lang="x-none" sz="1800" dirty="0" smtClean="0">
                <a:solidFill>
                  <a:srgbClr val="800000"/>
                </a:solidFill>
                <a:cs typeface="Arial" charset="0"/>
              </a:rPr>
              <a:t>a </a:t>
            </a:r>
            <a:r>
              <a:rPr lang="en-US" sz="1800" dirty="0" smtClean="0">
                <a:solidFill>
                  <a:srgbClr val="800000"/>
                </a:solidFill>
                <a:cs typeface="Arial" charset="0"/>
              </a:rPr>
              <a:t> River Basin, 18</a:t>
            </a:r>
            <a:r>
              <a:rPr lang="en-US" sz="1800" baseline="30000" dirty="0" smtClean="0">
                <a:solidFill>
                  <a:srgbClr val="800000"/>
                </a:solidFill>
                <a:cs typeface="Arial" charset="0"/>
              </a:rPr>
              <a:t>th</a:t>
            </a:r>
            <a:r>
              <a:rPr lang="en-US" sz="1800" dirty="0" smtClean="0">
                <a:solidFill>
                  <a:srgbClr val="800000"/>
                </a:solidFill>
                <a:cs typeface="Arial" charset="0"/>
              </a:rPr>
              <a:t> April 2011</a:t>
            </a:r>
          </a:p>
          <a:p>
            <a:pPr algn="just" eaLnBrk="1" hangingPunct="1">
              <a:buSzPct val="120000"/>
            </a:pPr>
            <a:r>
              <a:rPr lang="en-US" sz="1800" dirty="0" smtClean="0">
                <a:solidFill>
                  <a:srgbClr val="800000"/>
                </a:solidFill>
                <a:cs typeface="Arial" charset="0"/>
              </a:rPr>
              <a:t>Memorandum of Understanding on cross-border </a:t>
            </a:r>
            <a:r>
              <a:rPr lang="x-none" sz="1800" dirty="0" smtClean="0">
                <a:solidFill>
                  <a:srgbClr val="800000"/>
                </a:solidFill>
                <a:cs typeface="Arial" charset="0"/>
              </a:rPr>
              <a:t>, expanded Drim  </a:t>
            </a:r>
            <a:r>
              <a:rPr lang="en-US" sz="1800" dirty="0" smtClean="0">
                <a:solidFill>
                  <a:srgbClr val="800000"/>
                </a:solidFill>
                <a:cs typeface="Arial" charset="0"/>
              </a:rPr>
              <a:t>river basin management </a:t>
            </a:r>
            <a:r>
              <a:rPr lang="x-none" sz="1800" dirty="0" smtClean="0">
                <a:solidFill>
                  <a:srgbClr val="800000"/>
                </a:solidFill>
                <a:cs typeface="Arial" charset="0"/>
              </a:rPr>
              <a:t>, </a:t>
            </a:r>
            <a:r>
              <a:rPr lang="en-US" sz="1800" dirty="0" smtClean="0">
                <a:solidFill>
                  <a:srgbClr val="800000"/>
                </a:solidFill>
                <a:cs typeface="Arial" charset="0"/>
              </a:rPr>
              <a:t>between Montenegro, Greece, Albania, Macedonia and Kosovo (24</a:t>
            </a:r>
            <a:r>
              <a:rPr lang="en-US" sz="1800" baseline="30000" dirty="0" smtClean="0">
                <a:solidFill>
                  <a:srgbClr val="800000"/>
                </a:solidFill>
                <a:cs typeface="Arial" charset="0"/>
              </a:rPr>
              <a:t>th</a:t>
            </a:r>
            <a:r>
              <a:rPr lang="en-US" sz="1800" dirty="0" smtClean="0">
                <a:solidFill>
                  <a:srgbClr val="800000"/>
                </a:solidFill>
                <a:cs typeface="Arial" charset="0"/>
              </a:rPr>
              <a:t> November 2011)</a:t>
            </a:r>
            <a:endParaRPr lang="en-US" sz="2000" dirty="0" smtClean="0">
              <a:solidFill>
                <a:srgbClr val="800000"/>
              </a:solidFill>
              <a:cs typeface="Arial" charset="0"/>
            </a:endParaRPr>
          </a:p>
          <a:p>
            <a:pPr algn="just" eaLnBrk="1" hangingPunct="1">
              <a:buSzPct val="120000"/>
            </a:pPr>
            <a:r>
              <a:rPr lang="en-US" sz="1800" dirty="0" smtClean="0">
                <a:solidFill>
                  <a:srgbClr val="800000"/>
                </a:solidFill>
                <a:cs typeface="Arial" charset="0"/>
              </a:rPr>
              <a:t>Pursuant to the Agreement,  the Commission </a:t>
            </a:r>
            <a:r>
              <a:rPr lang="x-none" sz="1800" dirty="0" smtClean="0">
                <a:solidFill>
                  <a:srgbClr val="800000"/>
                </a:solidFill>
                <a:cs typeface="Arial" charset="0"/>
              </a:rPr>
              <a:t>has been established, with the aim of jointly </a:t>
            </a:r>
            <a:r>
              <a:rPr lang="en-US" sz="1800" dirty="0" smtClean="0">
                <a:solidFill>
                  <a:srgbClr val="800000"/>
                </a:solidFill>
                <a:cs typeface="Arial" charset="0"/>
              </a:rPr>
              <a:t>understanding and resolving all problems related to</a:t>
            </a:r>
            <a:r>
              <a:rPr lang="x-none" sz="1800" dirty="0" smtClean="0">
                <a:solidFill>
                  <a:srgbClr val="800000"/>
                </a:solidFill>
                <a:cs typeface="Arial" charset="0"/>
              </a:rPr>
              <a:t> the </a:t>
            </a:r>
            <a:r>
              <a:rPr lang="en-US" sz="1800" dirty="0" smtClean="0">
                <a:solidFill>
                  <a:srgbClr val="800000"/>
                </a:solidFill>
                <a:cs typeface="Arial" charset="0"/>
              </a:rPr>
              <a:t> management of international river basins</a:t>
            </a:r>
          </a:p>
          <a:p>
            <a:pPr algn="ctr" eaLnBrk="1" hangingPunct="1">
              <a:lnSpc>
                <a:spcPct val="80000"/>
              </a:lnSpc>
              <a:buSzPct val="120000"/>
              <a:buFont typeface="Arial" charset="0"/>
              <a:buNone/>
            </a:pPr>
            <a:endParaRPr lang="en-US" sz="1600" dirty="0" smtClean="0">
              <a:solidFill>
                <a:srgbClr val="800000"/>
              </a:solidFill>
              <a:latin typeface="Arial Narrow" pitchFamily="34" charset="0"/>
            </a:endParaRPr>
          </a:p>
        </p:txBody>
      </p:sp>
      <p:sp>
        <p:nvSpPr>
          <p:cNvPr id="27660" name="Rectangle 20"/>
          <p:cNvSpPr>
            <a:spLocks noChangeArrowheads="1"/>
          </p:cNvSpPr>
          <p:nvPr/>
        </p:nvSpPr>
        <p:spPr bwMode="auto">
          <a:xfrm>
            <a:off x="1447800" y="762000"/>
            <a:ext cx="7010400" cy="523875"/>
          </a:xfrm>
          <a:prstGeom prst="rect">
            <a:avLst/>
          </a:prstGeom>
          <a:noFill/>
          <a:ln w="9525">
            <a:noFill/>
            <a:miter lim="800000"/>
            <a:headEnd/>
            <a:tailEnd/>
          </a:ln>
        </p:spPr>
        <p:txBody>
          <a:bodyPr>
            <a:spAutoFit/>
          </a:bodyPr>
          <a:lstStyle/>
          <a:p>
            <a:endParaRPr lang="sr-Latn-CS" sz="1400" b="1">
              <a:latin typeface="Calibri" pitchFamily="34" charset="0"/>
            </a:endParaRPr>
          </a:p>
          <a:p>
            <a:r>
              <a:rPr lang="sr-Latn-CS" sz="1400" b="1">
                <a:latin typeface="Calibri" pitchFamily="34" charset="0"/>
              </a:rPr>
              <a:t>    </a:t>
            </a:r>
            <a:endParaRPr lang="en-US" sz="1400">
              <a:latin typeface="Calibri" pitchFamily="34" charset="0"/>
            </a:endParaRPr>
          </a:p>
        </p:txBody>
      </p:sp>
      <p:sp>
        <p:nvSpPr>
          <p:cNvPr id="27661" name="Rectangle 24"/>
          <p:cNvSpPr>
            <a:spLocks noChangeArrowheads="1"/>
          </p:cNvSpPr>
          <p:nvPr/>
        </p:nvSpPr>
        <p:spPr bwMode="auto">
          <a:xfrm>
            <a:off x="304800" y="1524000"/>
            <a:ext cx="8077200" cy="369888"/>
          </a:xfrm>
          <a:prstGeom prst="rect">
            <a:avLst/>
          </a:prstGeom>
          <a:noFill/>
          <a:ln w="9525">
            <a:noFill/>
            <a:miter lim="800000"/>
            <a:headEnd/>
            <a:tailEnd/>
          </a:ln>
        </p:spPr>
        <p:txBody>
          <a:bodyPr>
            <a:spAutoFit/>
          </a:bodyPr>
          <a:lstStyle/>
          <a:p>
            <a:r>
              <a:rPr lang="sr-Latn-CS" b="1">
                <a:latin typeface="Calibri" pitchFamily="34" charset="0"/>
              </a:rPr>
              <a:t> </a:t>
            </a:r>
            <a:endParaRPr lang="sr-Latn-CS">
              <a:latin typeface="Calibri" pitchFamily="34" charset="0"/>
              <a:ea typeface="Calibri" pitchFamily="34" charset="0"/>
              <a:cs typeface="Times New Roman" pitchFamily="18" charset="0"/>
            </a:endParaRPr>
          </a:p>
        </p:txBody>
      </p:sp>
      <p:sp>
        <p:nvSpPr>
          <p:cNvPr id="27662" name="Content Placeholder 22"/>
          <p:cNvSpPr>
            <a:spLocks/>
          </p:cNvSpPr>
          <p:nvPr/>
        </p:nvSpPr>
        <p:spPr bwMode="auto">
          <a:xfrm>
            <a:off x="304800" y="1600200"/>
            <a:ext cx="8382000" cy="4525963"/>
          </a:xfrm>
          <a:prstGeom prst="rect">
            <a:avLst/>
          </a:prstGeom>
          <a:noFill/>
          <a:ln w="9525">
            <a:noFill/>
            <a:miter lim="800000"/>
            <a:headEnd/>
            <a:tailEnd/>
          </a:ln>
        </p:spPr>
        <p:txBody>
          <a:bodyPr/>
          <a:lstStyle/>
          <a:p>
            <a:pPr marL="342900" indent="-342900" algn="ctr">
              <a:lnSpc>
                <a:spcPct val="80000"/>
              </a:lnSpc>
              <a:spcBef>
                <a:spcPct val="20000"/>
              </a:spcBef>
              <a:buFont typeface="Arial" charset="0"/>
              <a:buNone/>
            </a:pPr>
            <a:r>
              <a:rPr lang="sr-Latn-CS" b="1">
                <a:latin typeface="Calibri" pitchFamily="34" charset="0"/>
              </a:rPr>
              <a:t> </a:t>
            </a:r>
            <a:endParaRPr lang="en-US">
              <a:latin typeface="Calibri"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b="1" dirty="0">
                <a:solidFill>
                  <a:srgbClr val="F2DCDB"/>
                </a:solidFill>
                <a:latin typeface="Cambria" pitchFamily="18" charset="0"/>
                <a:cs typeface="Arial" charset="0"/>
              </a:rPr>
              <a:t>Chapter </a:t>
            </a:r>
            <a:r>
              <a:rPr lang="en-US" b="1" dirty="0">
                <a:solidFill>
                  <a:srgbClr val="F2DCDB"/>
                </a:solidFill>
                <a:latin typeface="Cambria" pitchFamily="18" charset="0"/>
                <a:cs typeface="Arial" charset="0"/>
              </a:rPr>
              <a:t>27</a:t>
            </a:r>
            <a:r>
              <a:rPr lang="sr-Latn-CS" b="1" dirty="0">
                <a:solidFill>
                  <a:srgbClr val="F2DCDB"/>
                </a:solidFill>
                <a:latin typeface="Cambria" pitchFamily="18" charset="0"/>
                <a:cs typeface="Arial" charset="0"/>
              </a:rPr>
              <a:t>: </a:t>
            </a:r>
            <a:r>
              <a:rPr lang="en-US" b="1" dirty="0" smtClean="0">
                <a:solidFill>
                  <a:srgbClr val="F2DCDB"/>
                </a:solidFill>
                <a:latin typeface="Cambria" pitchFamily="18" charset="0"/>
                <a:cs typeface="Arial" charset="0"/>
              </a:rPr>
              <a:t>Environment</a:t>
            </a:r>
            <a:r>
              <a:rPr lang="x-none" b="1" dirty="0" smtClean="0">
                <a:solidFill>
                  <a:srgbClr val="F2DCDB"/>
                </a:solidFill>
                <a:latin typeface="Cambria" pitchFamily="18" charset="0"/>
                <a:cs typeface="Arial" charset="0"/>
              </a:rPr>
              <a:t> and Climate Change</a:t>
            </a:r>
            <a:r>
              <a:rPr lang="en-US" b="1" dirty="0" smtClean="0">
                <a:solidFill>
                  <a:srgbClr val="F2DCDB"/>
                </a:solidFill>
                <a:latin typeface="Cambria" pitchFamily="18" charset="0"/>
                <a:cs typeface="Arial" charset="0"/>
              </a:rPr>
              <a:t> </a:t>
            </a:r>
            <a:endParaRPr lang="en-US" b="1" dirty="0">
              <a:solidFill>
                <a:srgbClr val="F2DCDB"/>
              </a:solidFill>
              <a:latin typeface="Cambria" pitchFamily="18" charset="0"/>
              <a:cs typeface="Arial" charset="0"/>
            </a:endParaRPr>
          </a:p>
        </p:txBody>
      </p:sp>
      <p:sp>
        <p:nvSpPr>
          <p:cNvPr id="28675" name="Text Box 121"/>
          <p:cNvSpPr txBox="1">
            <a:spLocks noChangeArrowheads="1"/>
          </p:cNvSpPr>
          <p:nvPr/>
        </p:nvSpPr>
        <p:spPr bwMode="auto">
          <a:xfrm>
            <a:off x="250825" y="2590800"/>
            <a:ext cx="8605838" cy="3502025"/>
          </a:xfrm>
          <a:prstGeom prst="rect">
            <a:avLst/>
          </a:prstGeom>
          <a:noFill/>
          <a:ln w="9525">
            <a:noFill/>
            <a:miter lim="800000"/>
            <a:headEnd/>
            <a:tailEnd/>
          </a:ln>
        </p:spPr>
        <p:txBody>
          <a:bodyPr/>
          <a:lstStyle/>
          <a:p>
            <a:pPr marL="14288" indent="-14288" eaLnBrk="0" hangingPunct="0"/>
            <a:endParaRPr lang="en-US" sz="1600">
              <a:cs typeface="Arial" charset="0"/>
            </a:endParaRPr>
          </a:p>
        </p:txBody>
      </p:sp>
      <p:grpSp>
        <p:nvGrpSpPr>
          <p:cNvPr id="28676"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28677" name="Picture 4" descr="C:\Documents and Settings\alen.nikezic\Desktop\MUPIJU-Stari komp\Press clipping\montenegro grb.wmf"/>
          <p:cNvPicPr>
            <a:picLocks noChangeAspect="1" noChangeArrowheads="1"/>
          </p:cNvPicPr>
          <p:nvPr/>
        </p:nvPicPr>
        <p:blipFill>
          <a:blip r:embed="rId2"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rPr>
              <a:t>Negotiating Team for the Accession of  </a:t>
            </a:r>
            <a:r>
              <a:rPr lang="sr-Latn-CS" sz="1000" b="1" dirty="0">
                <a:solidFill>
                  <a:schemeClr val="accent2">
                    <a:lumMod val="75000"/>
                  </a:schemeClr>
                </a:solidFill>
                <a:latin typeface="Cambria" pitchFamily="18" charset="0"/>
              </a:rPr>
              <a:t>Montenegro </a:t>
            </a:r>
            <a:r>
              <a:rPr lang="en-GB" sz="1000" b="1" dirty="0">
                <a:solidFill>
                  <a:schemeClr val="accent2">
                    <a:lumMod val="75000"/>
                  </a:schemeClr>
                </a:solidFill>
                <a:latin typeface="Cambria" pitchFamily="18" charset="0"/>
              </a:rPr>
              <a:t>to the European Union</a:t>
            </a:r>
            <a:r>
              <a:rPr lang="sr-Latn-CS" sz="1000" b="1" dirty="0">
                <a:solidFill>
                  <a:schemeClr val="accent2">
                    <a:lumMod val="75000"/>
                  </a:schemeClr>
                </a:solidFill>
                <a:latin typeface="Cambria" pitchFamily="18" charset="0"/>
              </a:rPr>
              <a:t> </a:t>
            </a:r>
            <a:endParaRPr lang="en-US" sz="1000" dirty="0">
              <a:solidFill>
                <a:schemeClr val="accent2">
                  <a:lumMod val="75000"/>
                </a:schemeClr>
              </a:solidFill>
              <a:latin typeface="+mn-lt"/>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b="1" dirty="0">
                <a:solidFill>
                  <a:srgbClr val="632523"/>
                </a:solidFill>
                <a:cs typeface="Arial" charset="0"/>
              </a:rPr>
              <a:t>Chapter 27:  </a:t>
            </a:r>
            <a:r>
              <a:rPr lang="en-US" sz="1100" b="1" dirty="0" smtClean="0">
                <a:solidFill>
                  <a:srgbClr val="632523"/>
                </a:solidFill>
                <a:cs typeface="Arial" charset="0"/>
              </a:rPr>
              <a:t>ENVIRONMENT</a:t>
            </a:r>
            <a:r>
              <a:rPr lang="x-none" sz="1100" b="1" dirty="0" smtClean="0">
                <a:solidFill>
                  <a:srgbClr val="632523"/>
                </a:solidFill>
                <a:cs typeface="Arial" charset="0"/>
              </a:rPr>
              <a:t> AND CLIMATE CHANGE</a:t>
            </a:r>
            <a:endParaRPr lang="pl-PL" sz="1100" b="1" dirty="0">
              <a:solidFill>
                <a:srgbClr val="632523"/>
              </a:solidFill>
              <a:cs typeface="Arial" charset="0"/>
            </a:endParaRPr>
          </a:p>
        </p:txBody>
      </p:sp>
      <p:pic>
        <p:nvPicPr>
          <p:cNvPr id="28680" name="Picture 18" descr="EU MN logo"/>
          <p:cNvPicPr>
            <a:picLocks noChangeAspect="1" noChangeArrowheads="1"/>
          </p:cNvPicPr>
          <p:nvPr/>
        </p:nvPicPr>
        <p:blipFill>
          <a:blip r:embed="rId3" cstate="print"/>
          <a:srcRect/>
          <a:stretch>
            <a:fillRect/>
          </a:stretch>
        </p:blipFill>
        <p:spPr bwMode="auto">
          <a:xfrm>
            <a:off x="152400" y="609600"/>
            <a:ext cx="1219200" cy="685800"/>
          </a:xfrm>
          <a:prstGeom prst="rect">
            <a:avLst/>
          </a:prstGeom>
          <a:noFill/>
          <a:ln w="9525">
            <a:noFill/>
            <a:miter lim="800000"/>
            <a:headEnd/>
            <a:tailEnd/>
          </a:ln>
        </p:spPr>
      </p:pic>
      <p:sp>
        <p:nvSpPr>
          <p:cNvPr id="18" name="Title 17"/>
          <p:cNvSpPr>
            <a:spLocks noGrp="1"/>
          </p:cNvSpPr>
          <p:nvPr>
            <p:ph type="title"/>
          </p:nvPr>
        </p:nvSpPr>
        <p:spPr/>
        <p:txBody>
          <a:bodyPr>
            <a:normAutofit fontScale="90000"/>
          </a:bodyPr>
          <a:lstStyle/>
          <a:p>
            <a:pPr eaLnBrk="1" hangingPunct="1"/>
            <a:r>
              <a:rPr lang="sr-Latn-CS" sz="4000" b="1" dirty="0" smtClean="0"/>
              <a:t/>
            </a:r>
            <a:br>
              <a:rPr lang="sr-Latn-CS" sz="4000" b="1" dirty="0" smtClean="0"/>
            </a:br>
            <a:r>
              <a:rPr lang="sr-Latn-CS" sz="3800" b="1" dirty="0" smtClean="0">
                <a:solidFill>
                  <a:srgbClr val="800000"/>
                </a:solidFill>
              </a:rPr>
              <a:t>IMPLEMENTATION</a:t>
            </a:r>
            <a:endParaRPr lang="sr-Latn-CS" sz="3800" dirty="0" smtClean="0">
              <a:solidFill>
                <a:srgbClr val="800000"/>
              </a:solidFill>
            </a:endParaRPr>
          </a:p>
        </p:txBody>
      </p:sp>
      <p:sp>
        <p:nvSpPr>
          <p:cNvPr id="28682" name="Content Placeholder 18"/>
          <p:cNvSpPr>
            <a:spLocks noGrp="1"/>
          </p:cNvSpPr>
          <p:nvPr>
            <p:ph idx="1"/>
          </p:nvPr>
        </p:nvSpPr>
        <p:spPr/>
        <p:txBody>
          <a:bodyPr/>
          <a:lstStyle/>
          <a:p>
            <a:pPr eaLnBrk="1" hangingPunct="1">
              <a:buFont typeface="Arial" charset="0"/>
              <a:buNone/>
            </a:pPr>
            <a:endParaRPr lang="en-US" smtClean="0"/>
          </a:p>
          <a:p>
            <a:pPr eaLnBrk="1" hangingPunct="1">
              <a:buFont typeface="Arial" charset="0"/>
              <a:buNone/>
            </a:pPr>
            <a:endParaRPr lang="sr-Latn-CS" smtClean="0"/>
          </a:p>
          <a:p>
            <a:pPr eaLnBrk="1" hangingPunct="1">
              <a:buFont typeface="Arial" charset="0"/>
              <a:buNone/>
            </a:pPr>
            <a:endParaRPr lang="en-US" smtClean="0"/>
          </a:p>
        </p:txBody>
      </p:sp>
      <p:sp>
        <p:nvSpPr>
          <p:cNvPr id="28683" name="Content Placeholder 22"/>
          <p:cNvSpPr>
            <a:spLocks noGrp="1"/>
          </p:cNvSpPr>
          <p:nvPr>
            <p:ph sz="half" idx="4294967295"/>
          </p:nvPr>
        </p:nvSpPr>
        <p:spPr>
          <a:xfrm>
            <a:off x="762000" y="1524000"/>
            <a:ext cx="8382000" cy="4602163"/>
          </a:xfrm>
        </p:spPr>
        <p:txBody>
          <a:bodyPr/>
          <a:lstStyle/>
          <a:p>
            <a:pPr algn="ctr" eaLnBrk="1" hangingPunct="1">
              <a:buFont typeface="Arial" charset="0"/>
              <a:buNone/>
            </a:pPr>
            <a:r>
              <a:rPr lang="sr-Latn-CS" b="1" dirty="0" smtClean="0"/>
              <a:t> </a:t>
            </a:r>
            <a:endParaRPr lang="sr-Latn-CS" sz="9600" b="1" dirty="0" smtClean="0"/>
          </a:p>
          <a:p>
            <a:pPr algn="ctr" eaLnBrk="1" hangingPunct="1">
              <a:buFont typeface="Arial" charset="0"/>
              <a:buNone/>
            </a:pPr>
            <a:endParaRPr lang="sr-Latn-CS" b="1" dirty="0" smtClean="0"/>
          </a:p>
        </p:txBody>
      </p:sp>
      <p:sp>
        <p:nvSpPr>
          <p:cNvPr id="28684" name="Rectangle 20"/>
          <p:cNvSpPr>
            <a:spLocks noChangeArrowheads="1"/>
          </p:cNvSpPr>
          <p:nvPr/>
        </p:nvSpPr>
        <p:spPr bwMode="auto">
          <a:xfrm>
            <a:off x="990600" y="2514600"/>
            <a:ext cx="7924800" cy="523875"/>
          </a:xfrm>
          <a:prstGeom prst="rect">
            <a:avLst/>
          </a:prstGeom>
          <a:noFill/>
          <a:ln w="9525">
            <a:noFill/>
            <a:miter lim="800000"/>
            <a:headEnd/>
            <a:tailEnd/>
          </a:ln>
        </p:spPr>
        <p:txBody>
          <a:bodyPr>
            <a:spAutoFit/>
          </a:bodyPr>
          <a:lstStyle/>
          <a:p>
            <a:endParaRPr lang="sr-Latn-CS" sz="1400" b="1">
              <a:latin typeface="Calibri" pitchFamily="34" charset="0"/>
            </a:endParaRPr>
          </a:p>
          <a:p>
            <a:r>
              <a:rPr lang="sr-Latn-CS" sz="1400" b="1">
                <a:latin typeface="Calibri" pitchFamily="34" charset="0"/>
              </a:rPr>
              <a:t>    </a:t>
            </a:r>
            <a:endParaRPr lang="en-US" sz="1400">
              <a:latin typeface="Calibri" pitchFamily="34" charset="0"/>
            </a:endParaRPr>
          </a:p>
        </p:txBody>
      </p:sp>
      <p:sp>
        <p:nvSpPr>
          <p:cNvPr id="28685" name="Rectangle 24"/>
          <p:cNvSpPr>
            <a:spLocks noChangeArrowheads="1"/>
          </p:cNvSpPr>
          <p:nvPr/>
        </p:nvSpPr>
        <p:spPr bwMode="auto">
          <a:xfrm>
            <a:off x="304800" y="1524000"/>
            <a:ext cx="8077200" cy="369888"/>
          </a:xfrm>
          <a:prstGeom prst="rect">
            <a:avLst/>
          </a:prstGeom>
          <a:noFill/>
          <a:ln w="9525">
            <a:noFill/>
            <a:miter lim="800000"/>
            <a:headEnd/>
            <a:tailEnd/>
          </a:ln>
        </p:spPr>
        <p:txBody>
          <a:bodyPr>
            <a:spAutoFit/>
          </a:bodyPr>
          <a:lstStyle/>
          <a:p>
            <a:r>
              <a:rPr lang="sr-Latn-CS" b="1">
                <a:latin typeface="Calibri" pitchFamily="34" charset="0"/>
              </a:rPr>
              <a:t> </a:t>
            </a:r>
            <a:endParaRPr lang="sr-Latn-CS">
              <a:latin typeface="Calibri" pitchFamily="34" charset="0"/>
              <a:ea typeface="Calibri" pitchFamily="34" charset="0"/>
              <a:cs typeface="Times New Roman" pitchFamily="18" charset="0"/>
            </a:endParaRPr>
          </a:p>
        </p:txBody>
      </p:sp>
      <p:sp>
        <p:nvSpPr>
          <p:cNvPr id="28686" name="Rectangle 21"/>
          <p:cNvSpPr>
            <a:spLocks noChangeArrowheads="1"/>
          </p:cNvSpPr>
          <p:nvPr/>
        </p:nvSpPr>
        <p:spPr bwMode="auto">
          <a:xfrm>
            <a:off x="304800" y="1600200"/>
            <a:ext cx="8077200" cy="3970318"/>
          </a:xfrm>
          <a:prstGeom prst="rect">
            <a:avLst/>
          </a:prstGeom>
          <a:noFill/>
          <a:ln w="9525">
            <a:noFill/>
            <a:miter lim="800000"/>
            <a:headEnd/>
            <a:tailEnd/>
          </a:ln>
        </p:spPr>
        <p:txBody>
          <a:bodyPr wrap="square">
            <a:spAutoFit/>
          </a:bodyPr>
          <a:lstStyle/>
          <a:p>
            <a:pPr algn="just">
              <a:buClr>
                <a:schemeClr val="accent2">
                  <a:lumMod val="75000"/>
                </a:schemeClr>
              </a:buClr>
              <a:buSzPct val="122000"/>
              <a:buFont typeface="Arial" pitchFamily="34" charset="0"/>
              <a:buChar char="•"/>
            </a:pPr>
            <a:r>
              <a:rPr lang="x-none" sz="1400" b="1" dirty="0" smtClean="0">
                <a:solidFill>
                  <a:srgbClr val="800000"/>
                </a:solidFill>
              </a:rPr>
              <a:t> </a:t>
            </a:r>
            <a:r>
              <a:rPr lang="en-US" sz="1400" dirty="0" smtClean="0">
                <a:solidFill>
                  <a:srgbClr val="800000"/>
                </a:solidFill>
              </a:rPr>
              <a:t>Montenegro </a:t>
            </a:r>
            <a:r>
              <a:rPr lang="en-US" sz="1400" dirty="0">
                <a:solidFill>
                  <a:srgbClr val="800000"/>
                </a:solidFill>
              </a:rPr>
              <a:t>has recently joined the International Commission for the Protection of the Danube River (ICPDR), </a:t>
            </a:r>
            <a:r>
              <a:rPr lang="x-none" sz="1400" dirty="0" smtClean="0">
                <a:solidFill>
                  <a:srgbClr val="800000"/>
                </a:solidFill>
              </a:rPr>
              <a:t>and the activities</a:t>
            </a:r>
            <a:r>
              <a:rPr lang="en-US" sz="1400" dirty="0" smtClean="0">
                <a:solidFill>
                  <a:srgbClr val="800000"/>
                </a:solidFill>
              </a:rPr>
              <a:t> </a:t>
            </a:r>
            <a:r>
              <a:rPr lang="x-none" sz="1400" dirty="0" smtClean="0">
                <a:solidFill>
                  <a:srgbClr val="800000"/>
                </a:solidFill>
              </a:rPr>
              <a:t>for the sake of including into </a:t>
            </a:r>
            <a:r>
              <a:rPr lang="en-US" sz="1400" dirty="0" smtClean="0">
                <a:solidFill>
                  <a:srgbClr val="800000"/>
                </a:solidFill>
              </a:rPr>
              <a:t> </a:t>
            </a:r>
            <a:r>
              <a:rPr lang="en-US" sz="1400" dirty="0">
                <a:solidFill>
                  <a:srgbClr val="800000"/>
                </a:solidFill>
              </a:rPr>
              <a:t>the work of expert groups within the </a:t>
            </a:r>
            <a:r>
              <a:rPr lang="en-US" sz="1400" dirty="0" err="1" smtClean="0">
                <a:solidFill>
                  <a:srgbClr val="800000"/>
                </a:solidFill>
              </a:rPr>
              <a:t>Comission</a:t>
            </a:r>
            <a:r>
              <a:rPr lang="x-none" sz="1400" smtClean="0">
                <a:solidFill>
                  <a:srgbClr val="800000"/>
                </a:solidFill>
              </a:rPr>
              <a:t> are ongoing. </a:t>
            </a:r>
            <a:endParaRPr lang="en-US" sz="1400" dirty="0" smtClean="0">
              <a:solidFill>
                <a:srgbClr val="800000"/>
              </a:solidFill>
            </a:endParaRPr>
          </a:p>
          <a:p>
            <a:pPr algn="just">
              <a:buClr>
                <a:schemeClr val="accent2">
                  <a:lumMod val="75000"/>
                </a:schemeClr>
              </a:buClr>
              <a:buSzPct val="122000"/>
              <a:buFont typeface="Arial" pitchFamily="34" charset="0"/>
              <a:buChar char="•"/>
            </a:pPr>
            <a:r>
              <a:rPr lang="x-none" sz="1400" smtClean="0">
                <a:solidFill>
                  <a:srgbClr val="800000"/>
                </a:solidFill>
              </a:rPr>
              <a:t>The</a:t>
            </a:r>
            <a:r>
              <a:rPr lang="en-US" sz="1400" dirty="0" smtClean="0">
                <a:solidFill>
                  <a:srgbClr val="800000"/>
                </a:solidFill>
              </a:rPr>
              <a:t> </a:t>
            </a:r>
            <a:r>
              <a:rPr lang="en-US" sz="1400" dirty="0">
                <a:solidFill>
                  <a:srgbClr val="800000"/>
                </a:solidFill>
              </a:rPr>
              <a:t>Parliament of Montenegro </a:t>
            </a:r>
            <a:r>
              <a:rPr lang="x-none" sz="1400" dirty="0" smtClean="0">
                <a:solidFill>
                  <a:srgbClr val="800000"/>
                </a:solidFill>
              </a:rPr>
              <a:t>ratified</a:t>
            </a:r>
            <a:r>
              <a:rPr lang="en-US" sz="1400" dirty="0" smtClean="0">
                <a:solidFill>
                  <a:srgbClr val="800000"/>
                </a:solidFill>
              </a:rPr>
              <a:t> </a:t>
            </a:r>
            <a:r>
              <a:rPr lang="en-US" sz="1400" dirty="0">
                <a:solidFill>
                  <a:srgbClr val="800000"/>
                </a:solidFill>
              </a:rPr>
              <a:t>the Convention on the Protection of the Marine Environment and the Coastal Region of the Mediterranean </a:t>
            </a:r>
            <a:r>
              <a:rPr lang="en-US" sz="1400" dirty="0" smtClean="0">
                <a:solidFill>
                  <a:srgbClr val="800000"/>
                </a:solidFill>
              </a:rPr>
              <a:t>convention</a:t>
            </a:r>
            <a:r>
              <a:rPr lang="x-none" sz="1400" dirty="0" smtClean="0">
                <a:solidFill>
                  <a:srgbClr val="800000"/>
                </a:solidFill>
              </a:rPr>
              <a:t> - </a:t>
            </a:r>
            <a:r>
              <a:rPr lang="en-US" sz="1400" dirty="0" smtClean="0">
                <a:solidFill>
                  <a:srgbClr val="800000"/>
                </a:solidFill>
              </a:rPr>
              <a:t> </a:t>
            </a:r>
            <a:r>
              <a:rPr lang="en-US" sz="1400" dirty="0">
                <a:solidFill>
                  <a:srgbClr val="800000"/>
                </a:solidFill>
              </a:rPr>
              <a:t>the </a:t>
            </a:r>
            <a:r>
              <a:rPr lang="en-US" sz="1400" dirty="0" smtClean="0">
                <a:solidFill>
                  <a:srgbClr val="800000"/>
                </a:solidFill>
              </a:rPr>
              <a:t>Barcelona</a:t>
            </a:r>
            <a:r>
              <a:rPr lang="x-none" sz="1400" dirty="0" smtClean="0">
                <a:solidFill>
                  <a:srgbClr val="800000"/>
                </a:solidFill>
              </a:rPr>
              <a:t> </a:t>
            </a:r>
            <a:r>
              <a:rPr lang="en-US" sz="1400" dirty="0" smtClean="0">
                <a:solidFill>
                  <a:srgbClr val="800000"/>
                </a:solidFill>
              </a:rPr>
              <a:t>and </a:t>
            </a:r>
            <a:r>
              <a:rPr lang="en-US" sz="1400" dirty="0">
                <a:solidFill>
                  <a:srgbClr val="800000"/>
                </a:solidFill>
              </a:rPr>
              <a:t>four related </a:t>
            </a:r>
            <a:r>
              <a:rPr lang="en-US" sz="1400" dirty="0" smtClean="0">
                <a:solidFill>
                  <a:srgbClr val="800000"/>
                </a:solidFill>
              </a:rPr>
              <a:t>protocols</a:t>
            </a:r>
            <a:r>
              <a:rPr lang="x-none" sz="1400" dirty="0" smtClean="0">
                <a:solidFill>
                  <a:srgbClr val="800000"/>
                </a:solidFill>
              </a:rPr>
              <a:t> in </a:t>
            </a:r>
            <a:r>
              <a:rPr lang="en-US" sz="1400" dirty="0" smtClean="0">
                <a:solidFill>
                  <a:srgbClr val="800000"/>
                </a:solidFill>
              </a:rPr>
              <a:t> </a:t>
            </a:r>
            <a:r>
              <a:rPr lang="en-US" sz="1400" dirty="0">
                <a:solidFill>
                  <a:srgbClr val="800000"/>
                </a:solidFill>
              </a:rPr>
              <a:t>October </a:t>
            </a:r>
            <a:r>
              <a:rPr lang="en-US" sz="1400" dirty="0" smtClean="0">
                <a:solidFill>
                  <a:srgbClr val="800000"/>
                </a:solidFill>
              </a:rPr>
              <a:t>2007</a:t>
            </a:r>
            <a:endParaRPr lang="en-US" sz="1400" dirty="0">
              <a:solidFill>
                <a:srgbClr val="800000"/>
              </a:solidFill>
            </a:endParaRPr>
          </a:p>
          <a:p>
            <a:pPr algn="just">
              <a:buClr>
                <a:schemeClr val="accent2">
                  <a:lumMod val="75000"/>
                </a:schemeClr>
              </a:buClr>
              <a:buSzPct val="122000"/>
              <a:buFont typeface="Arial" pitchFamily="34" charset="0"/>
              <a:buChar char="•"/>
            </a:pPr>
            <a:endParaRPr lang="en-US" sz="1400" dirty="0">
              <a:solidFill>
                <a:srgbClr val="800000"/>
              </a:solidFill>
              <a:latin typeface="Calibri" pitchFamily="34" charset="0"/>
            </a:endParaRPr>
          </a:p>
          <a:p>
            <a:pPr algn="just">
              <a:buClr>
                <a:schemeClr val="accent2">
                  <a:lumMod val="75000"/>
                </a:schemeClr>
              </a:buClr>
              <a:buSzPct val="122000"/>
              <a:buFont typeface="Arial" pitchFamily="34" charset="0"/>
              <a:buChar char="•"/>
            </a:pPr>
            <a:r>
              <a:rPr lang="x-none" sz="1400" dirty="0" smtClean="0">
                <a:solidFill>
                  <a:srgbClr val="800000"/>
                </a:solidFill>
              </a:rPr>
              <a:t> </a:t>
            </a:r>
            <a:r>
              <a:rPr lang="en-US" sz="1400" dirty="0" smtClean="0">
                <a:solidFill>
                  <a:srgbClr val="800000"/>
                </a:solidFill>
              </a:rPr>
              <a:t>Convention </a:t>
            </a:r>
            <a:r>
              <a:rPr lang="en-US" sz="1400" dirty="0">
                <a:solidFill>
                  <a:srgbClr val="800000"/>
                </a:solidFill>
              </a:rPr>
              <a:t>on the Law of </a:t>
            </a:r>
            <a:r>
              <a:rPr lang="x-none" sz="1400" dirty="0" smtClean="0">
                <a:solidFill>
                  <a:srgbClr val="800000"/>
                </a:solidFill>
              </a:rPr>
              <a:t> non  - sea routes usage </a:t>
            </a:r>
            <a:r>
              <a:rPr lang="en-US" sz="1400" dirty="0" smtClean="0">
                <a:solidFill>
                  <a:srgbClr val="800000"/>
                </a:solidFill>
              </a:rPr>
              <a:t>of </a:t>
            </a:r>
            <a:r>
              <a:rPr lang="en-US" sz="1400" dirty="0">
                <a:solidFill>
                  <a:srgbClr val="800000"/>
                </a:solidFill>
              </a:rPr>
              <a:t>international </a:t>
            </a:r>
            <a:r>
              <a:rPr lang="en-US" sz="1400" dirty="0" smtClean="0">
                <a:solidFill>
                  <a:srgbClr val="800000"/>
                </a:solidFill>
              </a:rPr>
              <a:t>watercourse</a:t>
            </a:r>
            <a:r>
              <a:rPr lang="x-none" sz="1400" dirty="0" smtClean="0">
                <a:solidFill>
                  <a:srgbClr val="800000"/>
                </a:solidFill>
              </a:rPr>
              <a:t> is in the phase of proposal, and its ratification is expected to be soon</a:t>
            </a:r>
            <a:endParaRPr lang="en-US" sz="1400" dirty="0">
              <a:solidFill>
                <a:srgbClr val="800000"/>
              </a:solidFill>
            </a:endParaRPr>
          </a:p>
          <a:p>
            <a:pPr algn="just">
              <a:buClr>
                <a:schemeClr val="accent2">
                  <a:lumMod val="75000"/>
                </a:schemeClr>
              </a:buClr>
              <a:buSzPct val="122000"/>
              <a:buFont typeface="Arial" pitchFamily="34" charset="0"/>
              <a:buChar char="•"/>
            </a:pPr>
            <a:endParaRPr lang="en-US" sz="1400" dirty="0">
              <a:solidFill>
                <a:srgbClr val="800000"/>
              </a:solidFill>
            </a:endParaRPr>
          </a:p>
          <a:p>
            <a:pPr algn="just">
              <a:buClr>
                <a:schemeClr val="accent2">
                  <a:lumMod val="75000"/>
                </a:schemeClr>
              </a:buClr>
              <a:buSzPct val="122000"/>
              <a:buFont typeface="Arial" pitchFamily="34" charset="0"/>
              <a:buChar char="•"/>
            </a:pPr>
            <a:r>
              <a:rPr lang="x-none" sz="1400" dirty="0" smtClean="0">
                <a:solidFill>
                  <a:srgbClr val="800000"/>
                </a:solidFill>
              </a:rPr>
              <a:t> </a:t>
            </a:r>
            <a:r>
              <a:rPr lang="en-US" sz="1400" dirty="0" smtClean="0">
                <a:solidFill>
                  <a:srgbClr val="800000"/>
                </a:solidFill>
              </a:rPr>
              <a:t>Montenegro </a:t>
            </a:r>
            <a:r>
              <a:rPr lang="en-US" sz="1400" dirty="0">
                <a:solidFill>
                  <a:srgbClr val="800000"/>
                </a:solidFill>
              </a:rPr>
              <a:t>has not yet acceded to the Convention on the Protection and Use of </a:t>
            </a:r>
            <a:r>
              <a:rPr lang="en-US" sz="1400" dirty="0" err="1">
                <a:solidFill>
                  <a:srgbClr val="800000"/>
                </a:solidFill>
              </a:rPr>
              <a:t>Transboundary</a:t>
            </a:r>
            <a:r>
              <a:rPr lang="en-US" sz="1400" dirty="0">
                <a:solidFill>
                  <a:srgbClr val="800000"/>
                </a:solidFill>
              </a:rPr>
              <a:t> Watercourses and International Lakes - Water Convention, but </a:t>
            </a:r>
            <a:r>
              <a:rPr lang="x-none" sz="1400" dirty="0" smtClean="0">
                <a:solidFill>
                  <a:srgbClr val="800000"/>
                </a:solidFill>
              </a:rPr>
              <a:t>actively </a:t>
            </a:r>
            <a:r>
              <a:rPr lang="en-US" sz="1400" dirty="0" smtClean="0">
                <a:solidFill>
                  <a:srgbClr val="800000"/>
                </a:solidFill>
              </a:rPr>
              <a:t> participate</a:t>
            </a:r>
            <a:r>
              <a:rPr lang="x-none" sz="1400" dirty="0" smtClean="0">
                <a:solidFill>
                  <a:srgbClr val="800000"/>
                </a:solidFill>
              </a:rPr>
              <a:t>s </a:t>
            </a:r>
            <a:r>
              <a:rPr lang="en-US" sz="1400" dirty="0" smtClean="0">
                <a:solidFill>
                  <a:srgbClr val="800000"/>
                </a:solidFill>
              </a:rPr>
              <a:t> </a:t>
            </a:r>
            <a:r>
              <a:rPr lang="en-US" sz="1400" dirty="0">
                <a:solidFill>
                  <a:srgbClr val="800000"/>
                </a:solidFill>
              </a:rPr>
              <a:t>in its activities as an </a:t>
            </a:r>
            <a:r>
              <a:rPr lang="en-US" sz="1400" dirty="0" smtClean="0">
                <a:solidFill>
                  <a:srgbClr val="800000"/>
                </a:solidFill>
              </a:rPr>
              <a:t>observer. Ace</a:t>
            </a:r>
            <a:r>
              <a:rPr lang="x-none" sz="1400" dirty="0" smtClean="0">
                <a:solidFill>
                  <a:srgbClr val="800000"/>
                </a:solidFill>
              </a:rPr>
              <a:t>ssion is expected during 2013</a:t>
            </a:r>
            <a:endParaRPr lang="en-US" sz="1400" dirty="0">
              <a:solidFill>
                <a:srgbClr val="800000"/>
              </a:solidFill>
            </a:endParaRPr>
          </a:p>
          <a:p>
            <a:pPr algn="just">
              <a:buClr>
                <a:schemeClr val="accent2">
                  <a:lumMod val="75000"/>
                </a:schemeClr>
              </a:buClr>
              <a:buSzPct val="122000"/>
              <a:buFont typeface="Arial" pitchFamily="34" charset="0"/>
              <a:buChar char="•"/>
            </a:pPr>
            <a:endParaRPr lang="en-US" sz="1400" dirty="0">
              <a:solidFill>
                <a:srgbClr val="800000"/>
              </a:solidFill>
            </a:endParaRPr>
          </a:p>
          <a:p>
            <a:pPr algn="just">
              <a:buClr>
                <a:schemeClr val="accent2">
                  <a:lumMod val="75000"/>
                </a:schemeClr>
              </a:buClr>
              <a:buSzPct val="122000"/>
              <a:buFont typeface="Arial" pitchFamily="34" charset="0"/>
              <a:buChar char="•"/>
            </a:pPr>
            <a:r>
              <a:rPr lang="x-none" sz="1400" dirty="0" smtClean="0">
                <a:solidFill>
                  <a:srgbClr val="800000"/>
                </a:solidFill>
              </a:rPr>
              <a:t>   </a:t>
            </a:r>
            <a:r>
              <a:rPr lang="en-US" sz="1400" dirty="0" smtClean="0">
                <a:solidFill>
                  <a:srgbClr val="800000"/>
                </a:solidFill>
              </a:rPr>
              <a:t> </a:t>
            </a:r>
            <a:r>
              <a:rPr lang="x-none" sz="1400" dirty="0" smtClean="0">
                <a:solidFill>
                  <a:srgbClr val="800000"/>
                </a:solidFill>
              </a:rPr>
              <a:t>A</a:t>
            </a:r>
            <a:r>
              <a:rPr lang="en-US" sz="1400" dirty="0" err="1" smtClean="0">
                <a:solidFill>
                  <a:srgbClr val="800000"/>
                </a:solidFill>
              </a:rPr>
              <a:t>rran</a:t>
            </a:r>
            <a:r>
              <a:rPr lang="x-none" sz="1400" dirty="0" smtClean="0">
                <a:solidFill>
                  <a:srgbClr val="800000"/>
                </a:solidFill>
              </a:rPr>
              <a:t>ging </a:t>
            </a:r>
            <a:r>
              <a:rPr lang="en-US" sz="1400" dirty="0" smtClean="0">
                <a:solidFill>
                  <a:srgbClr val="800000"/>
                </a:solidFill>
              </a:rPr>
              <a:t> </a:t>
            </a:r>
            <a:r>
              <a:rPr lang="en-US" sz="1400" dirty="0">
                <a:solidFill>
                  <a:srgbClr val="800000"/>
                </a:solidFill>
              </a:rPr>
              <a:t>relations with Serbia and </a:t>
            </a:r>
            <a:r>
              <a:rPr lang="en-US" sz="1400" dirty="0" smtClean="0">
                <a:solidFill>
                  <a:srgbClr val="800000"/>
                </a:solidFill>
              </a:rPr>
              <a:t>Bosnia</a:t>
            </a:r>
            <a:r>
              <a:rPr lang="x-none" sz="1400" dirty="0" smtClean="0">
                <a:solidFill>
                  <a:srgbClr val="800000"/>
                </a:solidFill>
              </a:rPr>
              <a:t> and Herzegovina</a:t>
            </a:r>
            <a:endParaRPr lang="en-US" sz="1400" dirty="0">
              <a:solidFill>
                <a:srgbClr val="800000"/>
              </a:solidFill>
            </a:endParaRPr>
          </a:p>
          <a:p>
            <a:pPr algn="just">
              <a:buClr>
                <a:schemeClr val="accent2">
                  <a:lumMod val="75000"/>
                </a:schemeClr>
              </a:buClr>
              <a:buSzPct val="122000"/>
              <a:buFont typeface="Arial" pitchFamily="34" charset="0"/>
              <a:buChar char="•"/>
            </a:pPr>
            <a:endParaRPr lang="en-US" sz="1400" dirty="0">
              <a:solidFill>
                <a:srgbClr val="800000"/>
              </a:solidFill>
            </a:endParaRPr>
          </a:p>
          <a:p>
            <a:pPr algn="just">
              <a:buClr>
                <a:schemeClr val="accent2">
                  <a:lumMod val="75000"/>
                </a:schemeClr>
              </a:buClr>
              <a:buSzPct val="122000"/>
              <a:buFont typeface="Arial" pitchFamily="34" charset="0"/>
              <a:buChar char="•"/>
            </a:pPr>
            <a:r>
              <a:rPr lang="en-US" sz="1400" dirty="0">
                <a:solidFill>
                  <a:srgbClr val="800000"/>
                </a:solidFill>
              </a:rPr>
              <a:t>  </a:t>
            </a:r>
            <a:r>
              <a:rPr lang="x-none" sz="1400" dirty="0" smtClean="0">
                <a:solidFill>
                  <a:srgbClr val="800000"/>
                </a:solidFill>
              </a:rPr>
              <a:t> </a:t>
            </a:r>
            <a:r>
              <a:rPr lang="en-US" sz="1400" dirty="0" smtClean="0">
                <a:solidFill>
                  <a:srgbClr val="800000"/>
                </a:solidFill>
              </a:rPr>
              <a:t>The </a:t>
            </a:r>
            <a:r>
              <a:rPr lang="en-US" sz="1400" dirty="0">
                <a:solidFill>
                  <a:srgbClr val="800000"/>
                </a:solidFill>
              </a:rPr>
              <a:t>activities to join the International Commission for the Sava River Basin (ISRBC</a:t>
            </a:r>
            <a:r>
              <a:rPr lang="en-US" sz="1400" dirty="0" smtClean="0">
                <a:solidFill>
                  <a:srgbClr val="800000"/>
                </a:solidFill>
              </a:rPr>
              <a:t>)</a:t>
            </a:r>
            <a:endParaRPr lang="en-US" sz="1400" dirty="0">
              <a:solidFill>
                <a:srgbClr val="800000"/>
              </a:solidFill>
              <a:latin typeface="Calibri" pitchFamily="34" charset="0"/>
            </a:endParaRPr>
          </a:p>
          <a:p>
            <a:pPr algn="just">
              <a:buClr>
                <a:schemeClr val="accent2">
                  <a:lumMod val="75000"/>
                </a:schemeClr>
              </a:buClr>
              <a:buSzPct val="122000"/>
            </a:pPr>
            <a:endParaRPr lang="en-US" sz="1400" b="1" dirty="0">
              <a:solidFill>
                <a:srgbClr val="800000"/>
              </a:solidFill>
              <a:latin typeface="Calibri"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b="1" dirty="0">
                <a:solidFill>
                  <a:srgbClr val="F2DCDB"/>
                </a:solidFill>
                <a:latin typeface="Cambria" pitchFamily="18" charset="0"/>
                <a:cs typeface="Arial" charset="0"/>
              </a:rPr>
              <a:t>Chapter </a:t>
            </a:r>
            <a:r>
              <a:rPr lang="en-US" b="1" dirty="0">
                <a:solidFill>
                  <a:srgbClr val="F2DCDB"/>
                </a:solidFill>
                <a:latin typeface="Cambria" pitchFamily="18" charset="0"/>
                <a:cs typeface="Arial" charset="0"/>
              </a:rPr>
              <a:t>27</a:t>
            </a:r>
            <a:r>
              <a:rPr lang="sr-Latn-CS" b="1" dirty="0">
                <a:solidFill>
                  <a:srgbClr val="F2DCDB"/>
                </a:solidFill>
                <a:latin typeface="Cambria" pitchFamily="18" charset="0"/>
                <a:cs typeface="Arial" charset="0"/>
              </a:rPr>
              <a:t>: </a:t>
            </a:r>
            <a:r>
              <a:rPr lang="en-US" b="1" dirty="0" smtClean="0">
                <a:solidFill>
                  <a:srgbClr val="F2DCDB"/>
                </a:solidFill>
                <a:latin typeface="Cambria" pitchFamily="18" charset="0"/>
                <a:cs typeface="Arial" charset="0"/>
              </a:rPr>
              <a:t>Environment</a:t>
            </a:r>
            <a:r>
              <a:rPr lang="x-none" b="1" dirty="0" smtClean="0">
                <a:solidFill>
                  <a:srgbClr val="F2DCDB"/>
                </a:solidFill>
                <a:latin typeface="Cambria" pitchFamily="18" charset="0"/>
                <a:cs typeface="Arial" charset="0"/>
              </a:rPr>
              <a:t> and Climate Change</a:t>
            </a:r>
            <a:r>
              <a:rPr lang="en-US" b="1" dirty="0" smtClean="0">
                <a:solidFill>
                  <a:srgbClr val="F2DCDB"/>
                </a:solidFill>
                <a:latin typeface="Cambria" pitchFamily="18" charset="0"/>
                <a:cs typeface="Arial" charset="0"/>
              </a:rPr>
              <a:t> </a:t>
            </a:r>
            <a:endParaRPr lang="en-US" b="1" dirty="0">
              <a:solidFill>
                <a:srgbClr val="F2DCDB"/>
              </a:solidFill>
              <a:latin typeface="Cambria" pitchFamily="18" charset="0"/>
              <a:cs typeface="Arial" charset="0"/>
            </a:endParaRPr>
          </a:p>
        </p:txBody>
      </p:sp>
      <p:sp>
        <p:nvSpPr>
          <p:cNvPr id="30723" name="Text Box 121"/>
          <p:cNvSpPr txBox="1">
            <a:spLocks noChangeArrowheads="1"/>
          </p:cNvSpPr>
          <p:nvPr/>
        </p:nvSpPr>
        <p:spPr bwMode="auto">
          <a:xfrm>
            <a:off x="250825" y="2590800"/>
            <a:ext cx="8605838" cy="3502025"/>
          </a:xfrm>
          <a:prstGeom prst="rect">
            <a:avLst/>
          </a:prstGeom>
          <a:noFill/>
          <a:ln w="9525">
            <a:noFill/>
            <a:miter lim="800000"/>
            <a:headEnd/>
            <a:tailEnd/>
          </a:ln>
        </p:spPr>
        <p:txBody>
          <a:bodyPr/>
          <a:lstStyle/>
          <a:p>
            <a:pPr marL="14288" indent="-14288" eaLnBrk="0" hangingPunct="0"/>
            <a:endParaRPr lang="en-US" sz="1600">
              <a:cs typeface="Arial" charset="0"/>
            </a:endParaRPr>
          </a:p>
        </p:txBody>
      </p:sp>
      <p:grpSp>
        <p:nvGrpSpPr>
          <p:cNvPr id="30724"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30725" name="Picture 4" descr="C:\Documents and Settings\alen.nikezic\Desktop\MUPIJU-Stari komp\Press clipping\montenegro grb.wmf"/>
          <p:cNvPicPr>
            <a:picLocks noChangeAspect="1" noChangeArrowheads="1"/>
          </p:cNvPicPr>
          <p:nvPr/>
        </p:nvPicPr>
        <p:blipFill>
          <a:blip r:embed="rId2"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rPr>
              <a:t>Negotiating Team for the Accession of  </a:t>
            </a:r>
            <a:r>
              <a:rPr lang="sr-Latn-CS" sz="1000" b="1" dirty="0">
                <a:solidFill>
                  <a:schemeClr val="accent2">
                    <a:lumMod val="75000"/>
                  </a:schemeClr>
                </a:solidFill>
                <a:latin typeface="Cambria" pitchFamily="18" charset="0"/>
              </a:rPr>
              <a:t>Montenegro </a:t>
            </a:r>
            <a:r>
              <a:rPr lang="en-GB" sz="1000" b="1" dirty="0">
                <a:solidFill>
                  <a:schemeClr val="accent2">
                    <a:lumMod val="75000"/>
                  </a:schemeClr>
                </a:solidFill>
                <a:latin typeface="Cambria" pitchFamily="18" charset="0"/>
              </a:rPr>
              <a:t>to the European Union</a:t>
            </a:r>
            <a:r>
              <a:rPr lang="sr-Latn-CS" sz="1000" b="1" dirty="0">
                <a:solidFill>
                  <a:schemeClr val="accent2">
                    <a:lumMod val="75000"/>
                  </a:schemeClr>
                </a:solidFill>
                <a:latin typeface="Cambria" pitchFamily="18" charset="0"/>
              </a:rPr>
              <a:t> </a:t>
            </a:r>
            <a:endParaRPr lang="en-US" sz="1000" dirty="0">
              <a:solidFill>
                <a:schemeClr val="accent2">
                  <a:lumMod val="75000"/>
                </a:schemeClr>
              </a:solidFill>
              <a:latin typeface="+mn-lt"/>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b="1" dirty="0">
                <a:solidFill>
                  <a:srgbClr val="632523"/>
                </a:solidFill>
                <a:cs typeface="Arial" charset="0"/>
              </a:rPr>
              <a:t>Chapter 27:  </a:t>
            </a:r>
            <a:r>
              <a:rPr lang="en-US" sz="1100" b="1" dirty="0" smtClean="0">
                <a:solidFill>
                  <a:srgbClr val="632523"/>
                </a:solidFill>
                <a:cs typeface="Arial" charset="0"/>
              </a:rPr>
              <a:t>ENVIRONMENT</a:t>
            </a:r>
            <a:r>
              <a:rPr lang="x-none" sz="1100" b="1" dirty="0" smtClean="0">
                <a:solidFill>
                  <a:srgbClr val="632523"/>
                </a:solidFill>
                <a:cs typeface="Arial" charset="0"/>
              </a:rPr>
              <a:t> AND CLIMATE CHANGE</a:t>
            </a:r>
            <a:endParaRPr lang="pl-PL" sz="1100" b="1" dirty="0">
              <a:solidFill>
                <a:srgbClr val="632523"/>
              </a:solidFill>
              <a:cs typeface="Arial" charset="0"/>
            </a:endParaRPr>
          </a:p>
        </p:txBody>
      </p:sp>
      <p:pic>
        <p:nvPicPr>
          <p:cNvPr id="30728" name="Picture 18" descr="EU MN logo"/>
          <p:cNvPicPr>
            <a:picLocks noChangeAspect="1" noChangeArrowheads="1"/>
          </p:cNvPicPr>
          <p:nvPr/>
        </p:nvPicPr>
        <p:blipFill>
          <a:blip r:embed="rId3" cstate="print"/>
          <a:srcRect/>
          <a:stretch>
            <a:fillRect/>
          </a:stretch>
        </p:blipFill>
        <p:spPr bwMode="auto">
          <a:xfrm>
            <a:off x="152400" y="609600"/>
            <a:ext cx="1219200" cy="685800"/>
          </a:xfrm>
          <a:prstGeom prst="rect">
            <a:avLst/>
          </a:prstGeom>
          <a:noFill/>
          <a:ln w="9525">
            <a:noFill/>
            <a:miter lim="800000"/>
            <a:headEnd/>
            <a:tailEnd/>
          </a:ln>
        </p:spPr>
      </p:pic>
      <p:sp>
        <p:nvSpPr>
          <p:cNvPr id="30729" name="Content Placeholder 18"/>
          <p:cNvSpPr>
            <a:spLocks noGrp="1"/>
          </p:cNvSpPr>
          <p:nvPr>
            <p:ph idx="4294967295"/>
          </p:nvPr>
        </p:nvSpPr>
        <p:spPr>
          <a:xfrm>
            <a:off x="152400" y="1524000"/>
            <a:ext cx="8229600" cy="4525963"/>
          </a:xfrm>
        </p:spPr>
        <p:txBody>
          <a:bodyPr/>
          <a:lstStyle/>
          <a:p>
            <a:pPr eaLnBrk="1" hangingPunct="1">
              <a:buFont typeface="Arial" charset="0"/>
              <a:buNone/>
            </a:pPr>
            <a:endParaRPr lang="en-US" smtClean="0"/>
          </a:p>
          <a:p>
            <a:pPr eaLnBrk="1" hangingPunct="1">
              <a:buFont typeface="Arial" charset="0"/>
              <a:buNone/>
            </a:pPr>
            <a:endParaRPr lang="sr-Latn-CS" smtClean="0"/>
          </a:p>
          <a:p>
            <a:pPr eaLnBrk="1" hangingPunct="1">
              <a:buFont typeface="Arial" charset="0"/>
              <a:buNone/>
            </a:pPr>
            <a:endParaRPr lang="en-US" smtClean="0"/>
          </a:p>
        </p:txBody>
      </p:sp>
      <p:sp>
        <p:nvSpPr>
          <p:cNvPr id="30730" name="Content Placeholder 22"/>
          <p:cNvSpPr>
            <a:spLocks noGrp="1"/>
          </p:cNvSpPr>
          <p:nvPr>
            <p:ph sz="half" idx="4294967295"/>
          </p:nvPr>
        </p:nvSpPr>
        <p:spPr>
          <a:xfrm>
            <a:off x="304800" y="1524000"/>
            <a:ext cx="8382000" cy="4602163"/>
          </a:xfrm>
        </p:spPr>
        <p:txBody>
          <a:bodyPr/>
          <a:lstStyle/>
          <a:p>
            <a:pPr marL="0" eaLnBrk="1" hangingPunct="1">
              <a:spcBef>
                <a:spcPts val="0"/>
              </a:spcBef>
              <a:buNone/>
            </a:pPr>
            <a:r>
              <a:rPr lang="en-US" sz="2200" dirty="0" smtClean="0">
                <a:solidFill>
                  <a:srgbClr val="800000"/>
                </a:solidFill>
              </a:rPr>
              <a:t>Terms of reference were developed for River Basin Management plans</a:t>
            </a:r>
            <a:r>
              <a:rPr lang="x-none" sz="2200" dirty="0" smtClean="0">
                <a:solidFill>
                  <a:srgbClr val="800000"/>
                </a:solidFill>
              </a:rPr>
              <a:t> </a:t>
            </a:r>
            <a:r>
              <a:rPr lang="en-US" sz="2200" dirty="0" smtClean="0">
                <a:solidFill>
                  <a:srgbClr val="800000"/>
                </a:solidFill>
              </a:rPr>
              <a:t>for each catchment areas:</a:t>
            </a:r>
          </a:p>
          <a:p>
            <a:pPr eaLnBrk="1" hangingPunct="1"/>
            <a:r>
              <a:rPr lang="en-US" sz="2200" dirty="0" smtClean="0">
                <a:solidFill>
                  <a:srgbClr val="800000"/>
                </a:solidFill>
              </a:rPr>
              <a:t>Terms of Reference for the River Basin Management Plan  </a:t>
            </a:r>
            <a:r>
              <a:rPr lang="x-none" sz="2200" dirty="0" smtClean="0">
                <a:solidFill>
                  <a:srgbClr val="800000"/>
                </a:solidFill>
              </a:rPr>
              <a:t>in </a:t>
            </a:r>
            <a:r>
              <a:rPr lang="en-US" sz="2200" dirty="0" smtClean="0">
                <a:solidFill>
                  <a:srgbClr val="800000"/>
                </a:solidFill>
              </a:rPr>
              <a:t>the water</a:t>
            </a:r>
            <a:r>
              <a:rPr lang="x-none" sz="2200" dirty="0" smtClean="0">
                <a:solidFill>
                  <a:srgbClr val="800000"/>
                </a:solidFill>
              </a:rPr>
              <a:t> catchment </a:t>
            </a:r>
            <a:r>
              <a:rPr lang="en-US" sz="2200" dirty="0" smtClean="0">
                <a:solidFill>
                  <a:srgbClr val="800000"/>
                </a:solidFill>
              </a:rPr>
              <a:t> area of ​​the Black Sea </a:t>
            </a:r>
          </a:p>
          <a:p>
            <a:pPr eaLnBrk="1" hangingPunct="1"/>
            <a:r>
              <a:rPr lang="en-US" sz="2200" dirty="0" smtClean="0">
                <a:solidFill>
                  <a:srgbClr val="800000"/>
                </a:solidFill>
              </a:rPr>
              <a:t>Terms of Reference for the River Basin Management Plan  in the water catchment area of the Adriatic</a:t>
            </a:r>
            <a:r>
              <a:rPr lang="x-none" sz="2200" dirty="0" smtClean="0">
                <a:solidFill>
                  <a:srgbClr val="800000"/>
                </a:solidFill>
              </a:rPr>
              <a:t> sea</a:t>
            </a:r>
            <a:endParaRPr lang="en-US" sz="2200" dirty="0" smtClean="0">
              <a:solidFill>
                <a:srgbClr val="800000"/>
              </a:solidFill>
            </a:endParaRPr>
          </a:p>
          <a:p>
            <a:pPr algn="ctr" eaLnBrk="1" hangingPunct="1">
              <a:buFont typeface="Arial" charset="0"/>
              <a:buNone/>
            </a:pPr>
            <a:endParaRPr lang="sr-Latn-CS" b="1" dirty="0" smtClean="0">
              <a:solidFill>
                <a:srgbClr val="800000"/>
              </a:solidFill>
            </a:endParaRPr>
          </a:p>
        </p:txBody>
      </p:sp>
      <p:sp>
        <p:nvSpPr>
          <p:cNvPr id="30731" name="Rectangle 20"/>
          <p:cNvSpPr>
            <a:spLocks noChangeArrowheads="1"/>
          </p:cNvSpPr>
          <p:nvPr/>
        </p:nvSpPr>
        <p:spPr bwMode="auto">
          <a:xfrm>
            <a:off x="990600" y="2514600"/>
            <a:ext cx="7924800" cy="523875"/>
          </a:xfrm>
          <a:prstGeom prst="rect">
            <a:avLst/>
          </a:prstGeom>
          <a:noFill/>
          <a:ln w="9525">
            <a:noFill/>
            <a:miter lim="800000"/>
            <a:headEnd/>
            <a:tailEnd/>
          </a:ln>
        </p:spPr>
        <p:txBody>
          <a:bodyPr>
            <a:spAutoFit/>
          </a:bodyPr>
          <a:lstStyle/>
          <a:p>
            <a:endParaRPr lang="sr-Latn-CS" sz="1400" b="1">
              <a:latin typeface="Calibri" pitchFamily="34" charset="0"/>
            </a:endParaRPr>
          </a:p>
          <a:p>
            <a:r>
              <a:rPr lang="sr-Latn-CS" sz="1400" b="1">
                <a:latin typeface="Calibri" pitchFamily="34" charset="0"/>
              </a:rPr>
              <a:t>    </a:t>
            </a:r>
            <a:endParaRPr lang="en-US" sz="1400">
              <a:latin typeface="Calibri" pitchFamily="34" charset="0"/>
            </a:endParaRPr>
          </a:p>
        </p:txBody>
      </p:sp>
      <p:sp>
        <p:nvSpPr>
          <p:cNvPr id="30732" name="Rectangle 24"/>
          <p:cNvSpPr>
            <a:spLocks noChangeArrowheads="1"/>
          </p:cNvSpPr>
          <p:nvPr/>
        </p:nvSpPr>
        <p:spPr bwMode="auto">
          <a:xfrm>
            <a:off x="304800" y="1524000"/>
            <a:ext cx="8077200" cy="369888"/>
          </a:xfrm>
          <a:prstGeom prst="rect">
            <a:avLst/>
          </a:prstGeom>
          <a:noFill/>
          <a:ln w="9525">
            <a:noFill/>
            <a:miter lim="800000"/>
            <a:headEnd/>
            <a:tailEnd/>
          </a:ln>
        </p:spPr>
        <p:txBody>
          <a:bodyPr>
            <a:spAutoFit/>
          </a:bodyPr>
          <a:lstStyle/>
          <a:p>
            <a:r>
              <a:rPr lang="sr-Latn-CS" b="1">
                <a:latin typeface="Calibri" pitchFamily="34" charset="0"/>
              </a:rPr>
              <a:t> </a:t>
            </a:r>
            <a:endParaRPr lang="sr-Latn-CS">
              <a:latin typeface="Calibri" pitchFamily="34" charset="0"/>
              <a:ea typeface="Calibri"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b="1" dirty="0">
                <a:solidFill>
                  <a:srgbClr val="F2DCDB"/>
                </a:solidFill>
                <a:latin typeface="Cambria" pitchFamily="18" charset="0"/>
                <a:cs typeface="Arial" charset="0"/>
              </a:rPr>
              <a:t>Chapter </a:t>
            </a:r>
            <a:r>
              <a:rPr lang="en-US" b="1" dirty="0">
                <a:solidFill>
                  <a:srgbClr val="F2DCDB"/>
                </a:solidFill>
                <a:latin typeface="Cambria" pitchFamily="18" charset="0"/>
                <a:cs typeface="Arial" charset="0"/>
              </a:rPr>
              <a:t>27</a:t>
            </a:r>
            <a:r>
              <a:rPr lang="sr-Latn-CS" b="1" dirty="0">
                <a:solidFill>
                  <a:srgbClr val="F2DCDB"/>
                </a:solidFill>
                <a:latin typeface="Cambria" pitchFamily="18" charset="0"/>
                <a:cs typeface="Arial" charset="0"/>
              </a:rPr>
              <a:t>: </a:t>
            </a:r>
            <a:r>
              <a:rPr lang="en-US" b="1" dirty="0" smtClean="0">
                <a:solidFill>
                  <a:srgbClr val="F2DCDB"/>
                </a:solidFill>
                <a:latin typeface="Cambria" pitchFamily="18" charset="0"/>
                <a:cs typeface="Arial" charset="0"/>
              </a:rPr>
              <a:t>Environment</a:t>
            </a:r>
            <a:r>
              <a:rPr lang="x-none" b="1" dirty="0" smtClean="0">
                <a:solidFill>
                  <a:srgbClr val="F2DCDB"/>
                </a:solidFill>
                <a:latin typeface="Cambria" pitchFamily="18" charset="0"/>
                <a:cs typeface="Arial" charset="0"/>
              </a:rPr>
              <a:t> and Climate Change</a:t>
            </a:r>
            <a:r>
              <a:rPr lang="en-US" b="1" dirty="0" smtClean="0">
                <a:solidFill>
                  <a:srgbClr val="F2DCDB"/>
                </a:solidFill>
                <a:latin typeface="Cambria" pitchFamily="18" charset="0"/>
                <a:cs typeface="Arial" charset="0"/>
              </a:rPr>
              <a:t> </a:t>
            </a:r>
            <a:endParaRPr lang="en-US" b="1" dirty="0">
              <a:solidFill>
                <a:srgbClr val="F2DCDB"/>
              </a:solidFill>
              <a:latin typeface="Cambria" pitchFamily="18" charset="0"/>
              <a:cs typeface="Arial" charset="0"/>
            </a:endParaRPr>
          </a:p>
        </p:txBody>
      </p:sp>
      <p:sp>
        <p:nvSpPr>
          <p:cNvPr id="31747" name="Text Box 121"/>
          <p:cNvSpPr txBox="1">
            <a:spLocks noChangeArrowheads="1"/>
          </p:cNvSpPr>
          <p:nvPr/>
        </p:nvSpPr>
        <p:spPr bwMode="auto">
          <a:xfrm>
            <a:off x="250825" y="2590800"/>
            <a:ext cx="8605838" cy="3502025"/>
          </a:xfrm>
          <a:prstGeom prst="rect">
            <a:avLst/>
          </a:prstGeom>
          <a:noFill/>
          <a:ln w="9525">
            <a:noFill/>
            <a:miter lim="800000"/>
            <a:headEnd/>
            <a:tailEnd/>
          </a:ln>
        </p:spPr>
        <p:txBody>
          <a:bodyPr/>
          <a:lstStyle/>
          <a:p>
            <a:pPr marL="14288" indent="-14288" eaLnBrk="0" hangingPunct="0"/>
            <a:endParaRPr lang="en-US" sz="1600">
              <a:cs typeface="Arial" charset="0"/>
            </a:endParaRPr>
          </a:p>
        </p:txBody>
      </p:sp>
      <p:grpSp>
        <p:nvGrpSpPr>
          <p:cNvPr id="31748"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31749" name="Picture 4" descr="C:\Documents and Settings\alen.nikezic\Desktop\MUPIJU-Stari komp\Press clipping\montenegro grb.wmf"/>
          <p:cNvPicPr>
            <a:picLocks noChangeAspect="1" noChangeArrowheads="1"/>
          </p:cNvPicPr>
          <p:nvPr/>
        </p:nvPicPr>
        <p:blipFill>
          <a:blip r:embed="rId2"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rPr>
              <a:t>Negotiating Team for the Accession of  </a:t>
            </a:r>
            <a:r>
              <a:rPr lang="sr-Latn-CS" sz="1000" b="1" dirty="0">
                <a:solidFill>
                  <a:schemeClr val="accent2">
                    <a:lumMod val="75000"/>
                  </a:schemeClr>
                </a:solidFill>
                <a:latin typeface="Cambria" pitchFamily="18" charset="0"/>
              </a:rPr>
              <a:t>Montenegro </a:t>
            </a:r>
            <a:r>
              <a:rPr lang="en-GB" sz="1000" b="1" dirty="0">
                <a:solidFill>
                  <a:schemeClr val="accent2">
                    <a:lumMod val="75000"/>
                  </a:schemeClr>
                </a:solidFill>
                <a:latin typeface="Cambria" pitchFamily="18" charset="0"/>
              </a:rPr>
              <a:t>to the European Union</a:t>
            </a:r>
            <a:r>
              <a:rPr lang="sr-Latn-CS" sz="1000" b="1" dirty="0">
                <a:solidFill>
                  <a:schemeClr val="accent2">
                    <a:lumMod val="75000"/>
                  </a:schemeClr>
                </a:solidFill>
                <a:latin typeface="Cambria" pitchFamily="18" charset="0"/>
              </a:rPr>
              <a:t> </a:t>
            </a:r>
            <a:endParaRPr lang="en-US" sz="1000" dirty="0">
              <a:solidFill>
                <a:schemeClr val="accent2">
                  <a:lumMod val="75000"/>
                </a:schemeClr>
              </a:solidFill>
              <a:latin typeface="+mn-lt"/>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b="1" dirty="0">
                <a:solidFill>
                  <a:srgbClr val="632523"/>
                </a:solidFill>
                <a:cs typeface="Arial" charset="0"/>
              </a:rPr>
              <a:t>Chapter 27:  </a:t>
            </a:r>
            <a:r>
              <a:rPr lang="en-US" sz="1100" b="1" dirty="0" smtClean="0">
                <a:solidFill>
                  <a:srgbClr val="632523"/>
                </a:solidFill>
                <a:cs typeface="Arial" charset="0"/>
              </a:rPr>
              <a:t>ENVIRONMENT</a:t>
            </a:r>
            <a:r>
              <a:rPr lang="x-none" sz="1100" b="1" dirty="0" smtClean="0">
                <a:solidFill>
                  <a:srgbClr val="632523"/>
                </a:solidFill>
                <a:cs typeface="Arial" charset="0"/>
              </a:rPr>
              <a:t> AND CLIMATE CHANGE</a:t>
            </a:r>
            <a:endParaRPr lang="pl-PL" sz="1100" b="1" dirty="0">
              <a:solidFill>
                <a:srgbClr val="632523"/>
              </a:solidFill>
              <a:cs typeface="Arial" charset="0"/>
            </a:endParaRPr>
          </a:p>
        </p:txBody>
      </p:sp>
      <p:pic>
        <p:nvPicPr>
          <p:cNvPr id="31752" name="Picture 18" descr="EU MN logo"/>
          <p:cNvPicPr>
            <a:picLocks noChangeAspect="1" noChangeArrowheads="1"/>
          </p:cNvPicPr>
          <p:nvPr/>
        </p:nvPicPr>
        <p:blipFill>
          <a:blip r:embed="rId3" cstate="print"/>
          <a:srcRect/>
          <a:stretch>
            <a:fillRect/>
          </a:stretch>
        </p:blipFill>
        <p:spPr bwMode="auto">
          <a:xfrm>
            <a:off x="152400" y="609600"/>
            <a:ext cx="1219200" cy="685800"/>
          </a:xfrm>
          <a:prstGeom prst="rect">
            <a:avLst/>
          </a:prstGeom>
          <a:noFill/>
          <a:ln w="9525">
            <a:noFill/>
            <a:miter lim="800000"/>
            <a:headEnd/>
            <a:tailEnd/>
          </a:ln>
        </p:spPr>
      </p:pic>
      <p:sp>
        <p:nvSpPr>
          <p:cNvPr id="31753" name="Content Placeholder 18"/>
          <p:cNvSpPr>
            <a:spLocks noGrp="1"/>
          </p:cNvSpPr>
          <p:nvPr>
            <p:ph idx="4294967295"/>
          </p:nvPr>
        </p:nvSpPr>
        <p:spPr/>
        <p:txBody>
          <a:bodyPr/>
          <a:lstStyle/>
          <a:p>
            <a:pPr eaLnBrk="1" hangingPunct="1">
              <a:buFont typeface="Arial" charset="0"/>
              <a:buNone/>
            </a:pPr>
            <a:endParaRPr lang="en-US" smtClean="0"/>
          </a:p>
          <a:p>
            <a:pPr eaLnBrk="1" hangingPunct="1">
              <a:buFont typeface="Arial" charset="0"/>
              <a:buNone/>
            </a:pPr>
            <a:endParaRPr lang="sr-Latn-CS" smtClean="0"/>
          </a:p>
          <a:p>
            <a:pPr eaLnBrk="1" hangingPunct="1">
              <a:buFont typeface="Arial" charset="0"/>
              <a:buNone/>
            </a:pPr>
            <a:endParaRPr lang="en-US" smtClean="0"/>
          </a:p>
        </p:txBody>
      </p:sp>
      <p:sp>
        <p:nvSpPr>
          <p:cNvPr id="31754" name="Content Placeholder 22"/>
          <p:cNvSpPr>
            <a:spLocks noGrp="1"/>
          </p:cNvSpPr>
          <p:nvPr>
            <p:ph sz="half" idx="4294967295"/>
          </p:nvPr>
        </p:nvSpPr>
        <p:spPr>
          <a:xfrm>
            <a:off x="152400" y="1143000"/>
            <a:ext cx="8686800" cy="4983163"/>
          </a:xfrm>
        </p:spPr>
        <p:txBody>
          <a:bodyPr/>
          <a:lstStyle/>
          <a:p>
            <a:pPr algn="ctr" eaLnBrk="1" hangingPunct="1">
              <a:lnSpc>
                <a:spcPct val="90000"/>
              </a:lnSpc>
              <a:buFont typeface="Arial" charset="0"/>
              <a:buNone/>
            </a:pPr>
            <a:r>
              <a:rPr lang="sr-Latn-CS" sz="3100" b="1" dirty="0" smtClean="0">
                <a:solidFill>
                  <a:srgbClr val="800000"/>
                </a:solidFill>
              </a:rPr>
              <a:t>IMPLEMENT</a:t>
            </a:r>
            <a:r>
              <a:rPr lang="en-US" sz="3100" b="1" dirty="0" smtClean="0">
                <a:solidFill>
                  <a:srgbClr val="800000"/>
                </a:solidFill>
              </a:rPr>
              <a:t>ATION</a:t>
            </a:r>
            <a:endParaRPr lang="sr-Latn-CS" sz="1700" dirty="0" smtClean="0">
              <a:solidFill>
                <a:srgbClr val="800000"/>
              </a:solidFill>
            </a:endParaRPr>
          </a:p>
          <a:p>
            <a:pPr eaLnBrk="1" hangingPunct="1">
              <a:buFont typeface="Arial" charset="0"/>
              <a:buNone/>
            </a:pPr>
            <a:r>
              <a:rPr lang="sr-Latn-CS" sz="2600" dirty="0" smtClean="0">
                <a:solidFill>
                  <a:schemeClr val="accent2"/>
                </a:solidFill>
              </a:rPr>
              <a:t>    </a:t>
            </a:r>
            <a:r>
              <a:rPr lang="en-US" sz="2200" b="1" u="sng" dirty="0" smtClean="0">
                <a:solidFill>
                  <a:srgbClr val="800000"/>
                </a:solidFill>
              </a:rPr>
              <a:t>Establishing monitoring programs for water quality</a:t>
            </a:r>
          </a:p>
          <a:p>
            <a:pPr algn="just" eaLnBrk="1" hangingPunct="1">
              <a:buSzPct val="120000"/>
            </a:pPr>
            <a:r>
              <a:rPr lang="en-US" sz="1800" dirty="0" smtClean="0">
                <a:solidFill>
                  <a:srgbClr val="800000"/>
                </a:solidFill>
              </a:rPr>
              <a:t>For </a:t>
            </a:r>
            <a:r>
              <a:rPr lang="x-none" sz="1800" dirty="0" smtClean="0">
                <a:solidFill>
                  <a:srgbClr val="800000"/>
                </a:solidFill>
              </a:rPr>
              <a:t> the </a:t>
            </a:r>
            <a:r>
              <a:rPr lang="en-US" sz="1800" dirty="0" smtClean="0">
                <a:solidFill>
                  <a:srgbClr val="800000"/>
                </a:solidFill>
              </a:rPr>
              <a:t>us</a:t>
            </a:r>
            <a:r>
              <a:rPr lang="x-none" sz="1800" dirty="0" smtClean="0">
                <a:solidFill>
                  <a:srgbClr val="800000"/>
                </a:solidFill>
              </a:rPr>
              <a:t>age</a:t>
            </a:r>
            <a:r>
              <a:rPr lang="en-US" sz="1800" dirty="0" smtClean="0">
                <a:solidFill>
                  <a:srgbClr val="800000"/>
                </a:solidFill>
              </a:rPr>
              <a:t> and protection of surface and groundwater</a:t>
            </a:r>
            <a:r>
              <a:rPr lang="x-none" sz="1800" dirty="0" smtClean="0">
                <a:solidFill>
                  <a:srgbClr val="800000"/>
                </a:solidFill>
              </a:rPr>
              <a:t>,</a:t>
            </a:r>
            <a:r>
              <a:rPr lang="en-US" sz="1800" dirty="0" smtClean="0">
                <a:solidFill>
                  <a:srgbClr val="800000"/>
                </a:solidFill>
              </a:rPr>
              <a:t> qualitative and quantitative parameters of water</a:t>
            </a:r>
            <a:r>
              <a:rPr lang="x-none" sz="1800" dirty="0" smtClean="0">
                <a:solidFill>
                  <a:srgbClr val="800000"/>
                </a:solidFill>
              </a:rPr>
              <a:t> </a:t>
            </a:r>
            <a:r>
              <a:rPr lang="en-US" sz="1800" dirty="0" smtClean="0">
                <a:solidFill>
                  <a:srgbClr val="800000"/>
                </a:solidFill>
              </a:rPr>
              <a:t>must be monitored </a:t>
            </a:r>
          </a:p>
          <a:p>
            <a:pPr algn="just" eaLnBrk="1" hangingPunct="1">
              <a:buSzPct val="120000"/>
            </a:pPr>
            <a:r>
              <a:rPr lang="en-US" sz="1800" dirty="0" smtClean="0">
                <a:solidFill>
                  <a:srgbClr val="800000"/>
                </a:solidFill>
              </a:rPr>
              <a:t> Parameters monitored by the </a:t>
            </a:r>
            <a:r>
              <a:rPr lang="x-none" sz="1800" dirty="0" smtClean="0">
                <a:solidFill>
                  <a:srgbClr val="800000"/>
                </a:solidFill>
              </a:rPr>
              <a:t>institution in charge for </a:t>
            </a:r>
            <a:r>
              <a:rPr lang="en-US" sz="1800" dirty="0" smtClean="0">
                <a:solidFill>
                  <a:srgbClr val="800000"/>
                </a:solidFill>
              </a:rPr>
              <a:t>hydro meteorological</a:t>
            </a:r>
            <a:r>
              <a:rPr lang="x-none" sz="1800" dirty="0" smtClean="0">
                <a:solidFill>
                  <a:srgbClr val="800000"/>
                </a:solidFill>
              </a:rPr>
              <a:t> business</a:t>
            </a:r>
            <a:r>
              <a:rPr lang="en-US" sz="1800" dirty="0" smtClean="0">
                <a:solidFill>
                  <a:srgbClr val="800000"/>
                </a:solidFill>
              </a:rPr>
              <a:t>, or </a:t>
            </a:r>
            <a:r>
              <a:rPr lang="x-none" sz="1800" dirty="0" smtClean="0">
                <a:solidFill>
                  <a:srgbClr val="800000"/>
                </a:solidFill>
              </a:rPr>
              <a:t> </a:t>
            </a:r>
            <a:r>
              <a:rPr lang="en-US" sz="1800" dirty="0" smtClean="0">
                <a:solidFill>
                  <a:srgbClr val="800000"/>
                </a:solidFill>
              </a:rPr>
              <a:t>the Institute of Hydrometeorology and Seismology</a:t>
            </a:r>
          </a:p>
          <a:p>
            <a:pPr algn="just" eaLnBrk="1" hangingPunct="1">
              <a:buSzPct val="120000"/>
            </a:pPr>
            <a:r>
              <a:rPr lang="en-US" sz="1800" dirty="0" smtClean="0">
                <a:solidFill>
                  <a:srgbClr val="800000"/>
                </a:solidFill>
              </a:rPr>
              <a:t> Monitoring of parameters is performed according to the annual program adopted by the Government</a:t>
            </a:r>
            <a:r>
              <a:rPr lang="x-none" sz="1800" dirty="0" smtClean="0">
                <a:solidFill>
                  <a:srgbClr val="800000"/>
                </a:solidFill>
              </a:rPr>
              <a:t>,</a:t>
            </a:r>
            <a:r>
              <a:rPr lang="en-US" sz="1800" dirty="0" smtClean="0">
                <a:solidFill>
                  <a:srgbClr val="800000"/>
                </a:solidFill>
              </a:rPr>
              <a:t> at the proposal of the Ministry of Agriculture and Rural Development</a:t>
            </a:r>
          </a:p>
          <a:p>
            <a:pPr algn="just" eaLnBrk="1" hangingPunct="1">
              <a:buSzPct val="120000"/>
            </a:pPr>
            <a:r>
              <a:rPr lang="en-US" sz="1800" dirty="0" smtClean="0">
                <a:solidFill>
                  <a:srgbClr val="800000"/>
                </a:solidFill>
              </a:rPr>
              <a:t>Water monitoring program has been established and the Regulation on the classification and categorization of surface and groundwater. These acts are not in full compliance with the requirements of the Water Framework Directive</a:t>
            </a:r>
            <a:endParaRPr lang="x-none" sz="1800" dirty="0" smtClean="0">
              <a:solidFill>
                <a:srgbClr val="800000"/>
              </a:solidFill>
            </a:endParaRPr>
          </a:p>
          <a:p>
            <a:pPr algn="just" eaLnBrk="1" hangingPunct="1">
              <a:buSzPct val="120000"/>
            </a:pPr>
            <a:r>
              <a:rPr lang="en-US" sz="1800" dirty="0" smtClean="0">
                <a:solidFill>
                  <a:srgbClr val="800000"/>
                </a:solidFill>
              </a:rPr>
              <a:t>Amendments to the Law on Water (2015) will bring changes to these regulations (Regulation and Program-2016-2018) and the adoption of new regulations on the definition of surface water and groundwater (2016)</a:t>
            </a:r>
          </a:p>
          <a:p>
            <a:pPr eaLnBrk="1" hangingPunct="1">
              <a:lnSpc>
                <a:spcPct val="90000"/>
              </a:lnSpc>
              <a:buSzPct val="120000"/>
              <a:buFont typeface="Arial" charset="0"/>
              <a:buNone/>
            </a:pPr>
            <a:endParaRPr lang="en-US" sz="1400" b="1" dirty="0" smtClean="0">
              <a:solidFill>
                <a:srgbClr val="800000"/>
              </a:solidFill>
            </a:endParaRPr>
          </a:p>
          <a:p>
            <a:pPr algn="ctr" eaLnBrk="1" hangingPunct="1">
              <a:buFont typeface="Arial" charset="0"/>
              <a:buNone/>
            </a:pPr>
            <a:endParaRPr lang="sr-Latn-CS" b="1" dirty="0" smtClean="0"/>
          </a:p>
        </p:txBody>
      </p:sp>
      <p:sp>
        <p:nvSpPr>
          <p:cNvPr id="31755" name="Rectangle 20"/>
          <p:cNvSpPr>
            <a:spLocks noChangeArrowheads="1"/>
          </p:cNvSpPr>
          <p:nvPr/>
        </p:nvSpPr>
        <p:spPr bwMode="auto">
          <a:xfrm>
            <a:off x="990600" y="2514600"/>
            <a:ext cx="7924800" cy="523875"/>
          </a:xfrm>
          <a:prstGeom prst="rect">
            <a:avLst/>
          </a:prstGeom>
          <a:noFill/>
          <a:ln w="9525">
            <a:noFill/>
            <a:miter lim="800000"/>
            <a:headEnd/>
            <a:tailEnd/>
          </a:ln>
        </p:spPr>
        <p:txBody>
          <a:bodyPr>
            <a:spAutoFit/>
          </a:bodyPr>
          <a:lstStyle/>
          <a:p>
            <a:endParaRPr lang="sr-Latn-CS" sz="1400" b="1">
              <a:latin typeface="Calibri" pitchFamily="34" charset="0"/>
            </a:endParaRPr>
          </a:p>
          <a:p>
            <a:r>
              <a:rPr lang="sr-Latn-CS" sz="1400" b="1">
                <a:latin typeface="Calibri" pitchFamily="34" charset="0"/>
              </a:rPr>
              <a:t>    </a:t>
            </a:r>
            <a:endParaRPr lang="en-US" sz="1400">
              <a:latin typeface="Calibri" pitchFamily="34" charset="0"/>
            </a:endParaRPr>
          </a:p>
        </p:txBody>
      </p:sp>
      <p:sp>
        <p:nvSpPr>
          <p:cNvPr id="31756" name="Rectangle 24"/>
          <p:cNvSpPr>
            <a:spLocks noChangeArrowheads="1"/>
          </p:cNvSpPr>
          <p:nvPr/>
        </p:nvSpPr>
        <p:spPr bwMode="auto">
          <a:xfrm>
            <a:off x="304800" y="1524000"/>
            <a:ext cx="8077200" cy="369888"/>
          </a:xfrm>
          <a:prstGeom prst="rect">
            <a:avLst/>
          </a:prstGeom>
          <a:noFill/>
          <a:ln w="9525">
            <a:noFill/>
            <a:miter lim="800000"/>
            <a:headEnd/>
            <a:tailEnd/>
          </a:ln>
        </p:spPr>
        <p:txBody>
          <a:bodyPr>
            <a:spAutoFit/>
          </a:bodyPr>
          <a:lstStyle/>
          <a:p>
            <a:r>
              <a:rPr lang="sr-Latn-CS" b="1">
                <a:latin typeface="Calibri" pitchFamily="34" charset="0"/>
              </a:rPr>
              <a:t> </a:t>
            </a:r>
            <a:endParaRPr lang="sr-Latn-CS">
              <a:latin typeface="Calibri" pitchFamily="34" charset="0"/>
              <a:ea typeface="Calibri"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b="1" dirty="0">
                <a:solidFill>
                  <a:srgbClr val="F2DCDB"/>
                </a:solidFill>
                <a:latin typeface="Cambria" pitchFamily="18" charset="0"/>
                <a:cs typeface="Arial" charset="0"/>
              </a:rPr>
              <a:t>Chapter </a:t>
            </a:r>
            <a:r>
              <a:rPr lang="en-US" b="1" dirty="0">
                <a:solidFill>
                  <a:srgbClr val="F2DCDB"/>
                </a:solidFill>
                <a:latin typeface="Cambria" pitchFamily="18" charset="0"/>
                <a:cs typeface="Arial" charset="0"/>
              </a:rPr>
              <a:t>27</a:t>
            </a:r>
            <a:r>
              <a:rPr lang="sr-Latn-CS" b="1" dirty="0">
                <a:solidFill>
                  <a:srgbClr val="F2DCDB"/>
                </a:solidFill>
                <a:latin typeface="Cambria" pitchFamily="18" charset="0"/>
                <a:cs typeface="Arial" charset="0"/>
              </a:rPr>
              <a:t>: </a:t>
            </a:r>
            <a:r>
              <a:rPr lang="en-US" b="1" dirty="0" smtClean="0">
                <a:solidFill>
                  <a:srgbClr val="F2DCDB"/>
                </a:solidFill>
                <a:latin typeface="Cambria" pitchFamily="18" charset="0"/>
                <a:cs typeface="Arial" charset="0"/>
              </a:rPr>
              <a:t>Environment</a:t>
            </a:r>
            <a:r>
              <a:rPr lang="x-none" b="1" dirty="0" smtClean="0">
                <a:solidFill>
                  <a:srgbClr val="F2DCDB"/>
                </a:solidFill>
                <a:latin typeface="Cambria" pitchFamily="18" charset="0"/>
                <a:cs typeface="Arial" charset="0"/>
              </a:rPr>
              <a:t> and Climate Change</a:t>
            </a:r>
            <a:r>
              <a:rPr lang="en-US" b="1" dirty="0" smtClean="0">
                <a:solidFill>
                  <a:srgbClr val="F2DCDB"/>
                </a:solidFill>
                <a:latin typeface="Cambria" pitchFamily="18" charset="0"/>
                <a:cs typeface="Arial" charset="0"/>
              </a:rPr>
              <a:t> </a:t>
            </a:r>
            <a:endParaRPr lang="en-US" b="1" dirty="0">
              <a:solidFill>
                <a:srgbClr val="F2DCDB"/>
              </a:solidFill>
              <a:latin typeface="Cambria" pitchFamily="18" charset="0"/>
              <a:cs typeface="Arial" charset="0"/>
            </a:endParaRPr>
          </a:p>
        </p:txBody>
      </p:sp>
      <p:sp>
        <p:nvSpPr>
          <p:cNvPr id="32771" name="Text Box 121"/>
          <p:cNvSpPr txBox="1">
            <a:spLocks noChangeArrowheads="1"/>
          </p:cNvSpPr>
          <p:nvPr/>
        </p:nvSpPr>
        <p:spPr bwMode="auto">
          <a:xfrm>
            <a:off x="250825" y="2590800"/>
            <a:ext cx="8605838" cy="3502025"/>
          </a:xfrm>
          <a:prstGeom prst="rect">
            <a:avLst/>
          </a:prstGeom>
          <a:noFill/>
          <a:ln w="9525">
            <a:noFill/>
            <a:miter lim="800000"/>
            <a:headEnd/>
            <a:tailEnd/>
          </a:ln>
        </p:spPr>
        <p:txBody>
          <a:bodyPr/>
          <a:lstStyle/>
          <a:p>
            <a:pPr marL="14288" indent="-14288" eaLnBrk="0" hangingPunct="0"/>
            <a:endParaRPr lang="en-US" sz="1600">
              <a:cs typeface="Arial" charset="0"/>
            </a:endParaRPr>
          </a:p>
        </p:txBody>
      </p:sp>
      <p:grpSp>
        <p:nvGrpSpPr>
          <p:cNvPr id="32772"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32773" name="Picture 4" descr="C:\Documents and Settings\alen.nikezic\Desktop\MUPIJU-Stari komp\Press clipping\montenegro grb.wmf"/>
          <p:cNvPicPr>
            <a:picLocks noChangeAspect="1" noChangeArrowheads="1"/>
          </p:cNvPicPr>
          <p:nvPr/>
        </p:nvPicPr>
        <p:blipFill>
          <a:blip r:embed="rId2"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rPr>
              <a:t>Negotiating Team for the Accession of  </a:t>
            </a:r>
            <a:r>
              <a:rPr lang="sr-Latn-CS" sz="1000" b="1" dirty="0">
                <a:solidFill>
                  <a:schemeClr val="accent2">
                    <a:lumMod val="75000"/>
                  </a:schemeClr>
                </a:solidFill>
                <a:latin typeface="Cambria" pitchFamily="18" charset="0"/>
              </a:rPr>
              <a:t>Montenegro </a:t>
            </a:r>
            <a:r>
              <a:rPr lang="en-GB" sz="1000" b="1" dirty="0">
                <a:solidFill>
                  <a:schemeClr val="accent2">
                    <a:lumMod val="75000"/>
                  </a:schemeClr>
                </a:solidFill>
                <a:latin typeface="Cambria" pitchFamily="18" charset="0"/>
              </a:rPr>
              <a:t>to the European Union</a:t>
            </a:r>
            <a:r>
              <a:rPr lang="sr-Latn-CS" sz="1000" b="1" dirty="0">
                <a:solidFill>
                  <a:schemeClr val="accent2">
                    <a:lumMod val="75000"/>
                  </a:schemeClr>
                </a:solidFill>
                <a:latin typeface="Cambria" pitchFamily="18" charset="0"/>
              </a:rPr>
              <a:t> </a:t>
            </a:r>
            <a:endParaRPr lang="en-US" sz="1000" dirty="0">
              <a:solidFill>
                <a:schemeClr val="accent2">
                  <a:lumMod val="75000"/>
                </a:schemeClr>
              </a:solidFill>
              <a:latin typeface="+mn-lt"/>
            </a:endParaRPr>
          </a:p>
        </p:txBody>
      </p:sp>
      <p:sp>
        <p:nvSpPr>
          <p:cNvPr id="16" name="Rectangle 15"/>
          <p:cNvSpPr/>
          <p:nvPr/>
        </p:nvSpPr>
        <p:spPr>
          <a:xfrm>
            <a:off x="5638800" y="6400800"/>
            <a:ext cx="35052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b="1" dirty="0">
                <a:solidFill>
                  <a:srgbClr val="632523"/>
                </a:solidFill>
                <a:cs typeface="Arial" charset="0"/>
              </a:rPr>
              <a:t>Chapter 27:  </a:t>
            </a:r>
            <a:r>
              <a:rPr lang="en-US" sz="1100" b="1" dirty="0" smtClean="0">
                <a:solidFill>
                  <a:srgbClr val="632523"/>
                </a:solidFill>
                <a:cs typeface="Arial" charset="0"/>
              </a:rPr>
              <a:t>ENVIRONMENT</a:t>
            </a:r>
            <a:r>
              <a:rPr lang="x-none" sz="1100" b="1" dirty="0" smtClean="0">
                <a:solidFill>
                  <a:srgbClr val="632523"/>
                </a:solidFill>
                <a:cs typeface="Arial" charset="0"/>
              </a:rPr>
              <a:t> AND CLIMATE CHAMGE</a:t>
            </a:r>
            <a:endParaRPr lang="pl-PL" sz="1100" b="1" dirty="0">
              <a:solidFill>
                <a:srgbClr val="632523"/>
              </a:solidFill>
              <a:cs typeface="Arial" charset="0"/>
            </a:endParaRPr>
          </a:p>
        </p:txBody>
      </p:sp>
      <p:pic>
        <p:nvPicPr>
          <p:cNvPr id="32776" name="Picture 18" descr="EU MN logo"/>
          <p:cNvPicPr>
            <a:picLocks noChangeAspect="1" noChangeArrowheads="1"/>
          </p:cNvPicPr>
          <p:nvPr/>
        </p:nvPicPr>
        <p:blipFill>
          <a:blip r:embed="rId3" cstate="print"/>
          <a:srcRect/>
          <a:stretch>
            <a:fillRect/>
          </a:stretch>
        </p:blipFill>
        <p:spPr bwMode="auto">
          <a:xfrm>
            <a:off x="152400" y="609600"/>
            <a:ext cx="1219200" cy="685800"/>
          </a:xfrm>
          <a:prstGeom prst="rect">
            <a:avLst/>
          </a:prstGeom>
          <a:noFill/>
          <a:ln w="9525">
            <a:noFill/>
            <a:miter lim="800000"/>
            <a:headEnd/>
            <a:tailEnd/>
          </a:ln>
        </p:spPr>
      </p:pic>
      <p:sp>
        <p:nvSpPr>
          <p:cNvPr id="32777" name="Content Placeholder 18"/>
          <p:cNvSpPr>
            <a:spLocks noGrp="1"/>
          </p:cNvSpPr>
          <p:nvPr>
            <p:ph idx="4294967295"/>
          </p:nvPr>
        </p:nvSpPr>
        <p:spPr/>
        <p:txBody>
          <a:bodyPr/>
          <a:lstStyle/>
          <a:p>
            <a:pPr eaLnBrk="1" hangingPunct="1">
              <a:buFont typeface="Arial" charset="0"/>
              <a:buNone/>
            </a:pPr>
            <a:endParaRPr lang="en-US" smtClean="0"/>
          </a:p>
          <a:p>
            <a:pPr eaLnBrk="1" hangingPunct="1">
              <a:buFont typeface="Arial" charset="0"/>
              <a:buNone/>
            </a:pPr>
            <a:endParaRPr lang="sr-Latn-CS" smtClean="0"/>
          </a:p>
          <a:p>
            <a:pPr eaLnBrk="1" hangingPunct="1">
              <a:buFont typeface="Arial" charset="0"/>
              <a:buNone/>
            </a:pPr>
            <a:endParaRPr lang="en-US" smtClean="0"/>
          </a:p>
        </p:txBody>
      </p:sp>
      <p:sp>
        <p:nvSpPr>
          <p:cNvPr id="32778" name="Content Placeholder 22"/>
          <p:cNvSpPr>
            <a:spLocks noGrp="1"/>
          </p:cNvSpPr>
          <p:nvPr>
            <p:ph sz="half" idx="4294967295"/>
          </p:nvPr>
        </p:nvSpPr>
        <p:spPr>
          <a:xfrm>
            <a:off x="762000" y="990600"/>
            <a:ext cx="8382000" cy="5135563"/>
          </a:xfrm>
        </p:spPr>
        <p:txBody>
          <a:bodyPr/>
          <a:lstStyle/>
          <a:p>
            <a:pPr algn="ctr" eaLnBrk="1" hangingPunct="1">
              <a:lnSpc>
                <a:spcPct val="90000"/>
              </a:lnSpc>
              <a:buNone/>
            </a:pPr>
            <a:r>
              <a:rPr lang="en-US" sz="3100" b="1" dirty="0" smtClean="0">
                <a:solidFill>
                  <a:srgbClr val="800000"/>
                </a:solidFill>
              </a:rPr>
              <a:t>IMPLEMENTATION</a:t>
            </a:r>
          </a:p>
          <a:p>
            <a:pPr eaLnBrk="1" hangingPunct="1"/>
            <a:endParaRPr lang="en-US" sz="2000" b="1" dirty="0" smtClean="0">
              <a:solidFill>
                <a:srgbClr val="800000"/>
              </a:solidFill>
            </a:endParaRPr>
          </a:p>
          <a:p>
            <a:pPr eaLnBrk="1" hangingPunct="1">
              <a:buFont typeface="Arial" charset="0"/>
              <a:buNone/>
            </a:pPr>
            <a:r>
              <a:rPr lang="en-US" sz="1800" b="1" u="sng" dirty="0" smtClean="0">
                <a:solidFill>
                  <a:srgbClr val="800000"/>
                </a:solidFill>
              </a:rPr>
              <a:t>The economic price of water</a:t>
            </a:r>
            <a:endParaRPr lang="x-none" sz="1800" b="1" u="sng" dirty="0" smtClean="0">
              <a:solidFill>
                <a:srgbClr val="800000"/>
              </a:solidFill>
            </a:endParaRPr>
          </a:p>
          <a:p>
            <a:pPr algn="just" eaLnBrk="1" hangingPunct="1"/>
            <a:r>
              <a:rPr lang="en-US" sz="1800" dirty="0" smtClean="0">
                <a:solidFill>
                  <a:srgbClr val="800000"/>
                </a:solidFill>
              </a:rPr>
              <a:t>The establishment of the economic cost of water</a:t>
            </a:r>
            <a:r>
              <a:rPr lang="x-none" sz="1800" smtClean="0">
                <a:solidFill>
                  <a:srgbClr val="800000"/>
                </a:solidFill>
              </a:rPr>
              <a:t> i</a:t>
            </a:r>
            <a:r>
              <a:rPr lang="en-US" sz="1800" dirty="0" smtClean="0">
                <a:solidFill>
                  <a:srgbClr val="800000"/>
                </a:solidFill>
              </a:rPr>
              <a:t>s</a:t>
            </a:r>
            <a:r>
              <a:rPr lang="x-none" sz="1800" smtClean="0">
                <a:solidFill>
                  <a:srgbClr val="800000"/>
                </a:solidFill>
              </a:rPr>
              <a:t> </a:t>
            </a:r>
            <a:r>
              <a:rPr lang="x-none" sz="1800" dirty="0" smtClean="0">
                <a:solidFill>
                  <a:srgbClr val="800000"/>
                </a:solidFill>
              </a:rPr>
              <a:t>foreseen</a:t>
            </a:r>
            <a:r>
              <a:rPr lang="en-US" sz="1800" dirty="0" smtClean="0">
                <a:solidFill>
                  <a:srgbClr val="800000"/>
                </a:solidFill>
              </a:rPr>
              <a:t> by the</a:t>
            </a:r>
            <a:r>
              <a:rPr lang="x-none" sz="1800" dirty="0" smtClean="0">
                <a:solidFill>
                  <a:srgbClr val="800000"/>
                </a:solidFill>
              </a:rPr>
              <a:t> Law</a:t>
            </a:r>
            <a:r>
              <a:rPr lang="en-US" sz="1800" dirty="0" smtClean="0">
                <a:solidFill>
                  <a:srgbClr val="800000"/>
                </a:solidFill>
              </a:rPr>
              <a:t> </a:t>
            </a:r>
            <a:r>
              <a:rPr lang="x-none" sz="1800" dirty="0" smtClean="0">
                <a:solidFill>
                  <a:srgbClr val="800000"/>
                </a:solidFill>
              </a:rPr>
              <a:t>on W</a:t>
            </a:r>
            <a:r>
              <a:rPr lang="en-US" sz="1800" dirty="0" err="1" smtClean="0">
                <a:solidFill>
                  <a:srgbClr val="800000"/>
                </a:solidFill>
              </a:rPr>
              <a:t>ater</a:t>
            </a:r>
            <a:r>
              <a:rPr lang="en-US" sz="1800" dirty="0" smtClean="0">
                <a:solidFill>
                  <a:srgbClr val="800000"/>
                </a:solidFill>
              </a:rPr>
              <a:t> </a:t>
            </a:r>
            <a:r>
              <a:rPr lang="x-none" sz="1800" dirty="0" smtClean="0">
                <a:solidFill>
                  <a:srgbClr val="800000"/>
                </a:solidFill>
              </a:rPr>
              <a:t>M</a:t>
            </a:r>
            <a:r>
              <a:rPr lang="en-US" sz="1800" dirty="0" err="1" smtClean="0">
                <a:solidFill>
                  <a:srgbClr val="800000"/>
                </a:solidFill>
              </a:rPr>
              <a:t>anagement</a:t>
            </a:r>
            <a:r>
              <a:rPr lang="x-none" sz="1800" smtClean="0">
                <a:solidFill>
                  <a:srgbClr val="800000"/>
                </a:solidFill>
              </a:rPr>
              <a:t> Financ</a:t>
            </a:r>
            <a:r>
              <a:rPr lang="en-US" sz="1800" dirty="0" smtClean="0">
                <a:solidFill>
                  <a:srgbClr val="800000"/>
                </a:solidFill>
              </a:rPr>
              <a:t>y, as well as</a:t>
            </a:r>
            <a:r>
              <a:rPr lang="x-none" sz="1800" dirty="0" smtClean="0">
                <a:solidFill>
                  <a:srgbClr val="800000"/>
                </a:solidFill>
              </a:rPr>
              <a:t> by the </a:t>
            </a:r>
            <a:r>
              <a:rPr lang="en-US" sz="1800" dirty="0" smtClean="0">
                <a:solidFill>
                  <a:srgbClr val="800000"/>
                </a:solidFill>
              </a:rPr>
              <a:t> secondary legislation arising from this </a:t>
            </a:r>
            <a:r>
              <a:rPr lang="x-none" sz="1800" dirty="0" smtClean="0">
                <a:solidFill>
                  <a:srgbClr val="800000"/>
                </a:solidFill>
              </a:rPr>
              <a:t>L</a:t>
            </a:r>
            <a:r>
              <a:rPr lang="en-US" sz="1800" dirty="0" smtClean="0">
                <a:solidFill>
                  <a:srgbClr val="800000"/>
                </a:solidFill>
              </a:rPr>
              <a:t>aw</a:t>
            </a:r>
            <a:r>
              <a:rPr lang="x-none" sz="1800" dirty="0" smtClean="0">
                <a:solidFill>
                  <a:srgbClr val="800000"/>
                </a:solidFill>
              </a:rPr>
              <a:t> - </a:t>
            </a:r>
            <a:r>
              <a:rPr lang="en-US" sz="1800" dirty="0" smtClean="0">
                <a:solidFill>
                  <a:srgbClr val="800000"/>
                </a:solidFill>
              </a:rPr>
              <a:t> the </a:t>
            </a:r>
            <a:r>
              <a:rPr lang="x-none" sz="1800" dirty="0" smtClean="0">
                <a:solidFill>
                  <a:srgbClr val="800000"/>
                </a:solidFill>
              </a:rPr>
              <a:t>D</a:t>
            </a:r>
            <a:r>
              <a:rPr lang="en-US" sz="1800" dirty="0" err="1" smtClean="0">
                <a:solidFill>
                  <a:srgbClr val="800000"/>
                </a:solidFill>
              </a:rPr>
              <a:t>ecision</a:t>
            </a:r>
            <a:r>
              <a:rPr lang="en-US" sz="1800" dirty="0" smtClean="0">
                <a:solidFill>
                  <a:srgbClr val="800000"/>
                </a:solidFill>
              </a:rPr>
              <a:t> on the amount and method of calculating water charges and the criteria</a:t>
            </a:r>
            <a:r>
              <a:rPr lang="x-none" sz="1800" smtClean="0">
                <a:solidFill>
                  <a:srgbClr val="800000"/>
                </a:solidFill>
              </a:rPr>
              <a:t> </a:t>
            </a:r>
            <a:r>
              <a:rPr lang="en-US" sz="1800" dirty="0" smtClean="0">
                <a:solidFill>
                  <a:srgbClr val="800000"/>
                </a:solidFill>
              </a:rPr>
              <a:t> and method</a:t>
            </a:r>
            <a:r>
              <a:rPr lang="x-none" sz="1800" dirty="0" smtClean="0">
                <a:solidFill>
                  <a:srgbClr val="800000"/>
                </a:solidFill>
              </a:rPr>
              <a:t>s </a:t>
            </a:r>
            <a:r>
              <a:rPr lang="en-US" sz="1800" dirty="0" smtClean="0">
                <a:solidFill>
                  <a:srgbClr val="800000"/>
                </a:solidFill>
              </a:rPr>
              <a:t> of determining the level of water pollution.</a:t>
            </a:r>
            <a:endParaRPr lang="x-none" sz="1800" dirty="0" smtClean="0">
              <a:solidFill>
                <a:srgbClr val="800000"/>
              </a:solidFill>
            </a:endParaRPr>
          </a:p>
          <a:p>
            <a:pPr algn="just" eaLnBrk="1" hangingPunct="1"/>
            <a:r>
              <a:rPr lang="en-US" sz="1800" dirty="0" smtClean="0">
                <a:solidFill>
                  <a:srgbClr val="800000"/>
                </a:solidFill>
              </a:rPr>
              <a:t>Adoption of the </a:t>
            </a:r>
            <a:r>
              <a:rPr lang="en-US" sz="1800" dirty="0" err="1" smtClean="0">
                <a:solidFill>
                  <a:srgbClr val="800000"/>
                </a:solidFill>
              </a:rPr>
              <a:t>Programme</a:t>
            </a:r>
            <a:r>
              <a:rPr lang="en-US" sz="1800" dirty="0" smtClean="0">
                <a:solidFill>
                  <a:srgbClr val="800000"/>
                </a:solidFill>
              </a:rPr>
              <a:t> of measures for each river basin district (2)</a:t>
            </a:r>
            <a:r>
              <a:rPr lang="x-none" sz="1800" dirty="0" smtClean="0">
                <a:solidFill>
                  <a:srgbClr val="800000"/>
                </a:solidFill>
              </a:rPr>
              <a:t> is predicted</a:t>
            </a:r>
            <a:r>
              <a:rPr lang="en-US" sz="1800" dirty="0" smtClean="0">
                <a:solidFill>
                  <a:srgbClr val="800000"/>
                </a:solidFill>
              </a:rPr>
              <a:t> for six months after the adoption of river basin management plan (Article 24 and Article paragraph.8. 32) and 2020 +6 months.</a:t>
            </a:r>
          </a:p>
          <a:p>
            <a:pPr marL="0" eaLnBrk="1" hangingPunct="1">
              <a:spcBef>
                <a:spcPts val="0"/>
              </a:spcBef>
            </a:pPr>
            <a:r>
              <a:rPr lang="en-US" sz="1800" dirty="0" smtClean="0">
                <a:solidFill>
                  <a:srgbClr val="800000"/>
                </a:solidFill>
              </a:rPr>
              <a:t>Terms of reference were developed for River Basin Management plans</a:t>
            </a:r>
            <a:r>
              <a:rPr lang="x-none" sz="1800" smtClean="0">
                <a:solidFill>
                  <a:srgbClr val="800000"/>
                </a:solidFill>
              </a:rPr>
              <a:t> </a:t>
            </a:r>
            <a:r>
              <a:rPr lang="en-US" sz="1800" dirty="0" smtClean="0">
                <a:solidFill>
                  <a:srgbClr val="800000"/>
                </a:solidFill>
              </a:rPr>
              <a:t>for each catchment areas:</a:t>
            </a:r>
          </a:p>
          <a:p>
            <a:pPr eaLnBrk="1" hangingPunct="1"/>
            <a:r>
              <a:rPr lang="en-US" sz="1800" dirty="0" smtClean="0">
                <a:solidFill>
                  <a:srgbClr val="800000"/>
                </a:solidFill>
              </a:rPr>
              <a:t>Terms of Reference for the River Basin Management Plan  </a:t>
            </a:r>
            <a:r>
              <a:rPr lang="x-none" sz="1800" smtClean="0">
                <a:solidFill>
                  <a:srgbClr val="800000"/>
                </a:solidFill>
              </a:rPr>
              <a:t>in </a:t>
            </a:r>
            <a:r>
              <a:rPr lang="en-US" sz="1800" dirty="0" smtClean="0">
                <a:solidFill>
                  <a:srgbClr val="800000"/>
                </a:solidFill>
              </a:rPr>
              <a:t>the water</a:t>
            </a:r>
            <a:r>
              <a:rPr lang="x-none" sz="1800" smtClean="0">
                <a:solidFill>
                  <a:srgbClr val="800000"/>
                </a:solidFill>
              </a:rPr>
              <a:t> catchment </a:t>
            </a:r>
            <a:r>
              <a:rPr lang="en-US" sz="1800" dirty="0" smtClean="0">
                <a:solidFill>
                  <a:srgbClr val="800000"/>
                </a:solidFill>
              </a:rPr>
              <a:t> area of ​​the Black Sea </a:t>
            </a:r>
          </a:p>
          <a:p>
            <a:pPr eaLnBrk="1" hangingPunct="1"/>
            <a:r>
              <a:rPr lang="en-US" sz="1800" dirty="0" smtClean="0">
                <a:solidFill>
                  <a:srgbClr val="800000"/>
                </a:solidFill>
              </a:rPr>
              <a:t>Terms of Reference for the River Basin Management Plan  in the water catchment area of the Adriatic</a:t>
            </a:r>
            <a:r>
              <a:rPr lang="x-none" sz="1800" smtClean="0">
                <a:solidFill>
                  <a:srgbClr val="800000"/>
                </a:solidFill>
              </a:rPr>
              <a:t> sea</a:t>
            </a:r>
            <a:endParaRPr lang="en-US" sz="1800" dirty="0" smtClean="0">
              <a:solidFill>
                <a:srgbClr val="800000"/>
              </a:solidFill>
            </a:endParaRPr>
          </a:p>
          <a:p>
            <a:pPr algn="ctr" eaLnBrk="1" hangingPunct="1">
              <a:buFont typeface="Arial" charset="0"/>
              <a:buNone/>
            </a:pPr>
            <a:endParaRPr lang="sr-Latn-CS" b="1" dirty="0" smtClean="0">
              <a:solidFill>
                <a:srgbClr val="800000"/>
              </a:solidFill>
            </a:endParaRPr>
          </a:p>
        </p:txBody>
      </p:sp>
      <p:sp>
        <p:nvSpPr>
          <p:cNvPr id="32779" name="Rectangle 20"/>
          <p:cNvSpPr>
            <a:spLocks noChangeArrowheads="1"/>
          </p:cNvSpPr>
          <p:nvPr/>
        </p:nvSpPr>
        <p:spPr bwMode="auto">
          <a:xfrm>
            <a:off x="990600" y="2514600"/>
            <a:ext cx="7924800" cy="523875"/>
          </a:xfrm>
          <a:prstGeom prst="rect">
            <a:avLst/>
          </a:prstGeom>
          <a:noFill/>
          <a:ln w="9525">
            <a:noFill/>
            <a:miter lim="800000"/>
            <a:headEnd/>
            <a:tailEnd/>
          </a:ln>
        </p:spPr>
        <p:txBody>
          <a:bodyPr>
            <a:spAutoFit/>
          </a:bodyPr>
          <a:lstStyle/>
          <a:p>
            <a:endParaRPr lang="sr-Latn-CS" sz="1400" b="1">
              <a:latin typeface="Calibri" pitchFamily="34" charset="0"/>
            </a:endParaRPr>
          </a:p>
          <a:p>
            <a:r>
              <a:rPr lang="sr-Latn-CS" sz="1400" b="1">
                <a:latin typeface="Calibri" pitchFamily="34" charset="0"/>
              </a:rPr>
              <a:t>    </a:t>
            </a:r>
            <a:endParaRPr lang="en-US" sz="1400">
              <a:latin typeface="Calibri" pitchFamily="34" charset="0"/>
            </a:endParaRPr>
          </a:p>
        </p:txBody>
      </p:sp>
      <p:sp>
        <p:nvSpPr>
          <p:cNvPr id="32780" name="Rectangle 24"/>
          <p:cNvSpPr>
            <a:spLocks noChangeArrowheads="1"/>
          </p:cNvSpPr>
          <p:nvPr/>
        </p:nvSpPr>
        <p:spPr bwMode="auto">
          <a:xfrm>
            <a:off x="304800" y="1524000"/>
            <a:ext cx="8077200" cy="369888"/>
          </a:xfrm>
          <a:prstGeom prst="rect">
            <a:avLst/>
          </a:prstGeom>
          <a:noFill/>
          <a:ln w="9525">
            <a:noFill/>
            <a:miter lim="800000"/>
            <a:headEnd/>
            <a:tailEnd/>
          </a:ln>
        </p:spPr>
        <p:txBody>
          <a:bodyPr>
            <a:spAutoFit/>
          </a:bodyPr>
          <a:lstStyle/>
          <a:p>
            <a:r>
              <a:rPr lang="sr-Latn-CS" b="1">
                <a:latin typeface="Calibri" pitchFamily="34" charset="0"/>
              </a:rPr>
              <a:t> </a:t>
            </a:r>
            <a:endParaRPr lang="sr-Latn-CS">
              <a:latin typeface="Calibri" pitchFamily="34" charset="0"/>
              <a:ea typeface="Calibri"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b="1" dirty="0">
                <a:solidFill>
                  <a:srgbClr val="F2DCDB"/>
                </a:solidFill>
                <a:latin typeface="Cambria" pitchFamily="18" charset="0"/>
                <a:cs typeface="Arial" charset="0"/>
              </a:rPr>
              <a:t>Chapter </a:t>
            </a:r>
            <a:r>
              <a:rPr lang="en-US" b="1" dirty="0">
                <a:solidFill>
                  <a:srgbClr val="F2DCDB"/>
                </a:solidFill>
                <a:latin typeface="Cambria" pitchFamily="18" charset="0"/>
                <a:cs typeface="Arial" charset="0"/>
              </a:rPr>
              <a:t>27</a:t>
            </a:r>
            <a:r>
              <a:rPr lang="sr-Latn-CS" b="1" dirty="0">
                <a:solidFill>
                  <a:srgbClr val="F2DCDB"/>
                </a:solidFill>
                <a:latin typeface="Cambria" pitchFamily="18" charset="0"/>
                <a:cs typeface="Arial" charset="0"/>
              </a:rPr>
              <a:t>: </a:t>
            </a:r>
            <a:r>
              <a:rPr lang="en-US" b="1" dirty="0" smtClean="0">
                <a:solidFill>
                  <a:srgbClr val="F2DCDB"/>
                </a:solidFill>
                <a:latin typeface="Cambria" pitchFamily="18" charset="0"/>
                <a:cs typeface="Arial" charset="0"/>
              </a:rPr>
              <a:t>Environment</a:t>
            </a:r>
            <a:r>
              <a:rPr lang="x-none" b="1" dirty="0" smtClean="0">
                <a:solidFill>
                  <a:srgbClr val="F2DCDB"/>
                </a:solidFill>
                <a:latin typeface="Cambria" pitchFamily="18" charset="0"/>
                <a:cs typeface="Arial" charset="0"/>
              </a:rPr>
              <a:t> and Climate Change</a:t>
            </a:r>
            <a:r>
              <a:rPr lang="en-US" b="1" dirty="0" smtClean="0">
                <a:solidFill>
                  <a:srgbClr val="F2DCDB"/>
                </a:solidFill>
                <a:latin typeface="Cambria" pitchFamily="18" charset="0"/>
                <a:cs typeface="Arial" charset="0"/>
              </a:rPr>
              <a:t> </a:t>
            </a:r>
            <a:endParaRPr lang="en-US" b="1" dirty="0">
              <a:solidFill>
                <a:srgbClr val="F2DCDB"/>
              </a:solidFill>
              <a:latin typeface="Cambria" pitchFamily="18" charset="0"/>
              <a:cs typeface="Arial" charset="0"/>
            </a:endParaRPr>
          </a:p>
        </p:txBody>
      </p:sp>
      <p:sp>
        <p:nvSpPr>
          <p:cNvPr id="33795" name="Text Box 121"/>
          <p:cNvSpPr txBox="1">
            <a:spLocks noChangeArrowheads="1"/>
          </p:cNvSpPr>
          <p:nvPr/>
        </p:nvSpPr>
        <p:spPr bwMode="auto">
          <a:xfrm>
            <a:off x="250825" y="2590800"/>
            <a:ext cx="8605838" cy="3502025"/>
          </a:xfrm>
          <a:prstGeom prst="rect">
            <a:avLst/>
          </a:prstGeom>
          <a:noFill/>
          <a:ln w="9525">
            <a:noFill/>
            <a:miter lim="800000"/>
            <a:headEnd/>
            <a:tailEnd/>
          </a:ln>
        </p:spPr>
        <p:txBody>
          <a:bodyPr/>
          <a:lstStyle/>
          <a:p>
            <a:pPr marL="14288" indent="-14288" eaLnBrk="0" hangingPunct="0"/>
            <a:endParaRPr lang="en-US" sz="1600">
              <a:cs typeface="Arial" charset="0"/>
            </a:endParaRPr>
          </a:p>
        </p:txBody>
      </p:sp>
      <p:grpSp>
        <p:nvGrpSpPr>
          <p:cNvPr id="33796"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33797" name="Picture 4" descr="C:\Documents and Settings\alen.nikezic\Desktop\MUPIJU-Stari komp\Press clipping\montenegro grb.wmf"/>
          <p:cNvPicPr>
            <a:picLocks noChangeAspect="1" noChangeArrowheads="1"/>
          </p:cNvPicPr>
          <p:nvPr/>
        </p:nvPicPr>
        <p:blipFill>
          <a:blip r:embed="rId2"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rPr>
              <a:t>Negotiating Team for the Accession of  </a:t>
            </a:r>
            <a:r>
              <a:rPr lang="sr-Latn-CS" sz="1000" b="1" dirty="0">
                <a:solidFill>
                  <a:schemeClr val="accent2">
                    <a:lumMod val="75000"/>
                  </a:schemeClr>
                </a:solidFill>
                <a:latin typeface="Cambria" pitchFamily="18" charset="0"/>
              </a:rPr>
              <a:t>Montenegro </a:t>
            </a:r>
            <a:r>
              <a:rPr lang="en-GB" sz="1000" b="1" dirty="0">
                <a:solidFill>
                  <a:schemeClr val="accent2">
                    <a:lumMod val="75000"/>
                  </a:schemeClr>
                </a:solidFill>
                <a:latin typeface="Cambria" pitchFamily="18" charset="0"/>
              </a:rPr>
              <a:t>to the European Union</a:t>
            </a:r>
            <a:r>
              <a:rPr lang="sr-Latn-CS" sz="1000" b="1" dirty="0">
                <a:solidFill>
                  <a:schemeClr val="accent2">
                    <a:lumMod val="75000"/>
                  </a:schemeClr>
                </a:solidFill>
                <a:latin typeface="Cambria" pitchFamily="18" charset="0"/>
              </a:rPr>
              <a:t> </a:t>
            </a:r>
            <a:endParaRPr lang="en-US" sz="1000" dirty="0">
              <a:solidFill>
                <a:schemeClr val="accent2">
                  <a:lumMod val="75000"/>
                </a:schemeClr>
              </a:solidFill>
              <a:latin typeface="+mn-lt"/>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b="1" dirty="0">
                <a:solidFill>
                  <a:srgbClr val="632523"/>
                </a:solidFill>
                <a:cs typeface="Arial" charset="0"/>
              </a:rPr>
              <a:t>Chapter 27:  </a:t>
            </a:r>
            <a:r>
              <a:rPr lang="en-US" sz="1100" b="1" dirty="0" smtClean="0">
                <a:solidFill>
                  <a:srgbClr val="632523"/>
                </a:solidFill>
                <a:cs typeface="Arial" charset="0"/>
              </a:rPr>
              <a:t>ENVIRONMENT</a:t>
            </a:r>
            <a:r>
              <a:rPr lang="x-none" sz="1100" b="1" dirty="0" smtClean="0">
                <a:solidFill>
                  <a:srgbClr val="632523"/>
                </a:solidFill>
                <a:cs typeface="Arial" charset="0"/>
              </a:rPr>
              <a:t> AND CLIMATE CHANGE</a:t>
            </a:r>
            <a:endParaRPr lang="pl-PL" sz="1100" b="1" dirty="0">
              <a:solidFill>
                <a:srgbClr val="632523"/>
              </a:solidFill>
              <a:cs typeface="Arial" charset="0"/>
            </a:endParaRPr>
          </a:p>
        </p:txBody>
      </p:sp>
      <p:pic>
        <p:nvPicPr>
          <p:cNvPr id="33800" name="Picture 18" descr="EU MN logo"/>
          <p:cNvPicPr>
            <a:picLocks noChangeAspect="1" noChangeArrowheads="1"/>
          </p:cNvPicPr>
          <p:nvPr/>
        </p:nvPicPr>
        <p:blipFill>
          <a:blip r:embed="rId3" cstate="print"/>
          <a:srcRect/>
          <a:stretch>
            <a:fillRect/>
          </a:stretch>
        </p:blipFill>
        <p:spPr bwMode="auto">
          <a:xfrm>
            <a:off x="152400" y="609600"/>
            <a:ext cx="1219200" cy="685800"/>
          </a:xfrm>
          <a:prstGeom prst="rect">
            <a:avLst/>
          </a:prstGeom>
          <a:noFill/>
          <a:ln w="9525">
            <a:noFill/>
            <a:miter lim="800000"/>
            <a:headEnd/>
            <a:tailEnd/>
          </a:ln>
        </p:spPr>
      </p:pic>
      <p:sp>
        <p:nvSpPr>
          <p:cNvPr id="33801" name="Content Placeholder 18"/>
          <p:cNvSpPr>
            <a:spLocks noGrp="1"/>
          </p:cNvSpPr>
          <p:nvPr>
            <p:ph idx="4294967295"/>
          </p:nvPr>
        </p:nvSpPr>
        <p:spPr/>
        <p:txBody>
          <a:bodyPr/>
          <a:lstStyle/>
          <a:p>
            <a:pPr eaLnBrk="1" hangingPunct="1">
              <a:buFont typeface="Arial" charset="0"/>
              <a:buNone/>
            </a:pPr>
            <a:endParaRPr lang="en-US" smtClean="0"/>
          </a:p>
          <a:p>
            <a:pPr eaLnBrk="1" hangingPunct="1">
              <a:buFont typeface="Arial" charset="0"/>
              <a:buNone/>
            </a:pPr>
            <a:endParaRPr lang="sr-Latn-CS" smtClean="0"/>
          </a:p>
          <a:p>
            <a:pPr eaLnBrk="1" hangingPunct="1">
              <a:buFont typeface="Arial" charset="0"/>
              <a:buNone/>
            </a:pPr>
            <a:endParaRPr lang="en-US" smtClean="0"/>
          </a:p>
        </p:txBody>
      </p:sp>
      <p:sp>
        <p:nvSpPr>
          <p:cNvPr id="33802" name="Content Placeholder 22"/>
          <p:cNvSpPr>
            <a:spLocks noGrp="1"/>
          </p:cNvSpPr>
          <p:nvPr>
            <p:ph sz="half" idx="4294967295"/>
          </p:nvPr>
        </p:nvSpPr>
        <p:spPr>
          <a:xfrm>
            <a:off x="381000" y="1066800"/>
            <a:ext cx="8458200" cy="5059363"/>
          </a:xfrm>
        </p:spPr>
        <p:txBody>
          <a:bodyPr/>
          <a:lstStyle/>
          <a:p>
            <a:pPr algn="ctr" eaLnBrk="1" hangingPunct="1">
              <a:buFont typeface="Arial" charset="0"/>
              <a:buNone/>
            </a:pPr>
            <a:r>
              <a:rPr lang="en-US" sz="3100" b="1" dirty="0" smtClean="0">
                <a:solidFill>
                  <a:srgbClr val="800000"/>
                </a:solidFill>
              </a:rPr>
              <a:t>IMPLEMENTATION</a:t>
            </a:r>
            <a:endParaRPr lang="x-none" sz="3100" b="1" dirty="0" smtClean="0">
              <a:solidFill>
                <a:srgbClr val="800000"/>
              </a:solidFill>
            </a:endParaRPr>
          </a:p>
          <a:p>
            <a:pPr algn="ctr" eaLnBrk="1" hangingPunct="1">
              <a:buFont typeface="Arial" charset="0"/>
              <a:buNone/>
            </a:pPr>
            <a:endParaRPr lang="en-US" sz="2000" b="1" dirty="0" smtClean="0">
              <a:solidFill>
                <a:srgbClr val="800000"/>
              </a:solidFill>
            </a:endParaRPr>
          </a:p>
          <a:p>
            <a:pPr eaLnBrk="1" hangingPunct="1"/>
            <a:r>
              <a:rPr lang="en-US" sz="2000" dirty="0" smtClean="0">
                <a:solidFill>
                  <a:srgbClr val="800000"/>
                </a:solidFill>
              </a:rPr>
              <a:t>The establishment of an efficient implementation</a:t>
            </a:r>
            <a:r>
              <a:rPr lang="x-none" sz="2000" dirty="0" smtClean="0">
                <a:solidFill>
                  <a:srgbClr val="800000"/>
                </a:solidFill>
              </a:rPr>
              <a:t>  </a:t>
            </a:r>
            <a:r>
              <a:rPr lang="en-US" sz="2000" dirty="0" smtClean="0">
                <a:solidFill>
                  <a:srgbClr val="800000"/>
                </a:solidFill>
              </a:rPr>
              <a:t>system</a:t>
            </a:r>
          </a:p>
          <a:p>
            <a:pPr eaLnBrk="1" hangingPunct="1"/>
            <a:r>
              <a:rPr lang="en-US" sz="2000" dirty="0" smtClean="0">
                <a:solidFill>
                  <a:srgbClr val="800000"/>
                </a:solidFill>
              </a:rPr>
              <a:t>The </a:t>
            </a:r>
            <a:r>
              <a:rPr lang="en-US" sz="2000" smtClean="0">
                <a:solidFill>
                  <a:srgbClr val="800000"/>
                </a:solidFill>
              </a:rPr>
              <a:t>Law on Water  </a:t>
            </a:r>
            <a:r>
              <a:rPr lang="en-US" sz="2000" dirty="0" smtClean="0">
                <a:solidFill>
                  <a:srgbClr val="800000"/>
                </a:solidFill>
              </a:rPr>
              <a:t>defines the penalties for non-compliance of national legislation (Articles</a:t>
            </a:r>
            <a:r>
              <a:rPr lang="x-none" sz="2000" dirty="0" smtClean="0">
                <a:solidFill>
                  <a:srgbClr val="800000"/>
                </a:solidFill>
              </a:rPr>
              <a:t>: </a:t>
            </a:r>
            <a:r>
              <a:rPr lang="en-US" sz="2000" dirty="0" smtClean="0">
                <a:solidFill>
                  <a:srgbClr val="800000"/>
                </a:solidFill>
              </a:rPr>
              <a:t>164-167).</a:t>
            </a:r>
          </a:p>
          <a:p>
            <a:pPr algn="just" eaLnBrk="1" hangingPunct="1"/>
            <a:r>
              <a:rPr lang="en-US" sz="2000" dirty="0" smtClean="0">
                <a:solidFill>
                  <a:srgbClr val="800000"/>
                </a:solidFill>
              </a:rPr>
              <a:t>Inspection supervision, within their competence, </a:t>
            </a:r>
            <a:r>
              <a:rPr lang="x-none" sz="2000" dirty="0" smtClean="0">
                <a:solidFill>
                  <a:srgbClr val="800000"/>
                </a:solidFill>
              </a:rPr>
              <a:t> </a:t>
            </a:r>
            <a:r>
              <a:rPr lang="en-US" sz="2000" dirty="0" smtClean="0">
                <a:solidFill>
                  <a:srgbClr val="800000"/>
                </a:solidFill>
              </a:rPr>
              <a:t>in the field of water management and water resources,</a:t>
            </a:r>
            <a:r>
              <a:rPr lang="x-none" sz="2000" dirty="0" smtClean="0">
                <a:solidFill>
                  <a:srgbClr val="800000"/>
                </a:solidFill>
              </a:rPr>
              <a:t> is</a:t>
            </a:r>
            <a:r>
              <a:rPr lang="en-US" sz="2000" dirty="0" smtClean="0">
                <a:solidFill>
                  <a:srgbClr val="800000"/>
                </a:solidFill>
              </a:rPr>
              <a:t> perform</a:t>
            </a:r>
            <a:r>
              <a:rPr lang="x-none" sz="2000" dirty="0" smtClean="0">
                <a:solidFill>
                  <a:srgbClr val="800000"/>
                </a:solidFill>
              </a:rPr>
              <a:t>ed by the </a:t>
            </a:r>
            <a:r>
              <a:rPr lang="en-US" sz="2000" dirty="0" smtClean="0">
                <a:solidFill>
                  <a:srgbClr val="800000"/>
                </a:solidFill>
              </a:rPr>
              <a:t> Inspection Directorate inspectors in</a:t>
            </a:r>
            <a:r>
              <a:rPr lang="x-none" sz="2000" dirty="0" smtClean="0">
                <a:solidFill>
                  <a:srgbClr val="800000"/>
                </a:solidFill>
              </a:rPr>
              <a:t> charge for the </a:t>
            </a:r>
            <a:r>
              <a:rPr lang="en-US" sz="2000" dirty="0" smtClean="0">
                <a:solidFill>
                  <a:srgbClr val="800000"/>
                </a:solidFill>
              </a:rPr>
              <a:t> water</a:t>
            </a:r>
            <a:r>
              <a:rPr lang="x-none" sz="2000" dirty="0" smtClean="0">
                <a:solidFill>
                  <a:srgbClr val="800000"/>
                </a:solidFill>
              </a:rPr>
              <a:t> issues </a:t>
            </a:r>
            <a:r>
              <a:rPr lang="en-US" sz="2000" dirty="0" smtClean="0">
                <a:solidFill>
                  <a:srgbClr val="800000"/>
                </a:solidFill>
              </a:rPr>
              <a:t>, in accordance with the </a:t>
            </a:r>
            <a:r>
              <a:rPr lang="x-none" sz="2000" dirty="0" smtClean="0">
                <a:solidFill>
                  <a:srgbClr val="800000"/>
                </a:solidFill>
              </a:rPr>
              <a:t>L</a:t>
            </a:r>
            <a:r>
              <a:rPr lang="en-US" sz="2000" dirty="0" smtClean="0">
                <a:solidFill>
                  <a:srgbClr val="800000"/>
                </a:solidFill>
              </a:rPr>
              <a:t>aw.</a:t>
            </a:r>
          </a:p>
          <a:p>
            <a:pPr eaLnBrk="1" hangingPunct="1"/>
            <a:r>
              <a:rPr lang="en-US" sz="2000" dirty="0" smtClean="0">
                <a:solidFill>
                  <a:srgbClr val="800000"/>
                </a:solidFill>
              </a:rPr>
              <a:t> The deadline for the full implementation </a:t>
            </a:r>
            <a:r>
              <a:rPr lang="x-none" sz="2000" dirty="0" smtClean="0">
                <a:solidFill>
                  <a:srgbClr val="800000"/>
                </a:solidFill>
              </a:rPr>
              <a:t>is 2030</a:t>
            </a:r>
            <a:endParaRPr lang="en-US" sz="2000" dirty="0" smtClean="0">
              <a:solidFill>
                <a:srgbClr val="800000"/>
              </a:solidFill>
            </a:endParaRPr>
          </a:p>
          <a:p>
            <a:pPr eaLnBrk="1" hangingPunct="1"/>
            <a:endParaRPr lang="en-US" sz="2000" dirty="0" smtClean="0">
              <a:solidFill>
                <a:srgbClr val="800000"/>
              </a:solidFill>
            </a:endParaRPr>
          </a:p>
          <a:p>
            <a:pPr algn="ctr" eaLnBrk="1" hangingPunct="1">
              <a:buFont typeface="Arial" charset="0"/>
              <a:buNone/>
            </a:pPr>
            <a:endParaRPr lang="sr-Latn-CS" b="1" dirty="0" smtClean="0">
              <a:solidFill>
                <a:srgbClr val="800000"/>
              </a:solidFill>
            </a:endParaRPr>
          </a:p>
        </p:txBody>
      </p:sp>
      <p:sp>
        <p:nvSpPr>
          <p:cNvPr id="33803" name="Rectangle 20"/>
          <p:cNvSpPr>
            <a:spLocks noChangeArrowheads="1"/>
          </p:cNvSpPr>
          <p:nvPr/>
        </p:nvSpPr>
        <p:spPr bwMode="auto">
          <a:xfrm>
            <a:off x="990600" y="2514600"/>
            <a:ext cx="7924800" cy="523875"/>
          </a:xfrm>
          <a:prstGeom prst="rect">
            <a:avLst/>
          </a:prstGeom>
          <a:noFill/>
          <a:ln w="9525">
            <a:noFill/>
            <a:miter lim="800000"/>
            <a:headEnd/>
            <a:tailEnd/>
          </a:ln>
        </p:spPr>
        <p:txBody>
          <a:bodyPr>
            <a:spAutoFit/>
          </a:bodyPr>
          <a:lstStyle/>
          <a:p>
            <a:endParaRPr lang="sr-Latn-CS" sz="1400" b="1">
              <a:latin typeface="Calibri" pitchFamily="34" charset="0"/>
            </a:endParaRPr>
          </a:p>
          <a:p>
            <a:r>
              <a:rPr lang="sr-Latn-CS" sz="1400" b="1">
                <a:latin typeface="Calibri" pitchFamily="34" charset="0"/>
              </a:rPr>
              <a:t>    </a:t>
            </a:r>
            <a:endParaRPr lang="en-US" sz="1400">
              <a:latin typeface="Calibri" pitchFamily="34" charset="0"/>
            </a:endParaRPr>
          </a:p>
        </p:txBody>
      </p:sp>
      <p:sp>
        <p:nvSpPr>
          <p:cNvPr id="33804" name="Rectangle 24"/>
          <p:cNvSpPr>
            <a:spLocks noChangeArrowheads="1"/>
          </p:cNvSpPr>
          <p:nvPr/>
        </p:nvSpPr>
        <p:spPr bwMode="auto">
          <a:xfrm>
            <a:off x="304800" y="1524000"/>
            <a:ext cx="8077200" cy="369888"/>
          </a:xfrm>
          <a:prstGeom prst="rect">
            <a:avLst/>
          </a:prstGeom>
          <a:noFill/>
          <a:ln w="9525">
            <a:noFill/>
            <a:miter lim="800000"/>
            <a:headEnd/>
            <a:tailEnd/>
          </a:ln>
        </p:spPr>
        <p:txBody>
          <a:bodyPr>
            <a:spAutoFit/>
          </a:bodyPr>
          <a:lstStyle/>
          <a:p>
            <a:r>
              <a:rPr lang="sr-Latn-CS" b="1">
                <a:latin typeface="Calibri" pitchFamily="34" charset="0"/>
              </a:rPr>
              <a:t> </a:t>
            </a:r>
            <a:endParaRPr lang="sr-Latn-CS">
              <a:latin typeface="Calibri" pitchFamily="34" charset="0"/>
              <a:ea typeface="Calibri"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b="1" dirty="0">
                <a:solidFill>
                  <a:srgbClr val="F2DCDB"/>
                </a:solidFill>
                <a:latin typeface="Cambria" pitchFamily="18" charset="0"/>
                <a:cs typeface="Arial" charset="0"/>
              </a:rPr>
              <a:t>Chapter </a:t>
            </a:r>
            <a:r>
              <a:rPr lang="en-US" b="1" dirty="0">
                <a:solidFill>
                  <a:srgbClr val="F2DCDB"/>
                </a:solidFill>
                <a:latin typeface="Cambria" pitchFamily="18" charset="0"/>
                <a:cs typeface="Arial" charset="0"/>
              </a:rPr>
              <a:t>27</a:t>
            </a:r>
            <a:r>
              <a:rPr lang="sr-Latn-CS" b="1" dirty="0">
                <a:solidFill>
                  <a:srgbClr val="F2DCDB"/>
                </a:solidFill>
                <a:latin typeface="Cambria" pitchFamily="18" charset="0"/>
                <a:cs typeface="Arial" charset="0"/>
              </a:rPr>
              <a:t>: </a:t>
            </a:r>
            <a:r>
              <a:rPr lang="en-US" b="1" dirty="0">
                <a:solidFill>
                  <a:srgbClr val="F2DCDB"/>
                </a:solidFill>
                <a:latin typeface="Cambria" pitchFamily="18" charset="0"/>
                <a:cs typeface="Arial" charset="0"/>
              </a:rPr>
              <a:t>Environment</a:t>
            </a:r>
            <a:r>
              <a:rPr lang="x-none" b="1" dirty="0">
                <a:solidFill>
                  <a:srgbClr val="F2DCDB"/>
                </a:solidFill>
                <a:latin typeface="Cambria" pitchFamily="18" charset="0"/>
                <a:cs typeface="Arial" charset="0"/>
              </a:rPr>
              <a:t> and Climate Change</a:t>
            </a:r>
            <a:r>
              <a:rPr lang="en-US" b="1" dirty="0">
                <a:solidFill>
                  <a:srgbClr val="F2DCDB"/>
                </a:solidFill>
                <a:latin typeface="Cambria" pitchFamily="18" charset="0"/>
                <a:cs typeface="Arial" charset="0"/>
              </a:rPr>
              <a:t> </a:t>
            </a:r>
          </a:p>
        </p:txBody>
      </p:sp>
      <p:sp>
        <p:nvSpPr>
          <p:cNvPr id="15363" name="Text Box 121"/>
          <p:cNvSpPr txBox="1">
            <a:spLocks noChangeArrowheads="1"/>
          </p:cNvSpPr>
          <p:nvPr/>
        </p:nvSpPr>
        <p:spPr bwMode="auto">
          <a:xfrm>
            <a:off x="228600" y="1600200"/>
            <a:ext cx="8605838" cy="3502025"/>
          </a:xfrm>
          <a:prstGeom prst="rect">
            <a:avLst/>
          </a:prstGeom>
          <a:noFill/>
          <a:ln w="9525">
            <a:noFill/>
            <a:miter lim="800000"/>
            <a:headEnd/>
            <a:tailEnd/>
          </a:ln>
        </p:spPr>
        <p:txBody>
          <a:bodyPr/>
          <a:lstStyle/>
          <a:p>
            <a:pPr marL="14288" indent="-14288" algn="ctr">
              <a:spcAft>
                <a:spcPct val="10000"/>
              </a:spcAft>
              <a:buClr>
                <a:srgbClr val="FF0000"/>
              </a:buClr>
              <a:buFont typeface="Wingdings" pitchFamily="2" charset="2"/>
              <a:buNone/>
            </a:pPr>
            <a:r>
              <a:rPr lang="sr-Latn-CS" sz="2400" b="1" dirty="0" smtClean="0">
                <a:solidFill>
                  <a:srgbClr val="800000"/>
                </a:solidFill>
                <a:latin typeface="Calibri" pitchFamily="34" charset="0"/>
                <a:cs typeface="Arial" charset="0"/>
              </a:rPr>
              <a:t>Dire</a:t>
            </a:r>
            <a:r>
              <a:rPr lang="en-US" sz="2400" b="1" dirty="0">
                <a:solidFill>
                  <a:srgbClr val="800000"/>
                </a:solidFill>
                <a:latin typeface="Calibri" pitchFamily="34" charset="0"/>
                <a:cs typeface="Arial" charset="0"/>
              </a:rPr>
              <a:t>c</a:t>
            </a:r>
            <a:r>
              <a:rPr lang="sr-Latn-CS" sz="2400" b="1" dirty="0">
                <a:solidFill>
                  <a:srgbClr val="800000"/>
                </a:solidFill>
                <a:latin typeface="Calibri" pitchFamily="34" charset="0"/>
                <a:cs typeface="Arial" charset="0"/>
              </a:rPr>
              <a:t>tive of Europ</a:t>
            </a:r>
            <a:r>
              <a:rPr lang="en-US" sz="2400" b="1" dirty="0">
                <a:solidFill>
                  <a:srgbClr val="800000"/>
                </a:solidFill>
                <a:latin typeface="Calibri" pitchFamily="34" charset="0"/>
                <a:cs typeface="Arial" charset="0"/>
              </a:rPr>
              <a:t>e</a:t>
            </a:r>
            <a:r>
              <a:rPr lang="sr-Latn-CS" sz="2400" b="1" dirty="0">
                <a:solidFill>
                  <a:srgbClr val="800000"/>
                </a:solidFill>
                <a:latin typeface="Calibri" pitchFamily="34" charset="0"/>
                <a:cs typeface="Arial" charset="0"/>
              </a:rPr>
              <a:t>an Parliament and of the Council 2000/60/EC establishing a framework for community action in the field of water policy</a:t>
            </a:r>
          </a:p>
          <a:p>
            <a:pPr marL="14288" indent="-14288" algn="ctr">
              <a:spcAft>
                <a:spcPct val="10000"/>
              </a:spcAft>
              <a:buClr>
                <a:srgbClr val="FF0000"/>
              </a:buClr>
              <a:buFont typeface="Wingdings" pitchFamily="2" charset="2"/>
              <a:buNone/>
            </a:pPr>
            <a:endParaRPr lang="en-US" sz="2400" b="1" dirty="0">
              <a:solidFill>
                <a:srgbClr val="800000"/>
              </a:solidFill>
              <a:latin typeface="Calibri" pitchFamily="34" charset="0"/>
              <a:cs typeface="Arial" charset="0"/>
            </a:endParaRPr>
          </a:p>
          <a:p>
            <a:pPr marL="14288" indent="-14288" algn="ctr"/>
            <a:r>
              <a:rPr lang="sr-Latn-CS" sz="1600" b="1" dirty="0">
                <a:solidFill>
                  <a:srgbClr val="800000"/>
                </a:solidFill>
                <a:latin typeface="Cambria" pitchFamily="18" charset="0"/>
                <a:cs typeface="Arial" charset="0"/>
              </a:rPr>
              <a:t>         </a:t>
            </a:r>
            <a:endParaRPr lang="sr-Latn-CS" sz="1600" b="1" dirty="0" smtClean="0">
              <a:solidFill>
                <a:srgbClr val="800000"/>
              </a:solidFill>
              <a:latin typeface="Cambria" pitchFamily="18" charset="0"/>
              <a:cs typeface="Arial" charset="0"/>
            </a:endParaRPr>
          </a:p>
          <a:p>
            <a:pPr marL="14288" indent="-14288" algn="ctr"/>
            <a:endParaRPr lang="sr-Latn-CS" sz="1600" b="1" dirty="0" smtClean="0">
              <a:solidFill>
                <a:srgbClr val="800000"/>
              </a:solidFill>
              <a:latin typeface="Cambria" pitchFamily="18" charset="0"/>
              <a:cs typeface="Arial" charset="0"/>
            </a:endParaRPr>
          </a:p>
          <a:p>
            <a:pPr marL="14288" indent="-14288" algn="ctr"/>
            <a:endParaRPr lang="sr-Latn-CS" sz="1600" b="1" dirty="0" smtClean="0">
              <a:solidFill>
                <a:srgbClr val="800000"/>
              </a:solidFill>
              <a:latin typeface="Cambria" pitchFamily="18" charset="0"/>
              <a:cs typeface="Arial" charset="0"/>
            </a:endParaRPr>
          </a:p>
          <a:p>
            <a:pPr marL="14288" indent="-14288" algn="ctr"/>
            <a:endParaRPr lang="sr-Latn-CS" sz="1600" b="1" dirty="0" smtClean="0">
              <a:solidFill>
                <a:srgbClr val="800000"/>
              </a:solidFill>
              <a:latin typeface="Cambria" pitchFamily="18" charset="0"/>
              <a:cs typeface="Arial" charset="0"/>
            </a:endParaRPr>
          </a:p>
          <a:p>
            <a:pPr marL="14288" indent="-14288" algn="ctr"/>
            <a:endParaRPr lang="sr-Latn-CS" sz="1600" b="1" dirty="0" smtClean="0">
              <a:solidFill>
                <a:srgbClr val="800000"/>
              </a:solidFill>
              <a:latin typeface="Cambria" pitchFamily="18" charset="0"/>
              <a:cs typeface="Arial" charset="0"/>
            </a:endParaRPr>
          </a:p>
          <a:p>
            <a:pPr marL="14288" indent="-14288" algn="ctr"/>
            <a:r>
              <a:rPr lang="en-US" b="1" dirty="0" smtClean="0">
                <a:solidFill>
                  <a:srgbClr val="800000"/>
                </a:solidFill>
                <a:latin typeface="Calibri" pitchFamily="34" charset="0"/>
                <a:cs typeface="Arial" charset="0"/>
              </a:rPr>
              <a:t>Zorica Djuranovic</a:t>
            </a:r>
          </a:p>
          <a:p>
            <a:pPr marL="14288" indent="-14288" algn="ctr"/>
            <a:r>
              <a:rPr lang="en-US" b="1" dirty="0" smtClean="0">
                <a:solidFill>
                  <a:srgbClr val="800000"/>
                </a:solidFill>
                <a:latin typeface="Calibri" pitchFamily="34" charset="0"/>
                <a:cs typeface="Arial" charset="0"/>
              </a:rPr>
              <a:t>Ministry </a:t>
            </a:r>
            <a:r>
              <a:rPr lang="sr-Latn-CS" b="1" dirty="0">
                <a:solidFill>
                  <a:srgbClr val="800000"/>
                </a:solidFill>
                <a:latin typeface="Calibri" pitchFamily="34" charset="0"/>
                <a:cs typeface="Arial" charset="0"/>
              </a:rPr>
              <a:t>of </a:t>
            </a:r>
            <a:r>
              <a:rPr lang="sr-Latn-CS" b="1" dirty="0" smtClean="0">
                <a:solidFill>
                  <a:srgbClr val="800000"/>
                </a:solidFill>
                <a:latin typeface="Calibri" pitchFamily="34" charset="0"/>
                <a:cs typeface="Arial" charset="0"/>
              </a:rPr>
              <a:t> </a:t>
            </a:r>
            <a:r>
              <a:rPr lang="en-US" b="1" dirty="0" smtClean="0">
                <a:solidFill>
                  <a:srgbClr val="800000"/>
                </a:solidFill>
                <a:latin typeface="Calibri" pitchFamily="34" charset="0"/>
                <a:cs typeface="Arial" charset="0"/>
              </a:rPr>
              <a:t>Agriculture and Rural</a:t>
            </a:r>
            <a:r>
              <a:rPr lang="sr-Latn-CS" b="1" dirty="0" smtClean="0">
                <a:solidFill>
                  <a:srgbClr val="800000"/>
                </a:solidFill>
                <a:latin typeface="Calibri" pitchFamily="34" charset="0"/>
                <a:cs typeface="Arial" charset="0"/>
              </a:rPr>
              <a:t> Development</a:t>
            </a:r>
            <a:endParaRPr lang="en-US" dirty="0">
              <a:solidFill>
                <a:srgbClr val="800000"/>
              </a:solidFill>
              <a:latin typeface="Calibri" pitchFamily="34" charset="0"/>
              <a:cs typeface="Arial" charset="0"/>
            </a:endParaRPr>
          </a:p>
          <a:p>
            <a:pPr marL="14288" indent="-14288" algn="ctr"/>
            <a:r>
              <a:rPr lang="sr-Latn-CS" sz="1400" dirty="0">
                <a:solidFill>
                  <a:srgbClr val="800000"/>
                </a:solidFill>
                <a:latin typeface="Calibri" pitchFamily="34" charset="0"/>
                <a:cs typeface="Arial" charset="0"/>
              </a:rPr>
              <a:t>        </a:t>
            </a:r>
            <a:r>
              <a:rPr lang="en-US" sz="1400" dirty="0" smtClean="0">
                <a:solidFill>
                  <a:srgbClr val="800000"/>
                </a:solidFill>
                <a:latin typeface="Calibri" pitchFamily="34" charset="0"/>
                <a:cs typeface="Arial" charset="0"/>
                <a:hlinkClick r:id="rId2"/>
              </a:rPr>
              <a:t>zorica.djuranovic@mpr.gov.me</a:t>
            </a:r>
            <a:r>
              <a:rPr lang="en-US" sz="1400" dirty="0" smtClean="0">
                <a:solidFill>
                  <a:srgbClr val="800000"/>
                </a:solidFill>
                <a:latin typeface="Calibri" pitchFamily="34" charset="0"/>
                <a:cs typeface="Arial" charset="0"/>
              </a:rPr>
              <a:t> </a:t>
            </a:r>
            <a:r>
              <a:rPr lang="sr-Latn-CS" sz="1400" dirty="0" smtClean="0">
                <a:solidFill>
                  <a:srgbClr val="800000"/>
                </a:solidFill>
                <a:latin typeface="Calibri" pitchFamily="34" charset="0"/>
                <a:cs typeface="Arial" charset="0"/>
              </a:rPr>
              <a:t> </a:t>
            </a:r>
            <a:endParaRPr lang="en-US" sz="1400" dirty="0">
              <a:solidFill>
                <a:srgbClr val="800000"/>
              </a:solidFill>
              <a:latin typeface="Calibri" pitchFamily="34" charset="0"/>
              <a:cs typeface="Arial" charset="0"/>
            </a:endParaRPr>
          </a:p>
          <a:p>
            <a:pPr marL="14288" indent="-14288" algn="ctr"/>
            <a:endParaRPr lang="en-US" sz="1400" b="1" dirty="0">
              <a:solidFill>
                <a:srgbClr val="800000"/>
              </a:solidFill>
              <a:latin typeface="Calibri" pitchFamily="34" charset="0"/>
              <a:cs typeface="Arial" charset="0"/>
            </a:endParaRPr>
          </a:p>
          <a:p>
            <a:pPr marL="14288" indent="-14288" algn="ctr"/>
            <a:r>
              <a:rPr lang="en-US" sz="1400" b="1" dirty="0">
                <a:solidFill>
                  <a:srgbClr val="632523"/>
                </a:solidFill>
                <a:latin typeface="Calibri" pitchFamily="34" charset="0"/>
                <a:cs typeface="Arial" charset="0"/>
              </a:rPr>
              <a:t>	</a:t>
            </a:r>
          </a:p>
          <a:p>
            <a:pPr marL="14288" indent="-14288" algn="ctr"/>
            <a:endParaRPr lang="en-US" sz="1400" b="1" dirty="0">
              <a:solidFill>
                <a:srgbClr val="000099"/>
              </a:solidFill>
              <a:latin typeface="Calibri" pitchFamily="34" charset="0"/>
              <a:cs typeface="Arial" charset="0"/>
            </a:endParaRPr>
          </a:p>
          <a:p>
            <a:pPr marL="14288" indent="-14288" algn="ctr"/>
            <a:endParaRPr lang="en-US" sz="4400" b="1" dirty="0">
              <a:solidFill>
                <a:srgbClr val="000099"/>
              </a:solidFill>
              <a:latin typeface="Cambria" pitchFamily="18" charset="0"/>
              <a:cs typeface="Arial" charset="0"/>
            </a:endParaRPr>
          </a:p>
        </p:txBody>
      </p:sp>
      <p:grpSp>
        <p:nvGrpSpPr>
          <p:cNvPr id="15364"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15365" name="Picture 4" descr="C:\Documents and Settings\alen.nikezic\Desktop\MUPIJU-Stari komp\Press clipping\montenegro grb.wmf"/>
          <p:cNvPicPr>
            <a:picLocks noChangeAspect="1" noChangeArrowheads="1"/>
          </p:cNvPicPr>
          <p:nvPr/>
        </p:nvPicPr>
        <p:blipFill>
          <a:blip r:embed="rId3"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rPr>
              <a:t>Negotiating Team for the Accession of  </a:t>
            </a:r>
            <a:r>
              <a:rPr lang="sr-Latn-CS" sz="1000" b="1" dirty="0">
                <a:solidFill>
                  <a:schemeClr val="accent2">
                    <a:lumMod val="75000"/>
                  </a:schemeClr>
                </a:solidFill>
                <a:latin typeface="Cambria" pitchFamily="18" charset="0"/>
              </a:rPr>
              <a:t>Montenegro </a:t>
            </a:r>
            <a:r>
              <a:rPr lang="en-GB" sz="1000" b="1" dirty="0">
                <a:solidFill>
                  <a:schemeClr val="accent2">
                    <a:lumMod val="75000"/>
                  </a:schemeClr>
                </a:solidFill>
                <a:latin typeface="Cambria" pitchFamily="18" charset="0"/>
              </a:rPr>
              <a:t>to the European Union</a:t>
            </a:r>
            <a:r>
              <a:rPr lang="sr-Latn-CS" sz="1000" b="1" dirty="0">
                <a:solidFill>
                  <a:schemeClr val="accent2">
                    <a:lumMod val="75000"/>
                  </a:schemeClr>
                </a:solidFill>
                <a:latin typeface="Cambria" pitchFamily="18" charset="0"/>
              </a:rPr>
              <a:t> </a:t>
            </a:r>
            <a:endParaRPr lang="en-US" sz="1000" dirty="0">
              <a:solidFill>
                <a:schemeClr val="accent2">
                  <a:lumMod val="75000"/>
                </a:schemeClr>
              </a:solidFill>
              <a:latin typeface="+mn-lt"/>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b="1" dirty="0">
                <a:solidFill>
                  <a:srgbClr val="632523"/>
                </a:solidFill>
                <a:cs typeface="Arial" charset="0"/>
              </a:rPr>
              <a:t>Chapter 27:  ENVIRONMENT</a:t>
            </a:r>
            <a:r>
              <a:rPr lang="x-none" sz="1100" b="1" dirty="0">
                <a:solidFill>
                  <a:srgbClr val="632523"/>
                </a:solidFill>
                <a:cs typeface="Arial" charset="0"/>
              </a:rPr>
              <a:t> AND CLIMATE CHANGE</a:t>
            </a:r>
            <a:endParaRPr lang="pl-PL" sz="1100" b="1" dirty="0">
              <a:solidFill>
                <a:srgbClr val="632523"/>
              </a:solidFill>
              <a:cs typeface="Arial" charset="0"/>
            </a:endParaRPr>
          </a:p>
        </p:txBody>
      </p:sp>
      <p:pic>
        <p:nvPicPr>
          <p:cNvPr id="15368" name="Picture 18" descr="EU MN logo"/>
          <p:cNvPicPr>
            <a:picLocks noChangeAspect="1" noChangeArrowheads="1"/>
          </p:cNvPicPr>
          <p:nvPr/>
        </p:nvPicPr>
        <p:blipFill>
          <a:blip r:embed="rId4" cstate="print"/>
          <a:srcRect/>
          <a:stretch>
            <a:fillRect/>
          </a:stretch>
        </p:blipFill>
        <p:spPr bwMode="auto">
          <a:xfrm>
            <a:off x="152400" y="609600"/>
            <a:ext cx="1219200" cy="68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0"/>
            <a:ext cx="9144000" cy="6858000"/>
          </a:xfrm>
          <a:prstGeom prst="rect">
            <a:avLst/>
          </a:prstGeom>
          <a:gradFill flip="none" rotWithShape="1">
            <a:gsLst>
              <a:gs pos="0">
                <a:schemeClr val="accent2">
                  <a:lumMod val="60000"/>
                  <a:lumOff val="40000"/>
                </a:schemeClr>
              </a:gs>
              <a:gs pos="50000">
                <a:schemeClr val="accent2">
                  <a:lumMod val="50000"/>
                  <a:shade val="67500"/>
                  <a:satMod val="115000"/>
                </a:schemeClr>
              </a:gs>
              <a:gs pos="100000">
                <a:schemeClr val="accent2">
                  <a:lumMod val="50000"/>
                  <a:shade val="100000"/>
                  <a:satMod val="115000"/>
                </a:schemeClr>
              </a:gs>
            </a:gsLst>
            <a:path path="circle">
              <a:fillToRect r="100000" b="100000"/>
            </a:path>
            <a:tileRect l="-100000" t="-10000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34820" name="Group 31"/>
          <p:cNvGrpSpPr>
            <a:grpSpLocks/>
          </p:cNvGrpSpPr>
          <p:nvPr/>
        </p:nvGrpSpPr>
        <p:grpSpPr bwMode="auto">
          <a:xfrm>
            <a:off x="0" y="0"/>
            <a:ext cx="4662488" cy="4081463"/>
            <a:chOff x="1364455" y="17002"/>
            <a:chExt cx="4662490" cy="4080796"/>
          </a:xfrm>
        </p:grpSpPr>
        <p:sp>
          <p:nvSpPr>
            <p:cNvPr id="16" name="5-Point Star 15"/>
            <p:cNvSpPr/>
            <p:nvPr/>
          </p:nvSpPr>
          <p:spPr>
            <a:xfrm rot="8520840">
              <a:off x="2888454" y="17002"/>
              <a:ext cx="808754" cy="750377"/>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5-Point Star 14"/>
            <p:cNvSpPr/>
            <p:nvPr/>
          </p:nvSpPr>
          <p:spPr>
            <a:xfrm rot="8520840">
              <a:off x="1974053" y="321803"/>
              <a:ext cx="808754" cy="750377"/>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2" name="5-Point Star 21"/>
            <p:cNvSpPr/>
            <p:nvPr/>
          </p:nvSpPr>
          <p:spPr>
            <a:xfrm rot="8520840">
              <a:off x="1364455" y="1083802"/>
              <a:ext cx="808754" cy="750377"/>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5-Point Star 22"/>
            <p:cNvSpPr/>
            <p:nvPr/>
          </p:nvSpPr>
          <p:spPr>
            <a:xfrm rot="8520840">
              <a:off x="1440653" y="1998202"/>
              <a:ext cx="808754" cy="750377"/>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4" name="5-Point Star 23"/>
            <p:cNvSpPr/>
            <p:nvPr/>
          </p:nvSpPr>
          <p:spPr>
            <a:xfrm rot="8520840">
              <a:off x="1897855" y="2760201"/>
              <a:ext cx="808754" cy="750377"/>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5" name="5-Point Star 24"/>
            <p:cNvSpPr/>
            <p:nvPr/>
          </p:nvSpPr>
          <p:spPr>
            <a:xfrm rot="8520840">
              <a:off x="2507455" y="3217402"/>
              <a:ext cx="808754" cy="750377"/>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6" name="5-Point Star 25"/>
            <p:cNvSpPr/>
            <p:nvPr/>
          </p:nvSpPr>
          <p:spPr>
            <a:xfrm rot="8520840">
              <a:off x="3498055" y="3347421"/>
              <a:ext cx="808754" cy="750377"/>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7" name="5-Point Star 26"/>
            <p:cNvSpPr/>
            <p:nvPr/>
          </p:nvSpPr>
          <p:spPr>
            <a:xfrm rot="8520840">
              <a:off x="4412455" y="3065002"/>
              <a:ext cx="808754" cy="750377"/>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8" name="5-Point Star 27"/>
            <p:cNvSpPr/>
            <p:nvPr/>
          </p:nvSpPr>
          <p:spPr>
            <a:xfrm rot="8520840">
              <a:off x="4989591" y="2356821"/>
              <a:ext cx="808754" cy="750377"/>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9" name="5-Point Star 28"/>
            <p:cNvSpPr/>
            <p:nvPr/>
          </p:nvSpPr>
          <p:spPr>
            <a:xfrm rot="8520840">
              <a:off x="5218191" y="1388602"/>
              <a:ext cx="808754" cy="750377"/>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8520840">
              <a:off x="4717254" y="626602"/>
              <a:ext cx="808754" cy="750377"/>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8520840">
              <a:off x="3955255" y="93202"/>
              <a:ext cx="808754" cy="750377"/>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12" name="Rectangle 3"/>
          <p:cNvSpPr>
            <a:spLocks noChangeArrowheads="1"/>
          </p:cNvSpPr>
          <p:nvPr/>
        </p:nvSpPr>
        <p:spPr bwMode="auto">
          <a:xfrm>
            <a:off x="3733800" y="4114800"/>
            <a:ext cx="5334000" cy="1905000"/>
          </a:xfrm>
          <a:prstGeom prst="rect">
            <a:avLst/>
          </a:prstGeom>
          <a:noFill/>
          <a:ln w="9525">
            <a:noFill/>
            <a:miter lim="800000"/>
            <a:headEnd/>
            <a:tailEnd/>
          </a:ln>
          <a:effectLst/>
        </p:spPr>
        <p:txBody>
          <a:bodyPr anchor="ctr"/>
          <a:lstStyle/>
          <a:p>
            <a:pPr algn="ctr">
              <a:defRPr/>
            </a:pPr>
            <a:r>
              <a:rPr lang="sr-Latn-CS" sz="3200" dirty="0">
                <a:solidFill>
                  <a:srgbClr val="F2DCDB"/>
                </a:solidFill>
                <a:effectLst>
                  <a:outerShdw blurRad="38100" dist="38100" dir="2700000" algn="tl">
                    <a:srgbClr val="C0C0C0"/>
                  </a:outerShdw>
                </a:effectLst>
                <a:latin typeface="+mn-lt"/>
                <a:cs typeface="Arial" charset="0"/>
              </a:rPr>
              <a:t>Thank you for your attention</a:t>
            </a:r>
          </a:p>
          <a:p>
            <a:pPr algn="ctr">
              <a:defRPr/>
            </a:pPr>
            <a:endParaRPr lang="sr-Latn-CS" sz="3200" dirty="0">
              <a:solidFill>
                <a:srgbClr val="F2DCDB"/>
              </a:solidFill>
              <a:latin typeface="+mn-lt"/>
              <a:cs typeface="Arial" charset="0"/>
            </a:endParaRPr>
          </a:p>
          <a:p>
            <a:pPr algn="ctr">
              <a:defRPr/>
            </a:pPr>
            <a:r>
              <a:rPr lang="sr-Latn-CS" sz="4000" b="1" dirty="0" smtClean="0">
                <a:solidFill>
                  <a:srgbClr val="F2DCDB"/>
                </a:solidFill>
                <a:latin typeface="+mn-lt"/>
                <a:cs typeface="Arial" charset="0"/>
              </a:rPr>
              <a:t>QUESTIONS?</a:t>
            </a:r>
            <a:endParaRPr lang="hr-HR" sz="4000" b="1" dirty="0">
              <a:solidFill>
                <a:srgbClr val="F2DCDB"/>
              </a:solidFill>
              <a:latin typeface="+mn-lt"/>
              <a:cs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b="1" dirty="0">
                <a:solidFill>
                  <a:srgbClr val="F2DCDB"/>
                </a:solidFill>
                <a:latin typeface="Cambria" pitchFamily="18" charset="0"/>
                <a:cs typeface="Arial" charset="0"/>
              </a:rPr>
              <a:t>Chapter </a:t>
            </a:r>
            <a:r>
              <a:rPr lang="en-US" b="1" dirty="0">
                <a:solidFill>
                  <a:srgbClr val="F2DCDB"/>
                </a:solidFill>
                <a:latin typeface="Cambria" pitchFamily="18" charset="0"/>
                <a:cs typeface="Arial" charset="0"/>
              </a:rPr>
              <a:t>27</a:t>
            </a:r>
            <a:r>
              <a:rPr lang="sr-Latn-CS" b="1" dirty="0">
                <a:solidFill>
                  <a:srgbClr val="F2DCDB"/>
                </a:solidFill>
                <a:latin typeface="Cambria" pitchFamily="18" charset="0"/>
                <a:cs typeface="Arial" charset="0"/>
              </a:rPr>
              <a:t>: </a:t>
            </a:r>
            <a:r>
              <a:rPr lang="en-US" b="1" dirty="0">
                <a:solidFill>
                  <a:srgbClr val="F2DCDB"/>
                </a:solidFill>
                <a:latin typeface="Cambria" pitchFamily="18" charset="0"/>
                <a:cs typeface="Arial" charset="0"/>
              </a:rPr>
              <a:t>Environment</a:t>
            </a:r>
            <a:r>
              <a:rPr lang="x-none" b="1" dirty="0">
                <a:solidFill>
                  <a:srgbClr val="F2DCDB"/>
                </a:solidFill>
                <a:latin typeface="Cambria" pitchFamily="18" charset="0"/>
                <a:cs typeface="Arial" charset="0"/>
              </a:rPr>
              <a:t> and Climate Change</a:t>
            </a:r>
            <a:r>
              <a:rPr lang="en-US" b="1" dirty="0">
                <a:solidFill>
                  <a:srgbClr val="F2DCDB"/>
                </a:solidFill>
                <a:latin typeface="Cambria" pitchFamily="18" charset="0"/>
                <a:cs typeface="Arial" charset="0"/>
              </a:rPr>
              <a:t> </a:t>
            </a:r>
          </a:p>
        </p:txBody>
      </p:sp>
      <p:sp>
        <p:nvSpPr>
          <p:cNvPr id="16387" name="Text Box 121"/>
          <p:cNvSpPr txBox="1">
            <a:spLocks noChangeArrowheads="1"/>
          </p:cNvSpPr>
          <p:nvPr/>
        </p:nvSpPr>
        <p:spPr bwMode="auto">
          <a:xfrm>
            <a:off x="250825" y="2590800"/>
            <a:ext cx="8605838" cy="3502025"/>
          </a:xfrm>
          <a:prstGeom prst="rect">
            <a:avLst/>
          </a:prstGeom>
          <a:noFill/>
          <a:ln w="9525">
            <a:noFill/>
            <a:miter lim="800000"/>
            <a:headEnd/>
            <a:tailEnd/>
          </a:ln>
        </p:spPr>
        <p:txBody>
          <a:bodyPr/>
          <a:lstStyle/>
          <a:p>
            <a:pPr marL="14288" indent="-14288" algn="ctr">
              <a:spcAft>
                <a:spcPct val="40000"/>
              </a:spcAft>
              <a:buClr>
                <a:srgbClr val="FF0000"/>
              </a:buClr>
              <a:buFont typeface="Wingdings" pitchFamily="2" charset="2"/>
              <a:buNone/>
            </a:pPr>
            <a:endParaRPr lang="en-US" sz="1600" b="1">
              <a:solidFill>
                <a:srgbClr val="632523"/>
              </a:solidFill>
              <a:latin typeface="Cambria" pitchFamily="18" charset="0"/>
              <a:cs typeface="Arial" charset="0"/>
            </a:endParaRPr>
          </a:p>
          <a:p>
            <a:pPr marL="14288" indent="-14288" algn="ctr"/>
            <a:endParaRPr lang="en-US" sz="4400" b="1">
              <a:solidFill>
                <a:srgbClr val="000099"/>
              </a:solidFill>
              <a:latin typeface="Cambria" pitchFamily="18" charset="0"/>
              <a:cs typeface="Arial" charset="0"/>
            </a:endParaRPr>
          </a:p>
          <a:p>
            <a:pPr marL="14288" indent="-14288" algn="ctr"/>
            <a:endParaRPr lang="en-US" sz="4400" b="1">
              <a:solidFill>
                <a:srgbClr val="000099"/>
              </a:solidFill>
              <a:latin typeface="Cambria" pitchFamily="18" charset="0"/>
              <a:cs typeface="Arial" charset="0"/>
            </a:endParaRPr>
          </a:p>
        </p:txBody>
      </p:sp>
      <p:grpSp>
        <p:nvGrpSpPr>
          <p:cNvPr id="16388"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16389" name="Picture 4" descr="C:\Documents and Settings\alen.nikezic\Desktop\MUPIJU-Stari komp\Press clipping\montenegro grb.wmf"/>
          <p:cNvPicPr>
            <a:picLocks noChangeAspect="1" noChangeArrowheads="1"/>
          </p:cNvPicPr>
          <p:nvPr/>
        </p:nvPicPr>
        <p:blipFill>
          <a:blip r:embed="rId2"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rPr>
              <a:t>Negotiating Team for the Accession of  </a:t>
            </a:r>
            <a:r>
              <a:rPr lang="sr-Latn-CS" sz="1000" b="1" dirty="0">
                <a:solidFill>
                  <a:schemeClr val="accent2">
                    <a:lumMod val="75000"/>
                  </a:schemeClr>
                </a:solidFill>
                <a:latin typeface="Cambria" pitchFamily="18" charset="0"/>
              </a:rPr>
              <a:t>Montenegro </a:t>
            </a:r>
            <a:r>
              <a:rPr lang="en-GB" sz="1000" b="1" dirty="0">
                <a:solidFill>
                  <a:schemeClr val="accent2">
                    <a:lumMod val="75000"/>
                  </a:schemeClr>
                </a:solidFill>
                <a:latin typeface="Cambria" pitchFamily="18" charset="0"/>
              </a:rPr>
              <a:t>to the European Union</a:t>
            </a:r>
            <a:r>
              <a:rPr lang="sr-Latn-CS" sz="1000" b="1" dirty="0">
                <a:solidFill>
                  <a:schemeClr val="accent2">
                    <a:lumMod val="75000"/>
                  </a:schemeClr>
                </a:solidFill>
                <a:latin typeface="Cambria" pitchFamily="18" charset="0"/>
              </a:rPr>
              <a:t> </a:t>
            </a:r>
            <a:endParaRPr lang="en-US" sz="1000" dirty="0">
              <a:solidFill>
                <a:schemeClr val="accent2">
                  <a:lumMod val="75000"/>
                </a:schemeClr>
              </a:solidFill>
              <a:latin typeface="+mn-lt"/>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b="1" dirty="0">
                <a:solidFill>
                  <a:srgbClr val="632523"/>
                </a:solidFill>
                <a:cs typeface="Arial" charset="0"/>
              </a:rPr>
              <a:t>Chapter 27:  ENVIRONMENT</a:t>
            </a:r>
            <a:r>
              <a:rPr lang="x-none" sz="1100" b="1" dirty="0">
                <a:solidFill>
                  <a:srgbClr val="632523"/>
                </a:solidFill>
                <a:cs typeface="Arial" charset="0"/>
              </a:rPr>
              <a:t> AND CLIMATE CHANGE</a:t>
            </a:r>
            <a:endParaRPr lang="pl-PL" sz="1100" b="1" dirty="0">
              <a:solidFill>
                <a:srgbClr val="632523"/>
              </a:solidFill>
              <a:cs typeface="Arial" charset="0"/>
            </a:endParaRPr>
          </a:p>
        </p:txBody>
      </p:sp>
      <p:pic>
        <p:nvPicPr>
          <p:cNvPr id="16392" name="Picture 18" descr="EU MN logo"/>
          <p:cNvPicPr>
            <a:picLocks noChangeAspect="1" noChangeArrowheads="1"/>
          </p:cNvPicPr>
          <p:nvPr/>
        </p:nvPicPr>
        <p:blipFill>
          <a:blip r:embed="rId3" cstate="print"/>
          <a:srcRect/>
          <a:stretch>
            <a:fillRect/>
          </a:stretch>
        </p:blipFill>
        <p:spPr bwMode="auto">
          <a:xfrm>
            <a:off x="152400" y="609600"/>
            <a:ext cx="1219200" cy="685800"/>
          </a:xfrm>
          <a:prstGeom prst="rect">
            <a:avLst/>
          </a:prstGeom>
          <a:noFill/>
          <a:ln w="9525">
            <a:noFill/>
            <a:miter lim="800000"/>
            <a:headEnd/>
            <a:tailEnd/>
          </a:ln>
        </p:spPr>
      </p:pic>
      <p:sp>
        <p:nvSpPr>
          <p:cNvPr id="16393" name="Rectangle 16"/>
          <p:cNvSpPr>
            <a:spLocks noChangeArrowheads="1"/>
          </p:cNvSpPr>
          <p:nvPr/>
        </p:nvSpPr>
        <p:spPr bwMode="auto">
          <a:xfrm>
            <a:off x="381000" y="1219200"/>
            <a:ext cx="8458200" cy="3293209"/>
          </a:xfrm>
          <a:prstGeom prst="rect">
            <a:avLst/>
          </a:prstGeom>
          <a:noFill/>
          <a:ln w="9525">
            <a:noFill/>
            <a:miter lim="800000"/>
            <a:headEnd/>
            <a:tailEnd/>
          </a:ln>
        </p:spPr>
        <p:txBody>
          <a:bodyPr>
            <a:spAutoFit/>
          </a:bodyPr>
          <a:lstStyle/>
          <a:p>
            <a:pPr algn="ctr"/>
            <a:r>
              <a:rPr lang="en-US" sz="3200" b="1" dirty="0">
                <a:solidFill>
                  <a:srgbClr val="800000"/>
                </a:solidFill>
                <a:latin typeface="Calibri" pitchFamily="34" charset="0"/>
                <a:cs typeface="Arial" charset="0"/>
              </a:rPr>
              <a:t>Water resources </a:t>
            </a:r>
          </a:p>
          <a:p>
            <a:pPr algn="ctr"/>
            <a:endParaRPr lang="en-US" sz="2200" b="1" dirty="0">
              <a:solidFill>
                <a:srgbClr val="800000"/>
              </a:solidFill>
              <a:latin typeface="Calibri" pitchFamily="34" charset="0"/>
              <a:cs typeface="Arial" charset="0"/>
            </a:endParaRPr>
          </a:p>
          <a:p>
            <a:pPr algn="just"/>
            <a:r>
              <a:rPr lang="en-US" sz="2200" dirty="0">
                <a:solidFill>
                  <a:srgbClr val="800000"/>
                </a:solidFill>
                <a:latin typeface="Calibri" pitchFamily="34" charset="0"/>
                <a:cs typeface="Arial" charset="0"/>
              </a:rPr>
              <a:t>With an average discharge rate of 40 l/s/km2, volume expressed about 19.5 km3 per year, Montenegro is a part of  4% of the world's territory with the highest average runoff</a:t>
            </a:r>
          </a:p>
          <a:p>
            <a:pPr algn="just"/>
            <a:endParaRPr lang="en-US" sz="2200" dirty="0">
              <a:solidFill>
                <a:srgbClr val="800000"/>
              </a:solidFill>
              <a:latin typeface="Calibri" pitchFamily="34" charset="0"/>
              <a:cs typeface="Arial" charset="0"/>
            </a:endParaRPr>
          </a:p>
          <a:p>
            <a:pPr algn="just"/>
            <a:r>
              <a:rPr lang="en-US" sz="2200" dirty="0">
                <a:solidFill>
                  <a:srgbClr val="800000"/>
                </a:solidFill>
                <a:latin typeface="Calibri" pitchFamily="34" charset="0"/>
                <a:cs typeface="Arial" charset="0"/>
              </a:rPr>
              <a:t>Bearing in mind the fact that 95.3% of waterways is formed in Montenegro, as also  the source of the river basin in the territory of the state, it is reasonable to say that water is our greatest natural resource</a:t>
            </a:r>
          </a:p>
        </p:txBody>
      </p:sp>
      <p:pic>
        <p:nvPicPr>
          <p:cNvPr id="16394" name="Content Placeholder 22" descr="http://www.meteo.co.me/Hidrocg1.gif"/>
          <p:cNvPicPr>
            <a:picLocks noGrp="1"/>
          </p:cNvPicPr>
          <p:nvPr>
            <p:ph idx="4294967295"/>
          </p:nvPr>
        </p:nvPicPr>
        <p:blipFill>
          <a:blip r:embed="rId4" cstate="print"/>
          <a:srcRect/>
          <a:stretch>
            <a:fillRect/>
          </a:stretch>
        </p:blipFill>
        <p:spPr>
          <a:xfrm>
            <a:off x="5867400" y="4495800"/>
            <a:ext cx="2971800" cy="1905000"/>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b="1" dirty="0">
                <a:solidFill>
                  <a:srgbClr val="F2DCDB"/>
                </a:solidFill>
                <a:latin typeface="Cambria" pitchFamily="18" charset="0"/>
                <a:cs typeface="Arial" charset="0"/>
              </a:rPr>
              <a:t>Chapter </a:t>
            </a:r>
            <a:r>
              <a:rPr lang="en-US" b="1" dirty="0">
                <a:solidFill>
                  <a:srgbClr val="F2DCDB"/>
                </a:solidFill>
                <a:latin typeface="Cambria" pitchFamily="18" charset="0"/>
                <a:cs typeface="Arial" charset="0"/>
              </a:rPr>
              <a:t>27</a:t>
            </a:r>
            <a:r>
              <a:rPr lang="sr-Latn-CS" b="1" dirty="0">
                <a:solidFill>
                  <a:srgbClr val="F2DCDB"/>
                </a:solidFill>
                <a:latin typeface="Cambria" pitchFamily="18" charset="0"/>
                <a:cs typeface="Arial" charset="0"/>
              </a:rPr>
              <a:t>: </a:t>
            </a:r>
            <a:r>
              <a:rPr lang="en-US" b="1" dirty="0">
                <a:solidFill>
                  <a:srgbClr val="F2DCDB"/>
                </a:solidFill>
                <a:latin typeface="Cambria" pitchFamily="18" charset="0"/>
                <a:cs typeface="Arial" charset="0"/>
              </a:rPr>
              <a:t>Environment</a:t>
            </a:r>
            <a:r>
              <a:rPr lang="x-none" b="1" dirty="0">
                <a:solidFill>
                  <a:srgbClr val="F2DCDB"/>
                </a:solidFill>
                <a:latin typeface="Cambria" pitchFamily="18" charset="0"/>
                <a:cs typeface="Arial" charset="0"/>
              </a:rPr>
              <a:t> and Climate Change</a:t>
            </a:r>
            <a:r>
              <a:rPr lang="en-US" b="1" dirty="0">
                <a:solidFill>
                  <a:srgbClr val="F2DCDB"/>
                </a:solidFill>
                <a:latin typeface="Cambria" pitchFamily="18" charset="0"/>
                <a:cs typeface="Arial" charset="0"/>
              </a:rPr>
              <a:t> </a:t>
            </a:r>
          </a:p>
        </p:txBody>
      </p:sp>
      <p:sp>
        <p:nvSpPr>
          <p:cNvPr id="17411" name="Text Box 121"/>
          <p:cNvSpPr txBox="1">
            <a:spLocks noChangeArrowheads="1"/>
          </p:cNvSpPr>
          <p:nvPr/>
        </p:nvSpPr>
        <p:spPr bwMode="auto">
          <a:xfrm>
            <a:off x="250825" y="2590800"/>
            <a:ext cx="8605838" cy="3502025"/>
          </a:xfrm>
          <a:prstGeom prst="rect">
            <a:avLst/>
          </a:prstGeom>
          <a:noFill/>
          <a:ln w="9525">
            <a:noFill/>
            <a:miter lim="800000"/>
            <a:headEnd/>
            <a:tailEnd/>
          </a:ln>
        </p:spPr>
        <p:txBody>
          <a:bodyPr/>
          <a:lstStyle/>
          <a:p>
            <a:pPr marL="14288" indent="-14288" eaLnBrk="0" hangingPunct="0"/>
            <a:endParaRPr lang="en-US" sz="1600">
              <a:cs typeface="Arial" charset="0"/>
            </a:endParaRPr>
          </a:p>
        </p:txBody>
      </p:sp>
      <p:grpSp>
        <p:nvGrpSpPr>
          <p:cNvPr id="17412"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17413" name="Picture 4" descr="C:\Documents and Settings\alen.nikezic\Desktop\MUPIJU-Stari komp\Press clipping\montenegro grb.wmf"/>
          <p:cNvPicPr>
            <a:picLocks noChangeAspect="1" noChangeArrowheads="1"/>
          </p:cNvPicPr>
          <p:nvPr/>
        </p:nvPicPr>
        <p:blipFill>
          <a:blip r:embed="rId2"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rPr>
              <a:t>Negotiating Team for the Accession of  </a:t>
            </a:r>
            <a:r>
              <a:rPr lang="sr-Latn-CS" sz="1000" b="1" dirty="0">
                <a:solidFill>
                  <a:schemeClr val="accent2">
                    <a:lumMod val="75000"/>
                  </a:schemeClr>
                </a:solidFill>
                <a:latin typeface="Cambria" pitchFamily="18" charset="0"/>
              </a:rPr>
              <a:t>Montenegro </a:t>
            </a:r>
            <a:r>
              <a:rPr lang="en-GB" sz="1000" b="1" dirty="0">
                <a:solidFill>
                  <a:schemeClr val="accent2">
                    <a:lumMod val="75000"/>
                  </a:schemeClr>
                </a:solidFill>
                <a:latin typeface="Cambria" pitchFamily="18" charset="0"/>
              </a:rPr>
              <a:t>to the European Union</a:t>
            </a:r>
            <a:r>
              <a:rPr lang="sr-Latn-CS" sz="1000" b="1" dirty="0">
                <a:solidFill>
                  <a:schemeClr val="accent2">
                    <a:lumMod val="75000"/>
                  </a:schemeClr>
                </a:solidFill>
                <a:latin typeface="Cambria" pitchFamily="18" charset="0"/>
              </a:rPr>
              <a:t> </a:t>
            </a:r>
            <a:endParaRPr lang="en-US" sz="1000" dirty="0">
              <a:solidFill>
                <a:schemeClr val="accent2">
                  <a:lumMod val="75000"/>
                </a:schemeClr>
              </a:solidFill>
              <a:latin typeface="+mn-lt"/>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b="1" dirty="0">
                <a:solidFill>
                  <a:srgbClr val="632523"/>
                </a:solidFill>
                <a:cs typeface="Arial" charset="0"/>
              </a:rPr>
              <a:t>Chapter 27:  ENVIRONMENT</a:t>
            </a:r>
            <a:r>
              <a:rPr lang="x-none" sz="1100" b="1" dirty="0">
                <a:solidFill>
                  <a:srgbClr val="632523"/>
                </a:solidFill>
                <a:cs typeface="Arial" charset="0"/>
              </a:rPr>
              <a:t> AND CLIMATE CHANGE</a:t>
            </a:r>
            <a:endParaRPr lang="pl-PL" sz="1100" b="1" dirty="0">
              <a:solidFill>
                <a:srgbClr val="632523"/>
              </a:solidFill>
              <a:cs typeface="Arial" charset="0"/>
            </a:endParaRPr>
          </a:p>
        </p:txBody>
      </p:sp>
      <p:pic>
        <p:nvPicPr>
          <p:cNvPr id="17416" name="Picture 18" descr="EU MN logo"/>
          <p:cNvPicPr>
            <a:picLocks noChangeAspect="1" noChangeArrowheads="1"/>
          </p:cNvPicPr>
          <p:nvPr/>
        </p:nvPicPr>
        <p:blipFill>
          <a:blip r:embed="rId3" cstate="print"/>
          <a:srcRect/>
          <a:stretch>
            <a:fillRect/>
          </a:stretch>
        </p:blipFill>
        <p:spPr bwMode="auto">
          <a:xfrm>
            <a:off x="152400" y="609600"/>
            <a:ext cx="1219200" cy="685800"/>
          </a:xfrm>
          <a:prstGeom prst="rect">
            <a:avLst/>
          </a:prstGeom>
          <a:noFill/>
          <a:ln w="9525">
            <a:noFill/>
            <a:miter lim="800000"/>
            <a:headEnd/>
            <a:tailEnd/>
          </a:ln>
        </p:spPr>
      </p:pic>
      <p:sp>
        <p:nvSpPr>
          <p:cNvPr id="18" name="Title 17"/>
          <p:cNvSpPr>
            <a:spLocks noGrp="1"/>
          </p:cNvSpPr>
          <p:nvPr>
            <p:ph type="title"/>
          </p:nvPr>
        </p:nvSpPr>
        <p:spPr>
          <a:xfrm>
            <a:off x="381000" y="609600"/>
            <a:ext cx="8305800" cy="808038"/>
          </a:xfrm>
        </p:spPr>
        <p:txBody>
          <a:bodyPr rtlCol="0">
            <a:noAutofit/>
          </a:bodyPr>
          <a:lstStyle/>
          <a:p>
            <a:pPr eaLnBrk="1" fontAlgn="auto" hangingPunct="1">
              <a:spcAft>
                <a:spcPts val="0"/>
              </a:spcAft>
              <a:defRPr/>
            </a:pPr>
            <a:r>
              <a:rPr lang="sr-Latn-CS" sz="3200" b="1" dirty="0" smtClean="0">
                <a:solidFill>
                  <a:srgbClr val="632523"/>
                </a:solidFill>
                <a:latin typeface="+mn-lt"/>
                <a:ea typeface="+mn-ea"/>
                <a:cs typeface="Arial" charset="0"/>
              </a:rPr>
              <a:t/>
            </a:r>
            <a:br>
              <a:rPr lang="sr-Latn-CS" sz="3200" b="1" dirty="0" smtClean="0">
                <a:solidFill>
                  <a:srgbClr val="632523"/>
                </a:solidFill>
                <a:latin typeface="+mn-lt"/>
                <a:ea typeface="+mn-ea"/>
                <a:cs typeface="Arial" charset="0"/>
              </a:rPr>
            </a:br>
            <a:endParaRPr lang="en-US" sz="3200" b="1" dirty="0">
              <a:solidFill>
                <a:srgbClr val="632523"/>
              </a:solidFill>
              <a:latin typeface="+mn-lt"/>
              <a:ea typeface="+mn-ea"/>
              <a:cs typeface="Arial" charset="0"/>
            </a:endParaRPr>
          </a:p>
        </p:txBody>
      </p:sp>
      <p:sp>
        <p:nvSpPr>
          <p:cNvPr id="17418" name="Content Placeholder 18"/>
          <p:cNvSpPr>
            <a:spLocks noGrp="1"/>
          </p:cNvSpPr>
          <p:nvPr>
            <p:ph idx="1"/>
          </p:nvPr>
        </p:nvSpPr>
        <p:spPr/>
        <p:txBody>
          <a:bodyPr/>
          <a:lstStyle/>
          <a:p>
            <a:pPr eaLnBrk="1" hangingPunct="1"/>
            <a:endParaRPr lang="sl-SI" smtClean="0"/>
          </a:p>
          <a:p>
            <a:pPr eaLnBrk="1" hangingPunct="1">
              <a:buFont typeface="Arial" charset="0"/>
              <a:buNone/>
            </a:pPr>
            <a:endParaRPr lang="en-US" smtClean="0"/>
          </a:p>
          <a:p>
            <a:pPr eaLnBrk="1" hangingPunct="1"/>
            <a:endParaRPr lang="en-US" smtClean="0"/>
          </a:p>
        </p:txBody>
      </p:sp>
      <p:sp>
        <p:nvSpPr>
          <p:cNvPr id="17419" name="Rectangle 20"/>
          <p:cNvSpPr>
            <a:spLocks noChangeArrowheads="1"/>
          </p:cNvSpPr>
          <p:nvPr/>
        </p:nvSpPr>
        <p:spPr bwMode="auto">
          <a:xfrm>
            <a:off x="152400" y="1524000"/>
            <a:ext cx="8763000" cy="3908762"/>
          </a:xfrm>
          <a:prstGeom prst="rect">
            <a:avLst/>
          </a:prstGeom>
          <a:noFill/>
          <a:ln w="9525">
            <a:noFill/>
            <a:miter lim="800000"/>
            <a:headEnd/>
            <a:tailEnd/>
          </a:ln>
        </p:spPr>
        <p:txBody>
          <a:bodyPr>
            <a:spAutoFit/>
          </a:bodyPr>
          <a:lstStyle/>
          <a:p>
            <a:r>
              <a:rPr lang="en-US" b="1" dirty="0">
                <a:solidFill>
                  <a:srgbClr val="632523"/>
                </a:solidFill>
                <a:latin typeface="Calibri" pitchFamily="34" charset="0"/>
                <a:cs typeface="Arial" charset="0"/>
              </a:rPr>
              <a:t>Existing legal </a:t>
            </a:r>
            <a:r>
              <a:rPr lang="en-US" b="1" dirty="0" smtClean="0">
                <a:solidFill>
                  <a:srgbClr val="632523"/>
                </a:solidFill>
                <a:latin typeface="Calibri" pitchFamily="34" charset="0"/>
                <a:cs typeface="Arial" charset="0"/>
              </a:rPr>
              <a:t>acts</a:t>
            </a:r>
            <a:r>
              <a:rPr lang="x-none" b="1" dirty="0" smtClean="0">
                <a:solidFill>
                  <a:srgbClr val="632523"/>
                </a:solidFill>
                <a:latin typeface="Calibri" pitchFamily="34" charset="0"/>
                <a:cs typeface="Arial" charset="0"/>
              </a:rPr>
              <a:t>, </a:t>
            </a:r>
            <a:r>
              <a:rPr lang="en-US" b="1" dirty="0" smtClean="0">
                <a:solidFill>
                  <a:srgbClr val="632523"/>
                </a:solidFill>
                <a:latin typeface="Calibri" pitchFamily="34" charset="0"/>
                <a:cs typeface="Arial" charset="0"/>
              </a:rPr>
              <a:t> </a:t>
            </a:r>
            <a:r>
              <a:rPr lang="x-none" b="1" dirty="0" smtClean="0">
                <a:solidFill>
                  <a:srgbClr val="632523"/>
                </a:solidFill>
                <a:latin typeface="Calibri" pitchFamily="34" charset="0"/>
                <a:cs typeface="Arial" charset="0"/>
              </a:rPr>
              <a:t>in </a:t>
            </a:r>
            <a:r>
              <a:rPr lang="en-US" b="1" dirty="0" smtClean="0">
                <a:solidFill>
                  <a:srgbClr val="632523"/>
                </a:solidFill>
                <a:latin typeface="Calibri" pitchFamily="34" charset="0"/>
                <a:cs typeface="Arial" charset="0"/>
              </a:rPr>
              <a:t>which </a:t>
            </a:r>
            <a:r>
              <a:rPr lang="en-US" b="1" dirty="0">
                <a:solidFill>
                  <a:srgbClr val="632523"/>
                </a:solidFill>
                <a:latin typeface="Calibri" pitchFamily="34" charset="0"/>
                <a:cs typeface="Arial" charset="0"/>
              </a:rPr>
              <a:t>are directly </a:t>
            </a:r>
            <a:r>
              <a:rPr lang="en-US" b="1" dirty="0" smtClean="0">
                <a:solidFill>
                  <a:srgbClr val="632523"/>
                </a:solidFill>
                <a:latin typeface="Calibri" pitchFamily="34" charset="0"/>
                <a:cs typeface="Arial" charset="0"/>
              </a:rPr>
              <a:t>transposed</a:t>
            </a:r>
            <a:r>
              <a:rPr lang="x-none" b="1" dirty="0" smtClean="0">
                <a:solidFill>
                  <a:srgbClr val="632523"/>
                </a:solidFill>
                <a:latin typeface="Calibri" pitchFamily="34" charset="0"/>
                <a:cs typeface="Arial" charset="0"/>
              </a:rPr>
              <a:t>  the</a:t>
            </a:r>
            <a:r>
              <a:rPr lang="en-US" b="1" dirty="0" smtClean="0">
                <a:solidFill>
                  <a:srgbClr val="632523"/>
                </a:solidFill>
                <a:latin typeface="Calibri" pitchFamily="34" charset="0"/>
                <a:cs typeface="Arial" charset="0"/>
              </a:rPr>
              <a:t> </a:t>
            </a:r>
            <a:r>
              <a:rPr lang="en-US" b="1" dirty="0">
                <a:solidFill>
                  <a:srgbClr val="632523"/>
                </a:solidFill>
                <a:latin typeface="Calibri" pitchFamily="34" charset="0"/>
                <a:cs typeface="Arial" charset="0"/>
              </a:rPr>
              <a:t>appropriate </a:t>
            </a:r>
            <a:r>
              <a:rPr lang="x-none" b="1" dirty="0" smtClean="0">
                <a:solidFill>
                  <a:srgbClr val="632523"/>
                </a:solidFill>
                <a:latin typeface="Calibri" pitchFamily="34" charset="0"/>
                <a:cs typeface="Arial" charset="0"/>
              </a:rPr>
              <a:t>articles </a:t>
            </a:r>
            <a:r>
              <a:rPr lang="en-US" b="1" dirty="0" smtClean="0">
                <a:solidFill>
                  <a:srgbClr val="632523"/>
                </a:solidFill>
                <a:latin typeface="Calibri" pitchFamily="34" charset="0"/>
                <a:cs typeface="Arial" charset="0"/>
              </a:rPr>
              <a:t> </a:t>
            </a:r>
            <a:r>
              <a:rPr lang="en-US" b="1" dirty="0">
                <a:solidFill>
                  <a:srgbClr val="632523"/>
                </a:solidFill>
                <a:latin typeface="Calibri" pitchFamily="34" charset="0"/>
                <a:cs typeface="Arial" charset="0"/>
              </a:rPr>
              <a:t>of the Water Framework Directive - 2000/60/EC</a:t>
            </a:r>
          </a:p>
          <a:p>
            <a:endParaRPr lang="en-US" dirty="0">
              <a:solidFill>
                <a:schemeClr val="accent2"/>
              </a:solidFill>
              <a:latin typeface="Calibri" pitchFamily="34" charset="0"/>
            </a:endParaRPr>
          </a:p>
          <a:p>
            <a:pPr algn="just">
              <a:buClr>
                <a:srgbClr val="953735"/>
              </a:buClr>
              <a:buSzPct val="119000"/>
              <a:buFontTx/>
              <a:buChar char="•"/>
            </a:pPr>
            <a:r>
              <a:rPr lang="en-US" b="1" dirty="0">
                <a:solidFill>
                  <a:srgbClr val="632523"/>
                </a:solidFill>
                <a:latin typeface="Calibri" pitchFamily="34" charset="0"/>
                <a:cs typeface="Arial" charset="0"/>
              </a:rPr>
              <a:t> </a:t>
            </a:r>
            <a:r>
              <a:rPr lang="en-US" dirty="0">
                <a:solidFill>
                  <a:srgbClr val="632523"/>
                </a:solidFill>
                <a:latin typeface="Calibri" pitchFamily="34" charset="0"/>
                <a:cs typeface="Arial" charset="0"/>
              </a:rPr>
              <a:t>In </a:t>
            </a:r>
            <a:r>
              <a:rPr lang="en-US" sz="1600" dirty="0">
                <a:solidFill>
                  <a:srgbClr val="632523"/>
                </a:solidFill>
                <a:latin typeface="Calibri" pitchFamily="34" charset="0"/>
                <a:cs typeface="Arial" charset="0"/>
              </a:rPr>
              <a:t>Law on Water (Official Gazette </a:t>
            </a:r>
            <a:r>
              <a:rPr lang="en-US" sz="1600" dirty="0" smtClean="0">
                <a:solidFill>
                  <a:srgbClr val="632523"/>
                </a:solidFill>
                <a:latin typeface="Calibri" pitchFamily="34" charset="0"/>
                <a:cs typeface="Arial" charset="0"/>
              </a:rPr>
              <a:t>of </a:t>
            </a:r>
            <a:r>
              <a:rPr lang="en-US" sz="1600" dirty="0">
                <a:solidFill>
                  <a:srgbClr val="632523"/>
                </a:solidFill>
                <a:latin typeface="Calibri" pitchFamily="34" charset="0"/>
                <a:cs typeface="Arial" charset="0"/>
              </a:rPr>
              <a:t>Montenegro, 27/07 and Official  Gazette of Montenegro, 32/11 and 47/11) -  following articles </a:t>
            </a:r>
            <a:r>
              <a:rPr lang="en-US" sz="1600" dirty="0" smtClean="0">
                <a:solidFill>
                  <a:srgbClr val="632523"/>
                </a:solidFill>
                <a:latin typeface="Calibri" pitchFamily="34" charset="0"/>
                <a:cs typeface="Arial" charset="0"/>
              </a:rPr>
              <a:t>of </a:t>
            </a:r>
            <a:r>
              <a:rPr lang="en-US" sz="1600" dirty="0">
                <a:solidFill>
                  <a:srgbClr val="632523"/>
                </a:solidFill>
                <a:latin typeface="Calibri" pitchFamily="34" charset="0"/>
                <a:cs typeface="Arial" charset="0"/>
              </a:rPr>
              <a:t>the Directive: 2, 3.1, 3.2, 3.3, 3.4, 3.5, 3.7, 4.1, 4.2, 4.4, 5.2, 11.8, 13.2, 13.3, 13.5, 13.7, 14.1, 14.2, 14.3, </a:t>
            </a:r>
            <a:r>
              <a:rPr lang="en-US" sz="1600" dirty="0" smtClean="0">
                <a:solidFill>
                  <a:srgbClr val="632523"/>
                </a:solidFill>
                <a:latin typeface="Calibri" pitchFamily="34" charset="0"/>
                <a:cs typeface="Arial" charset="0"/>
              </a:rPr>
              <a:t>23</a:t>
            </a:r>
            <a:endParaRPr lang="en-US" sz="1600" dirty="0">
              <a:solidFill>
                <a:srgbClr val="632523"/>
              </a:solidFill>
              <a:latin typeface="Calibri" pitchFamily="34" charset="0"/>
              <a:cs typeface="Arial" charset="0"/>
            </a:endParaRPr>
          </a:p>
          <a:p>
            <a:pPr algn="just">
              <a:buClr>
                <a:srgbClr val="953735"/>
              </a:buClr>
              <a:buSzPct val="119000"/>
              <a:buFontTx/>
              <a:buChar char="•"/>
            </a:pPr>
            <a:r>
              <a:rPr lang="en-US" sz="1600" dirty="0">
                <a:solidFill>
                  <a:srgbClr val="632523"/>
                </a:solidFill>
                <a:latin typeface="Calibri" pitchFamily="34" charset="0"/>
                <a:cs typeface="Arial" charset="0"/>
              </a:rPr>
              <a:t>Law on Financing Water Management (Official Gazette of Montenegro, 65/08) –</a:t>
            </a:r>
          </a:p>
          <a:p>
            <a:pPr algn="just">
              <a:buClr>
                <a:srgbClr val="953735"/>
              </a:buClr>
              <a:buSzPct val="119000"/>
            </a:pPr>
            <a:r>
              <a:rPr lang="en-US" sz="1600" dirty="0">
                <a:solidFill>
                  <a:srgbClr val="632523"/>
                </a:solidFill>
                <a:latin typeface="Calibri" pitchFamily="34" charset="0"/>
                <a:cs typeface="Arial" charset="0"/>
              </a:rPr>
              <a:t>   Articles of the Directive: 9.1, 9.3</a:t>
            </a:r>
          </a:p>
          <a:p>
            <a:pPr algn="just">
              <a:buClr>
                <a:srgbClr val="953735"/>
              </a:buClr>
              <a:buSzPct val="119000"/>
              <a:buFont typeface="Arial" charset="0"/>
              <a:buChar char="•"/>
            </a:pPr>
            <a:r>
              <a:rPr lang="en-US" sz="1600" dirty="0">
                <a:solidFill>
                  <a:srgbClr val="632523"/>
                </a:solidFill>
                <a:latin typeface="Calibri" pitchFamily="34" charset="0"/>
                <a:cs typeface="Arial" charset="0"/>
              </a:rPr>
              <a:t> Regulation on the classification and categorization of surface and ground water (Official </a:t>
            </a:r>
          </a:p>
          <a:p>
            <a:pPr algn="just">
              <a:buClr>
                <a:srgbClr val="953735"/>
              </a:buClr>
              <a:buSzPct val="119000"/>
            </a:pPr>
            <a:r>
              <a:rPr lang="en-US" sz="1600" dirty="0">
                <a:solidFill>
                  <a:srgbClr val="632523"/>
                </a:solidFill>
                <a:latin typeface="Calibri" pitchFamily="34" charset="0"/>
                <a:cs typeface="Arial" charset="0"/>
              </a:rPr>
              <a:t>   Gazette of Montenegro, 2/07) – Article of the  Directive: Annex V point 1, 2</a:t>
            </a:r>
          </a:p>
          <a:p>
            <a:pPr algn="just">
              <a:buClr>
                <a:srgbClr val="953735"/>
              </a:buClr>
              <a:buSzPct val="119000"/>
              <a:buFont typeface="Arial" charset="0"/>
              <a:buChar char="•"/>
            </a:pPr>
            <a:r>
              <a:rPr lang="en-US" sz="1600" dirty="0">
                <a:solidFill>
                  <a:srgbClr val="632523"/>
                </a:solidFill>
                <a:latin typeface="Calibri" pitchFamily="34" charset="0"/>
                <a:cs typeface="Arial" charset="0"/>
              </a:rPr>
              <a:t> Regulation on the content and keeping water information system (Official  Gazette of  </a:t>
            </a:r>
          </a:p>
          <a:p>
            <a:pPr algn="just">
              <a:buClr>
                <a:srgbClr val="953735"/>
              </a:buClr>
              <a:buSzPct val="119000"/>
            </a:pPr>
            <a:r>
              <a:rPr lang="en-US" sz="1600" dirty="0">
                <a:solidFill>
                  <a:srgbClr val="632523"/>
                </a:solidFill>
                <a:latin typeface="Calibri" pitchFamily="34" charset="0"/>
                <a:cs typeface="Arial" charset="0"/>
              </a:rPr>
              <a:t>   Montenegro, 33/08)- Article  of the directive: 8, Annex I (ii</a:t>
            </a:r>
            <a:r>
              <a:rPr lang="en-US" sz="1600" dirty="0" smtClean="0">
                <a:solidFill>
                  <a:srgbClr val="632523"/>
                </a:solidFill>
                <a:latin typeface="Calibri" pitchFamily="34" charset="0"/>
                <a:cs typeface="Arial" charset="0"/>
              </a:rPr>
              <a:t>)</a:t>
            </a:r>
          </a:p>
          <a:p>
            <a:pPr algn="just">
              <a:buClr>
                <a:srgbClr val="953735"/>
              </a:buClr>
              <a:buSzPct val="119000"/>
            </a:pPr>
            <a:endParaRPr lang="en-US" sz="1600" dirty="0" smtClean="0">
              <a:solidFill>
                <a:srgbClr val="632523"/>
              </a:solidFill>
              <a:latin typeface="Calibri" pitchFamily="34" charset="0"/>
              <a:cs typeface="Arial" charset="0"/>
            </a:endParaRPr>
          </a:p>
          <a:p>
            <a:pPr algn="just">
              <a:buClr>
                <a:srgbClr val="953735"/>
              </a:buClr>
              <a:buSzPct val="119000"/>
              <a:buFont typeface="Arial" pitchFamily="34" charset="0"/>
              <a:buChar char="•"/>
            </a:pPr>
            <a:r>
              <a:rPr lang="en-US" sz="1600" dirty="0" smtClean="0">
                <a:solidFill>
                  <a:srgbClr val="632523"/>
                </a:solidFill>
                <a:latin typeface="Calibri" pitchFamily="34" charset="0"/>
                <a:cs typeface="Arial" charset="0"/>
              </a:rPr>
              <a:t>Montenegro legislative is about 64%harmonized with WFD (according to the Progress Monitoring 2012)</a:t>
            </a:r>
            <a:endParaRPr lang="en-US" sz="1600" dirty="0">
              <a:solidFill>
                <a:srgbClr val="632523"/>
              </a:solidFill>
              <a:latin typeface="Calibri" pitchFamily="34" charset="0"/>
              <a:cs typeface="Arial" charset="0"/>
            </a:endParaRPr>
          </a:p>
        </p:txBody>
      </p:sp>
      <p:sp>
        <p:nvSpPr>
          <p:cNvPr id="17420" name="Rectangle 21"/>
          <p:cNvSpPr>
            <a:spLocks noChangeArrowheads="1"/>
          </p:cNvSpPr>
          <p:nvPr/>
        </p:nvSpPr>
        <p:spPr bwMode="auto">
          <a:xfrm>
            <a:off x="1981200" y="762000"/>
            <a:ext cx="4572000" cy="1066800"/>
          </a:xfrm>
          <a:prstGeom prst="rect">
            <a:avLst/>
          </a:prstGeom>
          <a:noFill/>
          <a:ln w="9525">
            <a:noFill/>
            <a:miter lim="800000"/>
            <a:headEnd/>
            <a:tailEnd/>
          </a:ln>
        </p:spPr>
        <p:txBody>
          <a:bodyPr>
            <a:spAutoFit/>
          </a:bodyPr>
          <a:lstStyle/>
          <a:p>
            <a:pPr algn="ctr"/>
            <a:r>
              <a:rPr lang="sr-Latn-CS" sz="3200" b="1">
                <a:solidFill>
                  <a:srgbClr val="800000"/>
                </a:solidFill>
                <a:latin typeface="Calibri" pitchFamily="34" charset="0"/>
                <a:cs typeface="Arial" charset="0"/>
              </a:rPr>
              <a:t>Transpo</a:t>
            </a:r>
            <a:r>
              <a:rPr lang="en-US" sz="3200" b="1">
                <a:solidFill>
                  <a:srgbClr val="800000"/>
                </a:solidFill>
                <a:latin typeface="Calibri" pitchFamily="34" charset="0"/>
                <a:cs typeface="Arial" charset="0"/>
              </a:rPr>
              <a:t>sition</a:t>
            </a:r>
            <a:r>
              <a:rPr lang="sr-Latn-CS" sz="3200" b="1">
                <a:solidFill>
                  <a:srgbClr val="800000"/>
                </a:solidFill>
                <a:latin typeface="Calibri" pitchFamily="34" charset="0"/>
                <a:cs typeface="Arial" charset="0"/>
              </a:rPr>
              <a:t/>
            </a:r>
            <a:br>
              <a:rPr lang="sr-Latn-CS" sz="3200" b="1">
                <a:solidFill>
                  <a:srgbClr val="800000"/>
                </a:solidFill>
                <a:latin typeface="Calibri" pitchFamily="34" charset="0"/>
                <a:cs typeface="Arial" charset="0"/>
              </a:rPr>
            </a:br>
            <a:endParaRPr lang="en-US" sz="3200" b="1">
              <a:solidFill>
                <a:srgbClr val="800000"/>
              </a:solidFill>
              <a:latin typeface="Calibri" pitchFamily="34" charset="0"/>
              <a:cs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b="1" dirty="0">
                <a:solidFill>
                  <a:srgbClr val="F2DCDB"/>
                </a:solidFill>
                <a:latin typeface="Cambria" pitchFamily="18" charset="0"/>
                <a:cs typeface="Arial" charset="0"/>
              </a:rPr>
              <a:t>Chapter </a:t>
            </a:r>
            <a:r>
              <a:rPr lang="en-US" b="1" dirty="0">
                <a:solidFill>
                  <a:srgbClr val="F2DCDB"/>
                </a:solidFill>
                <a:latin typeface="Cambria" pitchFamily="18" charset="0"/>
                <a:cs typeface="Arial" charset="0"/>
              </a:rPr>
              <a:t>27</a:t>
            </a:r>
            <a:r>
              <a:rPr lang="sr-Latn-CS" b="1" dirty="0">
                <a:solidFill>
                  <a:srgbClr val="F2DCDB"/>
                </a:solidFill>
                <a:latin typeface="Cambria" pitchFamily="18" charset="0"/>
                <a:cs typeface="Arial" charset="0"/>
              </a:rPr>
              <a:t>: </a:t>
            </a:r>
            <a:r>
              <a:rPr lang="en-US" b="1" dirty="0">
                <a:solidFill>
                  <a:srgbClr val="F2DCDB"/>
                </a:solidFill>
                <a:latin typeface="Cambria" pitchFamily="18" charset="0"/>
                <a:cs typeface="Arial" charset="0"/>
              </a:rPr>
              <a:t>Environment</a:t>
            </a:r>
            <a:r>
              <a:rPr lang="x-none" b="1" dirty="0">
                <a:solidFill>
                  <a:srgbClr val="F2DCDB"/>
                </a:solidFill>
                <a:latin typeface="Cambria" pitchFamily="18" charset="0"/>
                <a:cs typeface="Arial" charset="0"/>
              </a:rPr>
              <a:t> and Climate Change</a:t>
            </a:r>
            <a:r>
              <a:rPr lang="en-US" b="1" dirty="0">
                <a:solidFill>
                  <a:srgbClr val="F2DCDB"/>
                </a:solidFill>
                <a:latin typeface="Cambria" pitchFamily="18" charset="0"/>
                <a:cs typeface="Arial" charset="0"/>
              </a:rPr>
              <a:t> </a:t>
            </a:r>
          </a:p>
        </p:txBody>
      </p:sp>
      <p:sp>
        <p:nvSpPr>
          <p:cNvPr id="19459" name="Text Box 121"/>
          <p:cNvSpPr txBox="1">
            <a:spLocks noChangeArrowheads="1"/>
          </p:cNvSpPr>
          <p:nvPr/>
        </p:nvSpPr>
        <p:spPr bwMode="auto">
          <a:xfrm>
            <a:off x="250825" y="2590800"/>
            <a:ext cx="8605838" cy="3502025"/>
          </a:xfrm>
          <a:prstGeom prst="rect">
            <a:avLst/>
          </a:prstGeom>
          <a:noFill/>
          <a:ln w="9525">
            <a:noFill/>
            <a:miter lim="800000"/>
            <a:headEnd/>
            <a:tailEnd/>
          </a:ln>
        </p:spPr>
        <p:txBody>
          <a:bodyPr/>
          <a:lstStyle/>
          <a:p>
            <a:pPr marL="14288" indent="-14288" eaLnBrk="0" hangingPunct="0"/>
            <a:endParaRPr lang="en-US" sz="1600">
              <a:cs typeface="Arial" charset="0"/>
            </a:endParaRPr>
          </a:p>
        </p:txBody>
      </p:sp>
      <p:grpSp>
        <p:nvGrpSpPr>
          <p:cNvPr id="19460"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19461" name="Picture 4" descr="C:\Documents and Settings\alen.nikezic\Desktop\MUPIJU-Stari komp\Press clipping\montenegro grb.wmf"/>
          <p:cNvPicPr>
            <a:picLocks noChangeAspect="1" noChangeArrowheads="1"/>
          </p:cNvPicPr>
          <p:nvPr/>
        </p:nvPicPr>
        <p:blipFill>
          <a:blip r:embed="rId2"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rPr>
              <a:t>Negotiating Team for the Accession of  </a:t>
            </a:r>
            <a:r>
              <a:rPr lang="sr-Latn-CS" sz="1000" b="1" dirty="0">
                <a:solidFill>
                  <a:schemeClr val="accent2">
                    <a:lumMod val="75000"/>
                  </a:schemeClr>
                </a:solidFill>
                <a:latin typeface="Cambria" pitchFamily="18" charset="0"/>
              </a:rPr>
              <a:t>Montenegro </a:t>
            </a:r>
            <a:r>
              <a:rPr lang="en-GB" sz="1000" b="1" dirty="0">
                <a:solidFill>
                  <a:schemeClr val="accent2">
                    <a:lumMod val="75000"/>
                  </a:schemeClr>
                </a:solidFill>
                <a:latin typeface="Cambria" pitchFamily="18" charset="0"/>
              </a:rPr>
              <a:t>to the European Union</a:t>
            </a:r>
            <a:r>
              <a:rPr lang="sr-Latn-CS" sz="1000" b="1" dirty="0">
                <a:solidFill>
                  <a:schemeClr val="accent2">
                    <a:lumMod val="75000"/>
                  </a:schemeClr>
                </a:solidFill>
                <a:latin typeface="Cambria" pitchFamily="18" charset="0"/>
              </a:rPr>
              <a:t> </a:t>
            </a:r>
            <a:endParaRPr lang="en-US" sz="1000" dirty="0">
              <a:solidFill>
                <a:schemeClr val="accent2">
                  <a:lumMod val="75000"/>
                </a:schemeClr>
              </a:solidFill>
              <a:latin typeface="+mn-lt"/>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b="1" dirty="0">
                <a:solidFill>
                  <a:srgbClr val="632523"/>
                </a:solidFill>
                <a:cs typeface="Arial" charset="0"/>
              </a:rPr>
              <a:t>Chapter 27:  ENVIRONMENT</a:t>
            </a:r>
            <a:r>
              <a:rPr lang="x-none" sz="1100" b="1" dirty="0">
                <a:solidFill>
                  <a:srgbClr val="632523"/>
                </a:solidFill>
                <a:cs typeface="Arial" charset="0"/>
              </a:rPr>
              <a:t> AND CLIMATE CHANGE</a:t>
            </a:r>
            <a:endParaRPr lang="pl-PL" sz="1100" b="1" dirty="0">
              <a:solidFill>
                <a:srgbClr val="632523"/>
              </a:solidFill>
              <a:cs typeface="Arial" charset="0"/>
            </a:endParaRPr>
          </a:p>
        </p:txBody>
      </p:sp>
      <p:pic>
        <p:nvPicPr>
          <p:cNvPr id="19464" name="Picture 18" descr="EU MN logo"/>
          <p:cNvPicPr>
            <a:picLocks noChangeAspect="1" noChangeArrowheads="1"/>
          </p:cNvPicPr>
          <p:nvPr/>
        </p:nvPicPr>
        <p:blipFill>
          <a:blip r:embed="rId3" cstate="print"/>
          <a:srcRect/>
          <a:stretch>
            <a:fillRect/>
          </a:stretch>
        </p:blipFill>
        <p:spPr bwMode="auto">
          <a:xfrm>
            <a:off x="152400" y="609600"/>
            <a:ext cx="1219200" cy="685800"/>
          </a:xfrm>
          <a:prstGeom prst="rect">
            <a:avLst/>
          </a:prstGeom>
          <a:noFill/>
          <a:ln w="9525">
            <a:noFill/>
            <a:miter lim="800000"/>
            <a:headEnd/>
            <a:tailEnd/>
          </a:ln>
        </p:spPr>
      </p:pic>
      <p:sp>
        <p:nvSpPr>
          <p:cNvPr id="18" name="Title 17"/>
          <p:cNvSpPr>
            <a:spLocks noGrp="1"/>
          </p:cNvSpPr>
          <p:nvPr>
            <p:ph type="title"/>
          </p:nvPr>
        </p:nvSpPr>
        <p:spPr>
          <a:xfrm>
            <a:off x="381000" y="609600"/>
            <a:ext cx="8305800" cy="808038"/>
          </a:xfrm>
        </p:spPr>
        <p:txBody>
          <a:bodyPr rtlCol="0">
            <a:normAutofit fontScale="90000"/>
          </a:bodyPr>
          <a:lstStyle/>
          <a:p>
            <a:pPr eaLnBrk="1" fontAlgn="auto" hangingPunct="1">
              <a:spcAft>
                <a:spcPts val="0"/>
              </a:spcAft>
              <a:defRPr/>
            </a:pPr>
            <a:r>
              <a:rPr lang="sr-Latn-CS" b="1" dirty="0" smtClean="0"/>
              <a:t/>
            </a:r>
            <a:br>
              <a:rPr lang="sr-Latn-CS" b="1" dirty="0" smtClean="0"/>
            </a:br>
            <a:endParaRPr lang="en-US" dirty="0"/>
          </a:p>
        </p:txBody>
      </p:sp>
      <p:sp>
        <p:nvSpPr>
          <p:cNvPr id="19466" name="Content Placeholder 18"/>
          <p:cNvSpPr>
            <a:spLocks noGrp="1"/>
          </p:cNvSpPr>
          <p:nvPr>
            <p:ph idx="1"/>
          </p:nvPr>
        </p:nvSpPr>
        <p:spPr/>
        <p:txBody>
          <a:bodyPr/>
          <a:lstStyle/>
          <a:p>
            <a:pPr eaLnBrk="1" hangingPunct="1"/>
            <a:endParaRPr lang="sl-SI" smtClean="0"/>
          </a:p>
          <a:p>
            <a:pPr eaLnBrk="1" hangingPunct="1">
              <a:buFont typeface="Arial" charset="0"/>
              <a:buNone/>
            </a:pPr>
            <a:endParaRPr lang="en-US" smtClean="0"/>
          </a:p>
          <a:p>
            <a:pPr eaLnBrk="1" hangingPunct="1"/>
            <a:endParaRPr lang="en-US" smtClean="0"/>
          </a:p>
        </p:txBody>
      </p:sp>
      <p:sp>
        <p:nvSpPr>
          <p:cNvPr id="19467" name="Rectangle 20"/>
          <p:cNvSpPr>
            <a:spLocks noChangeArrowheads="1"/>
          </p:cNvSpPr>
          <p:nvPr/>
        </p:nvSpPr>
        <p:spPr bwMode="auto">
          <a:xfrm>
            <a:off x="381000" y="1981200"/>
            <a:ext cx="7924800" cy="523875"/>
          </a:xfrm>
          <a:prstGeom prst="rect">
            <a:avLst/>
          </a:prstGeom>
          <a:noFill/>
          <a:ln w="9525">
            <a:noFill/>
            <a:miter lim="800000"/>
            <a:headEnd/>
            <a:tailEnd/>
          </a:ln>
        </p:spPr>
        <p:txBody>
          <a:bodyPr>
            <a:spAutoFit/>
          </a:bodyPr>
          <a:lstStyle/>
          <a:p>
            <a:endParaRPr lang="sr-Latn-CS" sz="1400" b="1">
              <a:latin typeface="Calibri" pitchFamily="34" charset="0"/>
            </a:endParaRPr>
          </a:p>
          <a:p>
            <a:r>
              <a:rPr lang="sr-Latn-CS" sz="1400" b="1">
                <a:latin typeface="Calibri" pitchFamily="34" charset="0"/>
              </a:rPr>
              <a:t>    </a:t>
            </a:r>
            <a:endParaRPr lang="en-US" sz="1400">
              <a:latin typeface="Calibri" pitchFamily="34" charset="0"/>
            </a:endParaRPr>
          </a:p>
        </p:txBody>
      </p:sp>
      <p:sp>
        <p:nvSpPr>
          <p:cNvPr id="19468" name="Rectangle 21"/>
          <p:cNvSpPr>
            <a:spLocks noChangeArrowheads="1"/>
          </p:cNvSpPr>
          <p:nvPr/>
        </p:nvSpPr>
        <p:spPr bwMode="auto">
          <a:xfrm>
            <a:off x="304800" y="1066800"/>
            <a:ext cx="8305800" cy="5889625"/>
          </a:xfrm>
          <a:prstGeom prst="rect">
            <a:avLst/>
          </a:prstGeom>
          <a:noFill/>
          <a:ln w="9525">
            <a:noFill/>
            <a:miter lim="800000"/>
            <a:headEnd/>
            <a:tailEnd/>
          </a:ln>
        </p:spPr>
        <p:txBody>
          <a:bodyPr>
            <a:spAutoFit/>
          </a:bodyPr>
          <a:lstStyle/>
          <a:p>
            <a:pPr algn="ctr"/>
            <a:r>
              <a:rPr lang="sr-Latn-CS" sz="3200" b="1" dirty="0">
                <a:solidFill>
                  <a:srgbClr val="800000"/>
                </a:solidFill>
                <a:latin typeface="Calibri" pitchFamily="34" charset="0"/>
                <a:cs typeface="Arial" charset="0"/>
              </a:rPr>
              <a:t>Transpo</a:t>
            </a:r>
            <a:r>
              <a:rPr lang="en-US" sz="3200" b="1" dirty="0" err="1">
                <a:solidFill>
                  <a:srgbClr val="800000"/>
                </a:solidFill>
                <a:latin typeface="Calibri" pitchFamily="34" charset="0"/>
                <a:cs typeface="Arial" charset="0"/>
              </a:rPr>
              <a:t>sition</a:t>
            </a:r>
            <a:endParaRPr lang="en-US" sz="3200" b="1" dirty="0">
              <a:solidFill>
                <a:srgbClr val="800000"/>
              </a:solidFill>
              <a:latin typeface="Calibri" pitchFamily="34" charset="0"/>
              <a:cs typeface="Arial" charset="0"/>
            </a:endParaRPr>
          </a:p>
          <a:p>
            <a:pPr algn="ctr"/>
            <a:endParaRPr lang="en-US" sz="2800" b="1" dirty="0">
              <a:solidFill>
                <a:srgbClr val="800000"/>
              </a:solidFill>
              <a:latin typeface="Arial Narrow" pitchFamily="34" charset="0"/>
            </a:endParaRPr>
          </a:p>
          <a:p>
            <a:pPr algn="just">
              <a:buClr>
                <a:srgbClr val="953735"/>
              </a:buClr>
              <a:buSzPct val="120000"/>
              <a:buFontTx/>
              <a:buChar char="•"/>
            </a:pPr>
            <a:r>
              <a:rPr lang="x-none" dirty="0" smtClean="0">
                <a:solidFill>
                  <a:srgbClr val="800000"/>
                </a:solidFill>
                <a:latin typeface="Calibri" pitchFamily="34" charset="0"/>
                <a:cs typeface="Arial" charset="0"/>
              </a:rPr>
              <a:t> </a:t>
            </a:r>
            <a:r>
              <a:rPr lang="en-US" dirty="0" smtClean="0">
                <a:solidFill>
                  <a:srgbClr val="800000"/>
                </a:solidFill>
                <a:latin typeface="Calibri" pitchFamily="34" charset="0"/>
                <a:cs typeface="Arial" charset="0"/>
              </a:rPr>
              <a:t>The </a:t>
            </a:r>
            <a:r>
              <a:rPr lang="en-US" dirty="0">
                <a:solidFill>
                  <a:srgbClr val="800000"/>
                </a:solidFill>
                <a:latin typeface="Calibri" pitchFamily="34" charset="0"/>
                <a:cs typeface="Arial" charset="0"/>
              </a:rPr>
              <a:t>decision on the amount and method of calculating water charges and the criteria and method of determining the degree of water pollution ("Official Gazette of Montenegro", no.29/09) – Article  of the Directive: 9.1</a:t>
            </a:r>
          </a:p>
          <a:p>
            <a:pPr algn="just">
              <a:buClr>
                <a:srgbClr val="953735"/>
              </a:buClr>
              <a:buSzPct val="120000"/>
              <a:buFontTx/>
              <a:buChar char="•"/>
            </a:pPr>
            <a:r>
              <a:rPr lang="x-none" dirty="0" smtClean="0">
                <a:solidFill>
                  <a:srgbClr val="800000"/>
                </a:solidFill>
                <a:latin typeface="Calibri" pitchFamily="34" charset="0"/>
                <a:cs typeface="Arial" charset="0"/>
              </a:rPr>
              <a:t> </a:t>
            </a:r>
            <a:r>
              <a:rPr lang="en-US" dirty="0" smtClean="0">
                <a:solidFill>
                  <a:srgbClr val="800000"/>
                </a:solidFill>
                <a:latin typeface="Calibri" pitchFamily="34" charset="0"/>
                <a:cs typeface="Arial" charset="0"/>
              </a:rPr>
              <a:t>Regulation </a:t>
            </a:r>
            <a:r>
              <a:rPr lang="en-US" dirty="0">
                <a:solidFill>
                  <a:srgbClr val="800000"/>
                </a:solidFill>
                <a:latin typeface="Calibri" pitchFamily="34" charset="0"/>
                <a:cs typeface="Arial" charset="0"/>
              </a:rPr>
              <a:t>on the content and method of preparing a water management plan to the water area of ​​the river basin or part </a:t>
            </a:r>
            <a:r>
              <a:rPr lang="en-US" dirty="0" smtClean="0">
                <a:solidFill>
                  <a:srgbClr val="800000"/>
                </a:solidFill>
                <a:latin typeface="Calibri" pitchFamily="34" charset="0"/>
                <a:cs typeface="Arial" charset="0"/>
              </a:rPr>
              <a:t>thereof </a:t>
            </a:r>
            <a:r>
              <a:rPr lang="en-US" dirty="0">
                <a:solidFill>
                  <a:srgbClr val="800000"/>
                </a:solidFill>
                <a:latin typeface="Calibri" pitchFamily="34" charset="0"/>
                <a:cs typeface="Arial" charset="0"/>
              </a:rPr>
              <a:t>(“Official  Gazette of Montenegro", no. 39/09) – Articles  of the directive: 11.2, 11.3, 11.4, 13.4,</a:t>
            </a:r>
          </a:p>
          <a:p>
            <a:pPr algn="just">
              <a:buClr>
                <a:srgbClr val="953735"/>
              </a:buClr>
              <a:buSzPct val="120000"/>
              <a:buFontTx/>
              <a:buChar char="•"/>
            </a:pPr>
            <a:r>
              <a:rPr lang="en-US" dirty="0">
                <a:solidFill>
                  <a:srgbClr val="800000"/>
                </a:solidFill>
                <a:latin typeface="Calibri" pitchFamily="34" charset="0"/>
                <a:cs typeface="Arial" charset="0"/>
              </a:rPr>
              <a:t>Rulebook establishing and maintaining zones and zones of sanitary protection of water sources and limits of these zones (“Official Gazette of Montenegro", no. 66/09)- Article  of the Directive: 7.3</a:t>
            </a:r>
          </a:p>
          <a:p>
            <a:pPr algn="just">
              <a:buClr>
                <a:srgbClr val="953735"/>
              </a:buClr>
              <a:buSzPct val="120000"/>
              <a:buFontTx/>
              <a:buChar char="•"/>
            </a:pPr>
            <a:r>
              <a:rPr lang="x-none" dirty="0" smtClean="0">
                <a:solidFill>
                  <a:srgbClr val="800000"/>
                </a:solidFill>
                <a:latin typeface="Calibri" pitchFamily="34" charset="0"/>
                <a:cs typeface="Arial" charset="0"/>
              </a:rPr>
              <a:t> </a:t>
            </a:r>
            <a:r>
              <a:rPr lang="en-US" dirty="0" smtClean="0">
                <a:solidFill>
                  <a:srgbClr val="800000"/>
                </a:solidFill>
                <a:latin typeface="Calibri" pitchFamily="34" charset="0"/>
                <a:cs typeface="Arial" charset="0"/>
              </a:rPr>
              <a:t>PROGRAM </a:t>
            </a:r>
            <a:r>
              <a:rPr lang="en-US" dirty="0">
                <a:solidFill>
                  <a:srgbClr val="800000"/>
                </a:solidFill>
                <a:latin typeface="Calibri" pitchFamily="34" charset="0"/>
                <a:cs typeface="Arial" charset="0"/>
              </a:rPr>
              <a:t>(annual) systematic examination of the quantity and quality of surface and groundwater- Articles of the  Directive: 8.1, 8.2</a:t>
            </a:r>
          </a:p>
          <a:p>
            <a:pPr algn="just">
              <a:buClr>
                <a:srgbClr val="953735"/>
              </a:buClr>
              <a:buSzPct val="120000"/>
              <a:buFontTx/>
              <a:buChar char="•"/>
            </a:pPr>
            <a:r>
              <a:rPr lang="x-none" dirty="0" smtClean="0">
                <a:solidFill>
                  <a:srgbClr val="800000"/>
                </a:solidFill>
                <a:latin typeface="Calibri" pitchFamily="34" charset="0"/>
                <a:cs typeface="Arial" charset="0"/>
              </a:rPr>
              <a:t> </a:t>
            </a:r>
            <a:r>
              <a:rPr lang="en-US" dirty="0" smtClean="0">
                <a:solidFill>
                  <a:srgbClr val="800000"/>
                </a:solidFill>
                <a:latin typeface="Calibri" pitchFamily="34" charset="0"/>
                <a:cs typeface="Arial" charset="0"/>
              </a:rPr>
              <a:t>GENERAL </a:t>
            </a:r>
            <a:r>
              <a:rPr lang="en-US" dirty="0">
                <a:solidFill>
                  <a:srgbClr val="800000"/>
                </a:solidFill>
                <a:latin typeface="Calibri" pitchFamily="34" charset="0"/>
                <a:cs typeface="Arial" charset="0"/>
              </a:rPr>
              <a:t>PLAN protection from the harmful effects of water, the water of importance for Montenegro, for the period since 2010 to  2016  (the “Official  Gazette of Montenegro", no. 67/10)- Articles of the Directive: 13</a:t>
            </a:r>
          </a:p>
          <a:p>
            <a:pPr algn="ctr"/>
            <a:endParaRPr lang="sr-Latn-CS" sz="1600" dirty="0">
              <a:solidFill>
                <a:srgbClr val="800000"/>
              </a:solidFill>
              <a:latin typeface="Calibri" pitchFamily="34" charset="0"/>
            </a:endParaRPr>
          </a:p>
          <a:p>
            <a:endParaRPr lang="sr-Latn-CS" sz="1600" dirty="0">
              <a:solidFill>
                <a:schemeClr val="accent2"/>
              </a:solidFill>
              <a:latin typeface="Calibri" pitchFamily="34" charset="0"/>
            </a:endParaRPr>
          </a:p>
          <a:p>
            <a:pPr>
              <a:buFont typeface="Arial" charset="0"/>
              <a:buChar char="•"/>
            </a:pPr>
            <a:endParaRPr lang="en-US" dirty="0">
              <a:latin typeface="Calibri" pitchFamily="34" charset="0"/>
            </a:endParaRPr>
          </a:p>
          <a:p>
            <a:endParaRPr lang="sr-Latn-CS" dirty="0">
              <a:latin typeface="Calibri"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b="1" dirty="0">
                <a:solidFill>
                  <a:srgbClr val="F2DCDB"/>
                </a:solidFill>
                <a:latin typeface="Cambria" pitchFamily="18" charset="0"/>
                <a:cs typeface="Arial" charset="0"/>
              </a:rPr>
              <a:t>Chapter </a:t>
            </a:r>
            <a:r>
              <a:rPr lang="en-US" b="1" dirty="0">
                <a:solidFill>
                  <a:srgbClr val="F2DCDB"/>
                </a:solidFill>
                <a:latin typeface="Cambria" pitchFamily="18" charset="0"/>
                <a:cs typeface="Arial" charset="0"/>
              </a:rPr>
              <a:t>27</a:t>
            </a:r>
            <a:r>
              <a:rPr lang="sr-Latn-CS" b="1" dirty="0">
                <a:solidFill>
                  <a:srgbClr val="F2DCDB"/>
                </a:solidFill>
                <a:latin typeface="Cambria" pitchFamily="18" charset="0"/>
                <a:cs typeface="Arial" charset="0"/>
              </a:rPr>
              <a:t>: </a:t>
            </a:r>
            <a:r>
              <a:rPr lang="en-US" b="1" dirty="0">
                <a:solidFill>
                  <a:srgbClr val="F2DCDB"/>
                </a:solidFill>
                <a:latin typeface="Cambria" pitchFamily="18" charset="0"/>
                <a:cs typeface="Arial" charset="0"/>
              </a:rPr>
              <a:t>Environment</a:t>
            </a:r>
            <a:r>
              <a:rPr lang="x-none" b="1" dirty="0">
                <a:solidFill>
                  <a:srgbClr val="F2DCDB"/>
                </a:solidFill>
                <a:latin typeface="Cambria" pitchFamily="18" charset="0"/>
                <a:cs typeface="Arial" charset="0"/>
              </a:rPr>
              <a:t> and Climate Change</a:t>
            </a:r>
            <a:r>
              <a:rPr lang="en-US" b="1" dirty="0">
                <a:solidFill>
                  <a:srgbClr val="F2DCDB"/>
                </a:solidFill>
                <a:latin typeface="Cambria" pitchFamily="18" charset="0"/>
                <a:cs typeface="Arial" charset="0"/>
              </a:rPr>
              <a:t> </a:t>
            </a:r>
          </a:p>
        </p:txBody>
      </p:sp>
      <p:sp>
        <p:nvSpPr>
          <p:cNvPr id="20483" name="Text Box 121"/>
          <p:cNvSpPr txBox="1">
            <a:spLocks noChangeArrowheads="1"/>
          </p:cNvSpPr>
          <p:nvPr/>
        </p:nvSpPr>
        <p:spPr bwMode="auto">
          <a:xfrm>
            <a:off x="250825" y="2590800"/>
            <a:ext cx="8605838" cy="3502025"/>
          </a:xfrm>
          <a:prstGeom prst="rect">
            <a:avLst/>
          </a:prstGeom>
          <a:noFill/>
          <a:ln w="9525">
            <a:noFill/>
            <a:miter lim="800000"/>
            <a:headEnd/>
            <a:tailEnd/>
          </a:ln>
        </p:spPr>
        <p:txBody>
          <a:bodyPr/>
          <a:lstStyle/>
          <a:p>
            <a:pPr marL="14288" indent="-14288" eaLnBrk="0" hangingPunct="0"/>
            <a:endParaRPr lang="en-US" sz="1600">
              <a:cs typeface="Arial" charset="0"/>
            </a:endParaRPr>
          </a:p>
        </p:txBody>
      </p:sp>
      <p:grpSp>
        <p:nvGrpSpPr>
          <p:cNvPr id="20484"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20485" name="Picture 4" descr="C:\Documents and Settings\alen.nikezic\Desktop\MUPIJU-Stari komp\Press clipping\montenegro grb.wmf"/>
          <p:cNvPicPr>
            <a:picLocks noChangeAspect="1" noChangeArrowheads="1"/>
          </p:cNvPicPr>
          <p:nvPr/>
        </p:nvPicPr>
        <p:blipFill>
          <a:blip r:embed="rId2"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rPr>
              <a:t>Negotiating Team for the Accession of  </a:t>
            </a:r>
            <a:r>
              <a:rPr lang="sr-Latn-CS" sz="1000" b="1" dirty="0">
                <a:solidFill>
                  <a:schemeClr val="accent2">
                    <a:lumMod val="75000"/>
                  </a:schemeClr>
                </a:solidFill>
                <a:latin typeface="Cambria" pitchFamily="18" charset="0"/>
              </a:rPr>
              <a:t>Montenegro </a:t>
            </a:r>
            <a:r>
              <a:rPr lang="en-GB" sz="1000" b="1" dirty="0">
                <a:solidFill>
                  <a:schemeClr val="accent2">
                    <a:lumMod val="75000"/>
                  </a:schemeClr>
                </a:solidFill>
                <a:latin typeface="Cambria" pitchFamily="18" charset="0"/>
              </a:rPr>
              <a:t>to the European Union</a:t>
            </a:r>
            <a:r>
              <a:rPr lang="sr-Latn-CS" sz="1000" b="1" dirty="0">
                <a:solidFill>
                  <a:schemeClr val="accent2">
                    <a:lumMod val="75000"/>
                  </a:schemeClr>
                </a:solidFill>
                <a:latin typeface="Cambria" pitchFamily="18" charset="0"/>
              </a:rPr>
              <a:t> </a:t>
            </a:r>
            <a:endParaRPr lang="en-US" sz="1000" dirty="0">
              <a:solidFill>
                <a:schemeClr val="accent2">
                  <a:lumMod val="75000"/>
                </a:schemeClr>
              </a:solidFill>
              <a:latin typeface="+mn-lt"/>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b="1" dirty="0">
                <a:solidFill>
                  <a:srgbClr val="632523"/>
                </a:solidFill>
                <a:cs typeface="Arial" charset="0"/>
              </a:rPr>
              <a:t>Chapter 27:  ENVIRONMENT</a:t>
            </a:r>
            <a:r>
              <a:rPr lang="x-none" sz="1100" b="1" dirty="0">
                <a:solidFill>
                  <a:srgbClr val="632523"/>
                </a:solidFill>
                <a:cs typeface="Arial" charset="0"/>
              </a:rPr>
              <a:t> AND CLIMATE CHANGE</a:t>
            </a:r>
            <a:endParaRPr lang="pl-PL" sz="1100" b="1" dirty="0">
              <a:solidFill>
                <a:srgbClr val="632523"/>
              </a:solidFill>
              <a:cs typeface="Arial" charset="0"/>
            </a:endParaRPr>
          </a:p>
        </p:txBody>
      </p:sp>
      <p:pic>
        <p:nvPicPr>
          <p:cNvPr id="20488" name="Picture 18" descr="EU MN logo"/>
          <p:cNvPicPr>
            <a:picLocks noChangeAspect="1" noChangeArrowheads="1"/>
          </p:cNvPicPr>
          <p:nvPr/>
        </p:nvPicPr>
        <p:blipFill>
          <a:blip r:embed="rId3" cstate="print"/>
          <a:srcRect/>
          <a:stretch>
            <a:fillRect/>
          </a:stretch>
        </p:blipFill>
        <p:spPr bwMode="auto">
          <a:xfrm>
            <a:off x="152400" y="609600"/>
            <a:ext cx="1219200" cy="685800"/>
          </a:xfrm>
          <a:prstGeom prst="rect">
            <a:avLst/>
          </a:prstGeom>
          <a:noFill/>
          <a:ln w="9525">
            <a:noFill/>
            <a:miter lim="800000"/>
            <a:headEnd/>
            <a:tailEnd/>
          </a:ln>
        </p:spPr>
      </p:pic>
      <p:sp>
        <p:nvSpPr>
          <p:cNvPr id="18" name="Title 17"/>
          <p:cNvSpPr>
            <a:spLocks noGrp="1"/>
          </p:cNvSpPr>
          <p:nvPr>
            <p:ph type="title"/>
          </p:nvPr>
        </p:nvSpPr>
        <p:spPr>
          <a:xfrm>
            <a:off x="838200" y="609600"/>
            <a:ext cx="8305800" cy="808038"/>
          </a:xfrm>
        </p:spPr>
        <p:txBody>
          <a:bodyPr rtlCol="0">
            <a:normAutofit fontScale="90000"/>
          </a:bodyPr>
          <a:lstStyle/>
          <a:p>
            <a:pPr eaLnBrk="1" fontAlgn="auto" hangingPunct="1">
              <a:spcAft>
                <a:spcPts val="0"/>
              </a:spcAft>
              <a:defRPr/>
            </a:pPr>
            <a:r>
              <a:rPr lang="sr-Latn-CS" b="1" dirty="0" smtClean="0"/>
              <a:t/>
            </a:r>
            <a:br>
              <a:rPr lang="sr-Latn-CS" b="1" dirty="0" smtClean="0"/>
            </a:br>
            <a:endParaRPr lang="en-US" dirty="0"/>
          </a:p>
        </p:txBody>
      </p:sp>
      <p:sp>
        <p:nvSpPr>
          <p:cNvPr id="20490" name="Content Placeholder 18"/>
          <p:cNvSpPr>
            <a:spLocks noGrp="1"/>
          </p:cNvSpPr>
          <p:nvPr>
            <p:ph idx="1"/>
          </p:nvPr>
        </p:nvSpPr>
        <p:spPr>
          <a:xfrm>
            <a:off x="228600" y="1600200"/>
            <a:ext cx="8458200" cy="4525963"/>
          </a:xfrm>
        </p:spPr>
        <p:txBody>
          <a:bodyPr/>
          <a:lstStyle/>
          <a:p>
            <a:pPr eaLnBrk="1" hangingPunct="1"/>
            <a:endParaRPr lang="sl-SI" smtClean="0"/>
          </a:p>
          <a:p>
            <a:pPr eaLnBrk="1" hangingPunct="1">
              <a:buFont typeface="Arial" charset="0"/>
              <a:buNone/>
            </a:pPr>
            <a:endParaRPr lang="en-US" smtClean="0"/>
          </a:p>
          <a:p>
            <a:pPr eaLnBrk="1" hangingPunct="1">
              <a:buFont typeface="Arial" charset="0"/>
              <a:buNone/>
            </a:pPr>
            <a:endParaRPr lang="en-US" smtClean="0"/>
          </a:p>
        </p:txBody>
      </p:sp>
      <p:sp>
        <p:nvSpPr>
          <p:cNvPr id="20491" name="Rectangle 20"/>
          <p:cNvSpPr>
            <a:spLocks noChangeArrowheads="1"/>
          </p:cNvSpPr>
          <p:nvPr/>
        </p:nvSpPr>
        <p:spPr bwMode="auto">
          <a:xfrm>
            <a:off x="381000" y="1981200"/>
            <a:ext cx="7924800" cy="523875"/>
          </a:xfrm>
          <a:prstGeom prst="rect">
            <a:avLst/>
          </a:prstGeom>
          <a:noFill/>
          <a:ln w="9525">
            <a:noFill/>
            <a:miter lim="800000"/>
            <a:headEnd/>
            <a:tailEnd/>
          </a:ln>
        </p:spPr>
        <p:txBody>
          <a:bodyPr>
            <a:spAutoFit/>
          </a:bodyPr>
          <a:lstStyle/>
          <a:p>
            <a:endParaRPr lang="sr-Latn-CS" sz="1400" b="1">
              <a:latin typeface="Calibri" pitchFamily="34" charset="0"/>
            </a:endParaRPr>
          </a:p>
          <a:p>
            <a:r>
              <a:rPr lang="sr-Latn-CS" sz="1400" b="1">
                <a:latin typeface="Calibri" pitchFamily="34" charset="0"/>
              </a:rPr>
              <a:t>    </a:t>
            </a:r>
            <a:endParaRPr lang="en-US" sz="1400">
              <a:latin typeface="Calibri" pitchFamily="34" charset="0"/>
            </a:endParaRPr>
          </a:p>
        </p:txBody>
      </p:sp>
      <p:sp>
        <p:nvSpPr>
          <p:cNvPr id="20492" name="Rectangle 22"/>
          <p:cNvSpPr>
            <a:spLocks noChangeArrowheads="1"/>
          </p:cNvSpPr>
          <p:nvPr/>
        </p:nvSpPr>
        <p:spPr bwMode="auto">
          <a:xfrm>
            <a:off x="2819400" y="914400"/>
            <a:ext cx="3429000" cy="579438"/>
          </a:xfrm>
          <a:prstGeom prst="rect">
            <a:avLst/>
          </a:prstGeom>
          <a:noFill/>
          <a:ln w="9525">
            <a:noFill/>
            <a:miter lim="800000"/>
            <a:headEnd/>
            <a:tailEnd/>
          </a:ln>
        </p:spPr>
        <p:txBody>
          <a:bodyPr>
            <a:spAutoFit/>
          </a:bodyPr>
          <a:lstStyle/>
          <a:p>
            <a:pPr algn="ctr"/>
            <a:r>
              <a:rPr lang="sr-Latn-CS" sz="3200" b="1">
                <a:solidFill>
                  <a:srgbClr val="800000"/>
                </a:solidFill>
                <a:latin typeface="Calibri" pitchFamily="34" charset="0"/>
                <a:cs typeface="Arial" charset="0"/>
              </a:rPr>
              <a:t>Transpo</a:t>
            </a:r>
            <a:r>
              <a:rPr lang="en-US" sz="3200" b="1">
                <a:solidFill>
                  <a:srgbClr val="800000"/>
                </a:solidFill>
                <a:latin typeface="Calibri" pitchFamily="34" charset="0"/>
                <a:cs typeface="Arial" charset="0"/>
              </a:rPr>
              <a:t>sition</a:t>
            </a:r>
          </a:p>
        </p:txBody>
      </p:sp>
      <p:sp>
        <p:nvSpPr>
          <p:cNvPr id="20493" name="Rectangle 24"/>
          <p:cNvSpPr>
            <a:spLocks noChangeArrowheads="1"/>
          </p:cNvSpPr>
          <p:nvPr/>
        </p:nvSpPr>
        <p:spPr bwMode="auto">
          <a:xfrm>
            <a:off x="304800" y="1600200"/>
            <a:ext cx="8382000" cy="3387725"/>
          </a:xfrm>
          <a:prstGeom prst="rect">
            <a:avLst/>
          </a:prstGeom>
          <a:noFill/>
          <a:ln w="9525">
            <a:noFill/>
            <a:miter lim="800000"/>
            <a:headEnd/>
            <a:tailEnd/>
          </a:ln>
        </p:spPr>
        <p:txBody>
          <a:bodyPr>
            <a:spAutoFit/>
          </a:bodyPr>
          <a:lstStyle/>
          <a:p>
            <a:r>
              <a:rPr lang="sr-Latn-CS" b="1" dirty="0">
                <a:latin typeface="Calibri" pitchFamily="34" charset="0"/>
              </a:rPr>
              <a:t> </a:t>
            </a:r>
            <a:r>
              <a:rPr lang="en-US" b="1" u="sng" dirty="0">
                <a:solidFill>
                  <a:srgbClr val="800000"/>
                </a:solidFill>
                <a:latin typeface="Calibri" pitchFamily="34" charset="0"/>
                <a:cs typeface="Arial" charset="0"/>
              </a:rPr>
              <a:t>For the full transposition of the WFD into national legislation , the following is necessary to be done:</a:t>
            </a:r>
          </a:p>
          <a:p>
            <a:endParaRPr lang="en-US" u="sng" dirty="0">
              <a:solidFill>
                <a:srgbClr val="800000"/>
              </a:solidFill>
            </a:endParaRPr>
          </a:p>
          <a:p>
            <a:pPr algn="just">
              <a:buClr>
                <a:srgbClr val="953735"/>
              </a:buClr>
              <a:buSzPct val="120000"/>
              <a:buFontTx/>
              <a:buChar char="•"/>
            </a:pPr>
            <a:r>
              <a:rPr lang="en-US" b="1" dirty="0">
                <a:solidFill>
                  <a:srgbClr val="800000"/>
                </a:solidFill>
                <a:latin typeface="Calibri" pitchFamily="34" charset="0"/>
                <a:cs typeface="Arial" charset="0"/>
              </a:rPr>
              <a:t> </a:t>
            </a:r>
            <a:r>
              <a:rPr lang="en-US" dirty="0">
                <a:solidFill>
                  <a:srgbClr val="800000"/>
                </a:solidFill>
                <a:latin typeface="Calibri" pitchFamily="34" charset="0"/>
                <a:cs typeface="Arial" charset="0"/>
              </a:rPr>
              <a:t>Amendments to the Law on Water - 2015</a:t>
            </a:r>
          </a:p>
          <a:p>
            <a:pPr algn="just">
              <a:buClr>
                <a:srgbClr val="953735"/>
              </a:buClr>
              <a:buSzPct val="120000"/>
              <a:buFontTx/>
              <a:buChar char="•"/>
            </a:pPr>
            <a:r>
              <a:rPr lang="en-US" dirty="0">
                <a:solidFill>
                  <a:srgbClr val="800000"/>
                </a:solidFill>
                <a:latin typeface="Calibri" pitchFamily="34" charset="0"/>
                <a:cs typeface="Arial" charset="0"/>
              </a:rPr>
              <a:t> The adoption of the new by - laws on the definition of the status of water – 2016 </a:t>
            </a:r>
          </a:p>
          <a:p>
            <a:pPr algn="just">
              <a:buClr>
                <a:srgbClr val="953735"/>
              </a:buClr>
              <a:buSzPct val="120000"/>
              <a:buFontTx/>
              <a:buChar char="•"/>
            </a:pPr>
            <a:r>
              <a:rPr lang="en-US" dirty="0">
                <a:solidFill>
                  <a:srgbClr val="800000"/>
                </a:solidFill>
                <a:latin typeface="Calibri" pitchFamily="34" charset="0"/>
                <a:cs typeface="Arial" charset="0"/>
              </a:rPr>
              <a:t> Amendments to the Regulation on the classification and categorization of surface and ground waters – 2016 </a:t>
            </a:r>
          </a:p>
          <a:p>
            <a:pPr algn="just">
              <a:buClr>
                <a:srgbClr val="953735"/>
              </a:buClr>
              <a:buSzPct val="120000"/>
              <a:buFontTx/>
              <a:buChar char="•"/>
            </a:pPr>
            <a:r>
              <a:rPr lang="en-US" dirty="0">
                <a:solidFill>
                  <a:srgbClr val="800000"/>
                </a:solidFill>
                <a:latin typeface="Calibri" pitchFamily="34" charset="0"/>
                <a:cs typeface="Arial" charset="0"/>
              </a:rPr>
              <a:t> Changes to the rules on quality and sanitary and technical requirements for the discharge of wastewater into public sewers and recipient, the method and procedure of testing the quality of discharged waters, the minimum number of tests and incorporates the established quality of wastewater - 2018</a:t>
            </a:r>
          </a:p>
          <a:p>
            <a:endParaRPr lang="sr-Latn-CS" dirty="0">
              <a:solidFill>
                <a:srgbClr val="800000"/>
              </a:solidFill>
              <a:latin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b="1" dirty="0">
                <a:solidFill>
                  <a:srgbClr val="F2DCDB"/>
                </a:solidFill>
                <a:latin typeface="Cambria" pitchFamily="18" charset="0"/>
                <a:cs typeface="Arial" charset="0"/>
              </a:rPr>
              <a:t>Chapter </a:t>
            </a:r>
            <a:r>
              <a:rPr lang="en-US" b="1" dirty="0">
                <a:solidFill>
                  <a:srgbClr val="F2DCDB"/>
                </a:solidFill>
                <a:latin typeface="Cambria" pitchFamily="18" charset="0"/>
                <a:cs typeface="Arial" charset="0"/>
              </a:rPr>
              <a:t>27</a:t>
            </a:r>
            <a:r>
              <a:rPr lang="sr-Latn-CS" b="1" dirty="0">
                <a:solidFill>
                  <a:srgbClr val="F2DCDB"/>
                </a:solidFill>
                <a:latin typeface="Cambria" pitchFamily="18" charset="0"/>
                <a:cs typeface="Arial" charset="0"/>
              </a:rPr>
              <a:t>: </a:t>
            </a:r>
            <a:r>
              <a:rPr lang="en-US" b="1" dirty="0">
                <a:solidFill>
                  <a:srgbClr val="F2DCDB"/>
                </a:solidFill>
                <a:latin typeface="Cambria" pitchFamily="18" charset="0"/>
                <a:cs typeface="Arial" charset="0"/>
              </a:rPr>
              <a:t>Environment</a:t>
            </a:r>
            <a:r>
              <a:rPr lang="x-none" b="1" dirty="0">
                <a:solidFill>
                  <a:srgbClr val="F2DCDB"/>
                </a:solidFill>
                <a:latin typeface="Cambria" pitchFamily="18" charset="0"/>
                <a:cs typeface="Arial" charset="0"/>
              </a:rPr>
              <a:t> and Climate Change</a:t>
            </a:r>
            <a:r>
              <a:rPr lang="en-US" b="1" dirty="0">
                <a:solidFill>
                  <a:srgbClr val="F2DCDB"/>
                </a:solidFill>
                <a:latin typeface="Cambria" pitchFamily="18" charset="0"/>
                <a:cs typeface="Arial" charset="0"/>
              </a:rPr>
              <a:t> </a:t>
            </a:r>
          </a:p>
        </p:txBody>
      </p:sp>
      <p:sp>
        <p:nvSpPr>
          <p:cNvPr id="21507" name="Text Box 121"/>
          <p:cNvSpPr txBox="1">
            <a:spLocks noChangeArrowheads="1"/>
          </p:cNvSpPr>
          <p:nvPr/>
        </p:nvSpPr>
        <p:spPr bwMode="auto">
          <a:xfrm>
            <a:off x="250825" y="2590800"/>
            <a:ext cx="8605838" cy="3502025"/>
          </a:xfrm>
          <a:prstGeom prst="rect">
            <a:avLst/>
          </a:prstGeom>
          <a:noFill/>
          <a:ln w="9525">
            <a:noFill/>
            <a:miter lim="800000"/>
            <a:headEnd/>
            <a:tailEnd/>
          </a:ln>
        </p:spPr>
        <p:txBody>
          <a:bodyPr/>
          <a:lstStyle/>
          <a:p>
            <a:pPr marL="14288" indent="-14288" eaLnBrk="0" hangingPunct="0"/>
            <a:endParaRPr lang="en-US" sz="1600">
              <a:cs typeface="Arial" charset="0"/>
            </a:endParaRPr>
          </a:p>
        </p:txBody>
      </p:sp>
      <p:grpSp>
        <p:nvGrpSpPr>
          <p:cNvPr id="21508"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21509" name="Picture 4" descr="C:\Documents and Settings\alen.nikezic\Desktop\MUPIJU-Stari komp\Press clipping\montenegro grb.wmf"/>
          <p:cNvPicPr>
            <a:picLocks noChangeAspect="1" noChangeArrowheads="1"/>
          </p:cNvPicPr>
          <p:nvPr/>
        </p:nvPicPr>
        <p:blipFill>
          <a:blip r:embed="rId2"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rPr>
              <a:t>Negotiating Team for the Accession of  </a:t>
            </a:r>
            <a:r>
              <a:rPr lang="sr-Latn-CS" sz="1000" b="1" dirty="0">
                <a:solidFill>
                  <a:schemeClr val="accent2">
                    <a:lumMod val="75000"/>
                  </a:schemeClr>
                </a:solidFill>
                <a:latin typeface="Cambria" pitchFamily="18" charset="0"/>
              </a:rPr>
              <a:t>Montenegro </a:t>
            </a:r>
            <a:r>
              <a:rPr lang="en-GB" sz="1000" b="1" dirty="0">
                <a:solidFill>
                  <a:schemeClr val="accent2">
                    <a:lumMod val="75000"/>
                  </a:schemeClr>
                </a:solidFill>
                <a:latin typeface="Cambria" pitchFamily="18" charset="0"/>
              </a:rPr>
              <a:t>to the European Union</a:t>
            </a:r>
            <a:r>
              <a:rPr lang="sr-Latn-CS" sz="1000" b="1" dirty="0">
                <a:solidFill>
                  <a:schemeClr val="accent2">
                    <a:lumMod val="75000"/>
                  </a:schemeClr>
                </a:solidFill>
                <a:latin typeface="Cambria" pitchFamily="18" charset="0"/>
              </a:rPr>
              <a:t> </a:t>
            </a:r>
            <a:endParaRPr lang="en-US" sz="1000" dirty="0">
              <a:solidFill>
                <a:schemeClr val="accent2">
                  <a:lumMod val="75000"/>
                </a:schemeClr>
              </a:solidFill>
              <a:latin typeface="+mn-lt"/>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b="1" dirty="0">
                <a:solidFill>
                  <a:srgbClr val="632523"/>
                </a:solidFill>
                <a:cs typeface="Arial" charset="0"/>
              </a:rPr>
              <a:t>Chapter 27:  ENVIRONMENT</a:t>
            </a:r>
            <a:r>
              <a:rPr lang="x-none" sz="1100" b="1" dirty="0">
                <a:solidFill>
                  <a:srgbClr val="632523"/>
                </a:solidFill>
                <a:cs typeface="Arial" charset="0"/>
              </a:rPr>
              <a:t> AND CLIMATE CHANGE</a:t>
            </a:r>
            <a:endParaRPr lang="pl-PL" sz="1100" b="1" dirty="0">
              <a:solidFill>
                <a:srgbClr val="632523"/>
              </a:solidFill>
              <a:cs typeface="Arial" charset="0"/>
            </a:endParaRPr>
          </a:p>
        </p:txBody>
      </p:sp>
      <p:pic>
        <p:nvPicPr>
          <p:cNvPr id="21512" name="Picture 18" descr="EU MN logo"/>
          <p:cNvPicPr>
            <a:picLocks noChangeAspect="1" noChangeArrowheads="1"/>
          </p:cNvPicPr>
          <p:nvPr/>
        </p:nvPicPr>
        <p:blipFill>
          <a:blip r:embed="rId3" cstate="print"/>
          <a:srcRect/>
          <a:stretch>
            <a:fillRect/>
          </a:stretch>
        </p:blipFill>
        <p:spPr bwMode="auto">
          <a:xfrm>
            <a:off x="152400" y="609600"/>
            <a:ext cx="1219200" cy="685800"/>
          </a:xfrm>
          <a:prstGeom prst="rect">
            <a:avLst/>
          </a:prstGeom>
          <a:noFill/>
          <a:ln w="9525">
            <a:noFill/>
            <a:miter lim="800000"/>
            <a:headEnd/>
            <a:tailEnd/>
          </a:ln>
        </p:spPr>
      </p:pic>
      <p:sp>
        <p:nvSpPr>
          <p:cNvPr id="18" name="Title 17"/>
          <p:cNvSpPr>
            <a:spLocks noGrp="1"/>
          </p:cNvSpPr>
          <p:nvPr>
            <p:ph type="title"/>
          </p:nvPr>
        </p:nvSpPr>
        <p:spPr>
          <a:xfrm>
            <a:off x="381000" y="609600"/>
            <a:ext cx="8305800" cy="808038"/>
          </a:xfrm>
        </p:spPr>
        <p:txBody>
          <a:bodyPr rtlCol="0">
            <a:normAutofit fontScale="90000"/>
          </a:bodyPr>
          <a:lstStyle/>
          <a:p>
            <a:pPr eaLnBrk="1" fontAlgn="auto" hangingPunct="1">
              <a:spcAft>
                <a:spcPts val="0"/>
              </a:spcAft>
              <a:defRPr/>
            </a:pPr>
            <a:r>
              <a:rPr lang="sr-Latn-CS" b="1" dirty="0" smtClean="0"/>
              <a:t/>
            </a:r>
            <a:br>
              <a:rPr lang="sr-Latn-CS" b="1" dirty="0" smtClean="0"/>
            </a:br>
            <a:endParaRPr lang="en-US" dirty="0"/>
          </a:p>
        </p:txBody>
      </p:sp>
      <p:sp>
        <p:nvSpPr>
          <p:cNvPr id="21514" name="Content Placeholder 18"/>
          <p:cNvSpPr>
            <a:spLocks noGrp="1"/>
          </p:cNvSpPr>
          <p:nvPr>
            <p:ph idx="1"/>
          </p:nvPr>
        </p:nvSpPr>
        <p:spPr/>
        <p:txBody>
          <a:bodyPr/>
          <a:lstStyle/>
          <a:p>
            <a:pPr eaLnBrk="1" hangingPunct="1">
              <a:buFont typeface="Arial" charset="0"/>
              <a:buNone/>
            </a:pPr>
            <a:endParaRPr lang="sl-SI" smtClean="0"/>
          </a:p>
          <a:p>
            <a:pPr eaLnBrk="1" hangingPunct="1">
              <a:buFont typeface="Arial" charset="0"/>
              <a:buNone/>
            </a:pPr>
            <a:endParaRPr lang="en-US" smtClean="0"/>
          </a:p>
        </p:txBody>
      </p:sp>
      <p:sp>
        <p:nvSpPr>
          <p:cNvPr id="21515" name="Rectangle 20"/>
          <p:cNvSpPr>
            <a:spLocks noChangeArrowheads="1"/>
          </p:cNvSpPr>
          <p:nvPr/>
        </p:nvSpPr>
        <p:spPr bwMode="auto">
          <a:xfrm>
            <a:off x="990600" y="1981200"/>
            <a:ext cx="7924800" cy="523875"/>
          </a:xfrm>
          <a:prstGeom prst="rect">
            <a:avLst/>
          </a:prstGeom>
          <a:noFill/>
          <a:ln w="9525">
            <a:noFill/>
            <a:miter lim="800000"/>
            <a:headEnd/>
            <a:tailEnd/>
          </a:ln>
        </p:spPr>
        <p:txBody>
          <a:bodyPr>
            <a:spAutoFit/>
          </a:bodyPr>
          <a:lstStyle/>
          <a:p>
            <a:endParaRPr lang="sr-Latn-CS" sz="1400" b="1">
              <a:latin typeface="Calibri" pitchFamily="34" charset="0"/>
            </a:endParaRPr>
          </a:p>
          <a:p>
            <a:r>
              <a:rPr lang="sr-Latn-CS" sz="1400" b="1">
                <a:latin typeface="Calibri" pitchFamily="34" charset="0"/>
              </a:rPr>
              <a:t>    </a:t>
            </a:r>
            <a:endParaRPr lang="en-US" sz="1400">
              <a:latin typeface="Calibri" pitchFamily="34" charset="0"/>
            </a:endParaRPr>
          </a:p>
        </p:txBody>
      </p:sp>
      <p:sp>
        <p:nvSpPr>
          <p:cNvPr id="21516" name="Rectangle 22"/>
          <p:cNvSpPr>
            <a:spLocks noChangeArrowheads="1"/>
          </p:cNvSpPr>
          <p:nvPr/>
        </p:nvSpPr>
        <p:spPr bwMode="auto">
          <a:xfrm>
            <a:off x="2819400" y="914400"/>
            <a:ext cx="3276600" cy="579438"/>
          </a:xfrm>
          <a:prstGeom prst="rect">
            <a:avLst/>
          </a:prstGeom>
          <a:noFill/>
          <a:ln w="9525">
            <a:noFill/>
            <a:miter lim="800000"/>
            <a:headEnd/>
            <a:tailEnd/>
          </a:ln>
        </p:spPr>
        <p:txBody>
          <a:bodyPr>
            <a:spAutoFit/>
          </a:bodyPr>
          <a:lstStyle/>
          <a:p>
            <a:pPr algn="ctr"/>
            <a:r>
              <a:rPr lang="sr-Latn-CS" sz="3200" b="1">
                <a:solidFill>
                  <a:srgbClr val="800000"/>
                </a:solidFill>
                <a:latin typeface="Calibri" pitchFamily="34" charset="0"/>
                <a:cs typeface="Arial" charset="0"/>
              </a:rPr>
              <a:t>Transpo</a:t>
            </a:r>
            <a:r>
              <a:rPr lang="en-US" sz="3200" b="1">
                <a:solidFill>
                  <a:srgbClr val="800000"/>
                </a:solidFill>
                <a:latin typeface="Calibri" pitchFamily="34" charset="0"/>
                <a:cs typeface="Arial" charset="0"/>
              </a:rPr>
              <a:t>sition</a:t>
            </a:r>
          </a:p>
        </p:txBody>
      </p:sp>
      <p:sp>
        <p:nvSpPr>
          <p:cNvPr id="21517" name="Rectangle 24"/>
          <p:cNvSpPr>
            <a:spLocks noChangeArrowheads="1"/>
          </p:cNvSpPr>
          <p:nvPr/>
        </p:nvSpPr>
        <p:spPr bwMode="auto">
          <a:xfrm>
            <a:off x="304800" y="1600200"/>
            <a:ext cx="8077200" cy="369888"/>
          </a:xfrm>
          <a:prstGeom prst="rect">
            <a:avLst/>
          </a:prstGeom>
          <a:noFill/>
          <a:ln w="9525">
            <a:noFill/>
            <a:miter lim="800000"/>
            <a:headEnd/>
            <a:tailEnd/>
          </a:ln>
        </p:spPr>
        <p:txBody>
          <a:bodyPr>
            <a:spAutoFit/>
          </a:bodyPr>
          <a:lstStyle/>
          <a:p>
            <a:r>
              <a:rPr lang="sr-Latn-CS" b="1">
                <a:latin typeface="Calibri" pitchFamily="34" charset="0"/>
              </a:rPr>
              <a:t> </a:t>
            </a:r>
            <a:endParaRPr lang="sr-Latn-CS">
              <a:latin typeface="Calibri" pitchFamily="34" charset="0"/>
              <a:ea typeface="Calibri" pitchFamily="34" charset="0"/>
              <a:cs typeface="Times New Roman" pitchFamily="18" charset="0"/>
            </a:endParaRPr>
          </a:p>
        </p:txBody>
      </p:sp>
      <p:sp>
        <p:nvSpPr>
          <p:cNvPr id="21518" name="Rectangle 21"/>
          <p:cNvSpPr>
            <a:spLocks noChangeArrowheads="1"/>
          </p:cNvSpPr>
          <p:nvPr/>
        </p:nvSpPr>
        <p:spPr bwMode="auto">
          <a:xfrm>
            <a:off x="685800" y="1752600"/>
            <a:ext cx="7848600" cy="3662363"/>
          </a:xfrm>
          <a:prstGeom prst="rect">
            <a:avLst/>
          </a:prstGeom>
          <a:noFill/>
          <a:ln w="9525">
            <a:noFill/>
            <a:miter lim="800000"/>
            <a:headEnd/>
            <a:tailEnd/>
          </a:ln>
        </p:spPr>
        <p:txBody>
          <a:bodyPr wrap="square">
            <a:spAutoFit/>
          </a:bodyPr>
          <a:lstStyle/>
          <a:p>
            <a:pPr algn="just">
              <a:buClr>
                <a:srgbClr val="953735"/>
              </a:buClr>
              <a:buSzPct val="120000"/>
              <a:buFontTx/>
              <a:buChar char="•"/>
            </a:pPr>
            <a:r>
              <a:rPr lang="x-none" b="1" dirty="0" smtClean="0">
                <a:solidFill>
                  <a:srgbClr val="800000"/>
                </a:solidFill>
                <a:latin typeface="Calibri" pitchFamily="34" charset="0"/>
                <a:cs typeface="Arial" charset="0"/>
              </a:rPr>
              <a:t> </a:t>
            </a:r>
            <a:r>
              <a:rPr lang="en-US" dirty="0" smtClean="0">
                <a:solidFill>
                  <a:srgbClr val="800000"/>
                </a:solidFill>
                <a:latin typeface="Calibri" pitchFamily="34" charset="0"/>
                <a:cs typeface="Arial" charset="0"/>
              </a:rPr>
              <a:t>Adoption </a:t>
            </a:r>
            <a:r>
              <a:rPr lang="en-US" dirty="0">
                <a:solidFill>
                  <a:srgbClr val="800000"/>
                </a:solidFill>
                <a:latin typeface="Calibri" pitchFamily="34" charset="0"/>
                <a:cs typeface="Arial" charset="0"/>
              </a:rPr>
              <a:t>of a River Basin Management plan to the water area of ​​the river basin or part of it (the Black Sea and the Adriatic Basin) - 2020</a:t>
            </a:r>
          </a:p>
          <a:p>
            <a:pPr algn="just">
              <a:buClr>
                <a:srgbClr val="953735"/>
              </a:buClr>
              <a:buSzPct val="120000"/>
              <a:buFontTx/>
              <a:buChar char="•"/>
            </a:pPr>
            <a:endParaRPr lang="en-US" dirty="0">
              <a:solidFill>
                <a:srgbClr val="800000"/>
              </a:solidFill>
              <a:latin typeface="Calibri" pitchFamily="34" charset="0"/>
              <a:cs typeface="Arial" charset="0"/>
            </a:endParaRPr>
          </a:p>
          <a:p>
            <a:pPr algn="just">
              <a:buClr>
                <a:srgbClr val="953735"/>
              </a:buClr>
              <a:buSzPct val="120000"/>
              <a:buFontTx/>
              <a:buChar char="•"/>
            </a:pPr>
            <a:r>
              <a:rPr lang="x-none" smtClean="0">
                <a:solidFill>
                  <a:srgbClr val="800000"/>
                </a:solidFill>
                <a:latin typeface="Calibri" pitchFamily="34" charset="0"/>
                <a:cs typeface="Arial" charset="0"/>
              </a:rPr>
              <a:t> </a:t>
            </a:r>
            <a:r>
              <a:rPr lang="en-US" dirty="0" smtClean="0">
                <a:solidFill>
                  <a:srgbClr val="800000"/>
                </a:solidFill>
                <a:latin typeface="Calibri" pitchFamily="34" charset="0"/>
                <a:cs typeface="Arial" charset="0"/>
              </a:rPr>
              <a:t>Establishment of  a </a:t>
            </a:r>
            <a:r>
              <a:rPr lang="en-US" dirty="0">
                <a:solidFill>
                  <a:srgbClr val="800000"/>
                </a:solidFill>
                <a:latin typeface="Calibri" pitchFamily="34" charset="0"/>
                <a:cs typeface="Arial" charset="0"/>
              </a:rPr>
              <a:t>program of measures for each river basin district, to achieve the goals of environmental protection - 2020</a:t>
            </a:r>
          </a:p>
          <a:p>
            <a:pPr algn="just">
              <a:buClr>
                <a:srgbClr val="953735"/>
              </a:buClr>
              <a:buSzPct val="120000"/>
              <a:buFontTx/>
              <a:buChar char="•"/>
            </a:pPr>
            <a:endParaRPr lang="en-US" dirty="0">
              <a:solidFill>
                <a:srgbClr val="800000"/>
              </a:solidFill>
              <a:latin typeface="Calibri" pitchFamily="34" charset="0"/>
              <a:cs typeface="Arial" charset="0"/>
            </a:endParaRPr>
          </a:p>
          <a:p>
            <a:pPr algn="just">
              <a:buClr>
                <a:srgbClr val="953735"/>
              </a:buClr>
              <a:buSzPct val="120000"/>
              <a:buFontTx/>
              <a:buChar char="•"/>
            </a:pPr>
            <a:r>
              <a:rPr lang="x-none" dirty="0" smtClean="0">
                <a:solidFill>
                  <a:srgbClr val="800000"/>
                </a:solidFill>
                <a:latin typeface="Calibri" pitchFamily="34" charset="0"/>
                <a:cs typeface="Arial" charset="0"/>
              </a:rPr>
              <a:t> </a:t>
            </a:r>
            <a:r>
              <a:rPr lang="en-US" dirty="0" smtClean="0">
                <a:solidFill>
                  <a:srgbClr val="800000"/>
                </a:solidFill>
                <a:latin typeface="Calibri" pitchFamily="34" charset="0"/>
                <a:cs typeface="Arial" charset="0"/>
              </a:rPr>
              <a:t>Amendments </a:t>
            </a:r>
            <a:r>
              <a:rPr lang="en-US" dirty="0">
                <a:solidFill>
                  <a:srgbClr val="800000"/>
                </a:solidFill>
                <a:latin typeface="Calibri" pitchFamily="34" charset="0"/>
                <a:cs typeface="Arial" charset="0"/>
              </a:rPr>
              <a:t>to the </a:t>
            </a:r>
            <a:r>
              <a:rPr lang="en-US" dirty="0" err="1">
                <a:solidFill>
                  <a:srgbClr val="800000"/>
                </a:solidFill>
                <a:latin typeface="Calibri" pitchFamily="34" charset="0"/>
                <a:cs typeface="Arial" charset="0"/>
              </a:rPr>
              <a:t>Programme</a:t>
            </a:r>
            <a:r>
              <a:rPr lang="en-US" dirty="0">
                <a:solidFill>
                  <a:srgbClr val="800000"/>
                </a:solidFill>
                <a:latin typeface="Calibri" pitchFamily="34" charset="0"/>
                <a:cs typeface="Arial" charset="0"/>
              </a:rPr>
              <a:t> of systematic examination of surface and ground waters - 2018</a:t>
            </a:r>
          </a:p>
          <a:p>
            <a:pPr algn="just">
              <a:buClr>
                <a:srgbClr val="953735"/>
              </a:buClr>
              <a:buSzPct val="120000"/>
              <a:buFontTx/>
              <a:buChar char="•"/>
            </a:pPr>
            <a:endParaRPr lang="en-US" dirty="0">
              <a:solidFill>
                <a:srgbClr val="800000"/>
              </a:solidFill>
              <a:latin typeface="Calibri" pitchFamily="34" charset="0"/>
              <a:cs typeface="Arial" charset="0"/>
            </a:endParaRPr>
          </a:p>
          <a:p>
            <a:pPr algn="just">
              <a:buClr>
                <a:srgbClr val="953735"/>
              </a:buClr>
              <a:buSzPct val="120000"/>
              <a:buFontTx/>
              <a:buChar char="•"/>
            </a:pPr>
            <a:r>
              <a:rPr lang="x-none" smtClean="0">
                <a:solidFill>
                  <a:srgbClr val="800000"/>
                </a:solidFill>
                <a:latin typeface="Calibri" pitchFamily="34" charset="0"/>
                <a:cs typeface="Arial" charset="0"/>
              </a:rPr>
              <a:t> </a:t>
            </a:r>
            <a:r>
              <a:rPr lang="en-US" dirty="0" smtClean="0">
                <a:solidFill>
                  <a:srgbClr val="800000"/>
                </a:solidFill>
                <a:latin typeface="Calibri" pitchFamily="34" charset="0"/>
                <a:cs typeface="Arial" charset="0"/>
              </a:rPr>
              <a:t>Establishment of  </a:t>
            </a:r>
            <a:r>
              <a:rPr lang="en-US" dirty="0">
                <a:solidFill>
                  <a:srgbClr val="800000"/>
                </a:solidFill>
                <a:latin typeface="Calibri" pitchFamily="34" charset="0"/>
                <a:cs typeface="Arial" charset="0"/>
              </a:rPr>
              <a:t>a water information system, as well as conducting inventories of water - 2018</a:t>
            </a:r>
          </a:p>
          <a:p>
            <a:pPr>
              <a:buFont typeface="Arial" charset="0"/>
              <a:buChar char="•"/>
            </a:pPr>
            <a:endParaRPr lang="en-US" dirty="0">
              <a:solidFill>
                <a:srgbClr val="800000"/>
              </a:solidFill>
              <a:latin typeface="Calibri" pitchFamily="34" charset="0"/>
            </a:endParaRPr>
          </a:p>
          <a:p>
            <a:endParaRPr lang="sr-Latn-CS" dirty="0">
              <a:solidFill>
                <a:schemeClr val="accent2"/>
              </a:solidFill>
              <a:latin typeface="Calibri"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b="1" dirty="0">
                <a:solidFill>
                  <a:srgbClr val="F2DCDB"/>
                </a:solidFill>
                <a:latin typeface="Cambria" pitchFamily="18" charset="0"/>
                <a:cs typeface="Arial" charset="0"/>
              </a:rPr>
              <a:t>Chapter </a:t>
            </a:r>
            <a:r>
              <a:rPr lang="en-US" b="1" dirty="0">
                <a:solidFill>
                  <a:srgbClr val="F2DCDB"/>
                </a:solidFill>
                <a:latin typeface="Cambria" pitchFamily="18" charset="0"/>
                <a:cs typeface="Arial" charset="0"/>
              </a:rPr>
              <a:t>27</a:t>
            </a:r>
            <a:r>
              <a:rPr lang="sr-Latn-CS" b="1" dirty="0">
                <a:solidFill>
                  <a:srgbClr val="F2DCDB"/>
                </a:solidFill>
                <a:latin typeface="Cambria" pitchFamily="18" charset="0"/>
                <a:cs typeface="Arial" charset="0"/>
              </a:rPr>
              <a:t>: </a:t>
            </a:r>
            <a:r>
              <a:rPr lang="en-US" b="1" dirty="0" smtClean="0">
                <a:solidFill>
                  <a:srgbClr val="F2DCDB"/>
                </a:solidFill>
                <a:latin typeface="Cambria" pitchFamily="18" charset="0"/>
                <a:cs typeface="Arial" charset="0"/>
              </a:rPr>
              <a:t>Environment</a:t>
            </a:r>
            <a:r>
              <a:rPr lang="x-none" b="1" dirty="0" smtClean="0">
                <a:solidFill>
                  <a:srgbClr val="F2DCDB"/>
                </a:solidFill>
                <a:latin typeface="Cambria" pitchFamily="18" charset="0"/>
                <a:cs typeface="Arial" charset="0"/>
              </a:rPr>
              <a:t> and Climate Change</a:t>
            </a:r>
            <a:r>
              <a:rPr lang="en-US" b="1" dirty="0" smtClean="0">
                <a:solidFill>
                  <a:srgbClr val="F2DCDB"/>
                </a:solidFill>
                <a:latin typeface="Cambria" pitchFamily="18" charset="0"/>
                <a:cs typeface="Arial" charset="0"/>
              </a:rPr>
              <a:t> </a:t>
            </a:r>
            <a:endParaRPr lang="en-US" b="1" dirty="0">
              <a:solidFill>
                <a:srgbClr val="F2DCDB"/>
              </a:solidFill>
              <a:latin typeface="Cambria" pitchFamily="18" charset="0"/>
              <a:cs typeface="Arial" charset="0"/>
            </a:endParaRPr>
          </a:p>
        </p:txBody>
      </p:sp>
      <p:sp>
        <p:nvSpPr>
          <p:cNvPr id="22531" name="Text Box 121"/>
          <p:cNvSpPr txBox="1">
            <a:spLocks noChangeArrowheads="1"/>
          </p:cNvSpPr>
          <p:nvPr/>
        </p:nvSpPr>
        <p:spPr bwMode="auto">
          <a:xfrm>
            <a:off x="250825" y="2590800"/>
            <a:ext cx="8605838" cy="3502025"/>
          </a:xfrm>
          <a:prstGeom prst="rect">
            <a:avLst/>
          </a:prstGeom>
          <a:noFill/>
          <a:ln w="9525">
            <a:noFill/>
            <a:miter lim="800000"/>
            <a:headEnd/>
            <a:tailEnd/>
          </a:ln>
        </p:spPr>
        <p:txBody>
          <a:bodyPr/>
          <a:lstStyle/>
          <a:p>
            <a:pPr marL="14288" indent="-14288" eaLnBrk="0" hangingPunct="0"/>
            <a:endParaRPr lang="en-US" sz="1600">
              <a:cs typeface="Arial" charset="0"/>
            </a:endParaRPr>
          </a:p>
        </p:txBody>
      </p:sp>
      <p:grpSp>
        <p:nvGrpSpPr>
          <p:cNvPr id="22532"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22533" name="Picture 4" descr="C:\Documents and Settings\alen.nikezic\Desktop\MUPIJU-Stari komp\Press clipping\montenegro grb.wmf"/>
          <p:cNvPicPr>
            <a:picLocks noChangeAspect="1" noChangeArrowheads="1"/>
          </p:cNvPicPr>
          <p:nvPr/>
        </p:nvPicPr>
        <p:blipFill>
          <a:blip r:embed="rId2"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rPr>
              <a:t>Negotiating Team for the Accession of  </a:t>
            </a:r>
            <a:r>
              <a:rPr lang="sr-Latn-CS" sz="1000" b="1" dirty="0">
                <a:solidFill>
                  <a:schemeClr val="accent2">
                    <a:lumMod val="75000"/>
                  </a:schemeClr>
                </a:solidFill>
                <a:latin typeface="Cambria" pitchFamily="18" charset="0"/>
              </a:rPr>
              <a:t>Montenegro </a:t>
            </a:r>
            <a:r>
              <a:rPr lang="en-GB" sz="1000" b="1" dirty="0">
                <a:solidFill>
                  <a:schemeClr val="accent2">
                    <a:lumMod val="75000"/>
                  </a:schemeClr>
                </a:solidFill>
                <a:latin typeface="Cambria" pitchFamily="18" charset="0"/>
              </a:rPr>
              <a:t>to the European Union</a:t>
            </a:r>
            <a:r>
              <a:rPr lang="sr-Latn-CS" sz="1000" b="1" dirty="0">
                <a:solidFill>
                  <a:schemeClr val="accent2">
                    <a:lumMod val="75000"/>
                  </a:schemeClr>
                </a:solidFill>
                <a:latin typeface="Cambria" pitchFamily="18" charset="0"/>
              </a:rPr>
              <a:t> </a:t>
            </a:r>
            <a:endParaRPr lang="en-US" sz="1000" dirty="0">
              <a:solidFill>
                <a:schemeClr val="accent2">
                  <a:lumMod val="75000"/>
                </a:schemeClr>
              </a:solidFill>
              <a:latin typeface="+mn-lt"/>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b="1" dirty="0">
                <a:solidFill>
                  <a:srgbClr val="632523"/>
                </a:solidFill>
                <a:cs typeface="Arial" charset="0"/>
              </a:rPr>
              <a:t>Chapter 27:  </a:t>
            </a:r>
            <a:r>
              <a:rPr lang="en-US" sz="1100" b="1" dirty="0" smtClean="0">
                <a:solidFill>
                  <a:srgbClr val="632523"/>
                </a:solidFill>
                <a:cs typeface="Arial" charset="0"/>
              </a:rPr>
              <a:t>ENVIRONMENT</a:t>
            </a:r>
            <a:r>
              <a:rPr lang="x-none" sz="1100" b="1" dirty="0" smtClean="0">
                <a:solidFill>
                  <a:srgbClr val="632523"/>
                </a:solidFill>
                <a:cs typeface="Arial" charset="0"/>
              </a:rPr>
              <a:t> AND CLIMATE CHANGE</a:t>
            </a:r>
            <a:endParaRPr lang="pl-PL" sz="1100" b="1" dirty="0">
              <a:solidFill>
                <a:srgbClr val="632523"/>
              </a:solidFill>
              <a:cs typeface="Arial" charset="0"/>
            </a:endParaRPr>
          </a:p>
        </p:txBody>
      </p:sp>
      <p:pic>
        <p:nvPicPr>
          <p:cNvPr id="22536" name="Picture 18" descr="EU MN logo"/>
          <p:cNvPicPr>
            <a:picLocks noChangeAspect="1" noChangeArrowheads="1"/>
          </p:cNvPicPr>
          <p:nvPr/>
        </p:nvPicPr>
        <p:blipFill>
          <a:blip r:embed="rId3" cstate="print"/>
          <a:srcRect/>
          <a:stretch>
            <a:fillRect/>
          </a:stretch>
        </p:blipFill>
        <p:spPr bwMode="auto">
          <a:xfrm>
            <a:off x="152400" y="609600"/>
            <a:ext cx="1219200" cy="685800"/>
          </a:xfrm>
          <a:prstGeom prst="rect">
            <a:avLst/>
          </a:prstGeom>
          <a:noFill/>
          <a:ln w="9525">
            <a:noFill/>
            <a:miter lim="800000"/>
            <a:headEnd/>
            <a:tailEnd/>
          </a:ln>
        </p:spPr>
      </p:pic>
      <p:sp>
        <p:nvSpPr>
          <p:cNvPr id="18" name="Title 17"/>
          <p:cNvSpPr>
            <a:spLocks noGrp="1"/>
          </p:cNvSpPr>
          <p:nvPr>
            <p:ph type="title"/>
          </p:nvPr>
        </p:nvSpPr>
        <p:spPr>
          <a:xfrm>
            <a:off x="1600200" y="685800"/>
            <a:ext cx="6781800" cy="685800"/>
          </a:xfrm>
        </p:spPr>
        <p:txBody>
          <a:bodyPr>
            <a:noAutofit/>
          </a:bodyPr>
          <a:lstStyle/>
          <a:p>
            <a:pPr eaLnBrk="1" hangingPunct="1"/>
            <a:r>
              <a:rPr lang="en-US" sz="2400" b="1" dirty="0" smtClean="0">
                <a:solidFill>
                  <a:srgbClr val="800000"/>
                </a:solidFill>
              </a:rPr>
              <a:t>Plan for the harmonization of national legislation with the </a:t>
            </a:r>
            <a:r>
              <a:rPr lang="x-none" sz="2400" b="1" dirty="0" smtClean="0">
                <a:solidFill>
                  <a:srgbClr val="800000"/>
                </a:solidFill>
              </a:rPr>
              <a:t>Water </a:t>
            </a:r>
            <a:r>
              <a:rPr lang="en-US" sz="2400" b="1" dirty="0" smtClean="0">
                <a:solidFill>
                  <a:srgbClr val="800000"/>
                </a:solidFill>
              </a:rPr>
              <a:t>Framework Directive 2000/60/EC</a:t>
            </a:r>
          </a:p>
        </p:txBody>
      </p:sp>
      <p:sp>
        <p:nvSpPr>
          <p:cNvPr id="22538" name="Content Placeholder 18"/>
          <p:cNvSpPr>
            <a:spLocks noGrp="1"/>
          </p:cNvSpPr>
          <p:nvPr>
            <p:ph idx="1"/>
          </p:nvPr>
        </p:nvSpPr>
        <p:spPr/>
        <p:txBody>
          <a:bodyPr/>
          <a:lstStyle/>
          <a:p>
            <a:pPr eaLnBrk="1" hangingPunct="1">
              <a:buFont typeface="Arial" charset="0"/>
              <a:buNone/>
            </a:pPr>
            <a:endParaRPr lang="sl-SI" smtClean="0"/>
          </a:p>
          <a:p>
            <a:pPr eaLnBrk="1" hangingPunct="1">
              <a:buFont typeface="Arial" charset="0"/>
              <a:buNone/>
            </a:pPr>
            <a:endParaRPr lang="en-US" smtClean="0"/>
          </a:p>
          <a:p>
            <a:pPr eaLnBrk="1" hangingPunct="1"/>
            <a:endParaRPr lang="en-US" smtClean="0"/>
          </a:p>
        </p:txBody>
      </p:sp>
      <p:sp>
        <p:nvSpPr>
          <p:cNvPr id="22539" name="Rectangle 20"/>
          <p:cNvSpPr>
            <a:spLocks noChangeArrowheads="1"/>
          </p:cNvSpPr>
          <p:nvPr/>
        </p:nvSpPr>
        <p:spPr bwMode="auto">
          <a:xfrm>
            <a:off x="381000" y="1981200"/>
            <a:ext cx="7924800" cy="523875"/>
          </a:xfrm>
          <a:prstGeom prst="rect">
            <a:avLst/>
          </a:prstGeom>
          <a:noFill/>
          <a:ln w="9525">
            <a:noFill/>
            <a:miter lim="800000"/>
            <a:headEnd/>
            <a:tailEnd/>
          </a:ln>
        </p:spPr>
        <p:txBody>
          <a:bodyPr>
            <a:spAutoFit/>
          </a:bodyPr>
          <a:lstStyle/>
          <a:p>
            <a:endParaRPr lang="sr-Latn-CS" sz="1400" b="1">
              <a:latin typeface="Calibri" pitchFamily="34" charset="0"/>
            </a:endParaRPr>
          </a:p>
          <a:p>
            <a:r>
              <a:rPr lang="sr-Latn-CS" sz="1400" b="1">
                <a:latin typeface="Calibri" pitchFamily="34" charset="0"/>
              </a:rPr>
              <a:t>    </a:t>
            </a:r>
            <a:endParaRPr lang="en-US" sz="1400">
              <a:latin typeface="Calibri" pitchFamily="34" charset="0"/>
            </a:endParaRPr>
          </a:p>
        </p:txBody>
      </p:sp>
      <p:sp>
        <p:nvSpPr>
          <p:cNvPr id="22540" name="Rectangle 24"/>
          <p:cNvSpPr>
            <a:spLocks noChangeArrowheads="1"/>
          </p:cNvSpPr>
          <p:nvPr/>
        </p:nvSpPr>
        <p:spPr bwMode="auto">
          <a:xfrm>
            <a:off x="304800" y="1676400"/>
            <a:ext cx="8077200" cy="369332"/>
          </a:xfrm>
          <a:prstGeom prst="rect">
            <a:avLst/>
          </a:prstGeom>
          <a:noFill/>
          <a:ln w="9525">
            <a:noFill/>
            <a:miter lim="800000"/>
            <a:headEnd/>
            <a:tailEnd/>
          </a:ln>
        </p:spPr>
        <p:txBody>
          <a:bodyPr wrap="square">
            <a:spAutoFit/>
          </a:bodyPr>
          <a:lstStyle/>
          <a:p>
            <a:r>
              <a:rPr lang="sr-Latn-CS" b="1">
                <a:latin typeface="Calibri" pitchFamily="34" charset="0"/>
              </a:rPr>
              <a:t> </a:t>
            </a:r>
            <a:endParaRPr lang="sr-Latn-CS">
              <a:latin typeface="Calibri" pitchFamily="34" charset="0"/>
              <a:ea typeface="Calibri" pitchFamily="34" charset="0"/>
              <a:cs typeface="Times New Roman" pitchFamily="18" charset="0"/>
            </a:endParaRPr>
          </a:p>
        </p:txBody>
      </p:sp>
      <p:graphicFrame>
        <p:nvGraphicFramePr>
          <p:cNvPr id="26" name="Table 25"/>
          <p:cNvGraphicFramePr>
            <a:graphicFrameLocks noGrp="1"/>
          </p:cNvGraphicFramePr>
          <p:nvPr/>
        </p:nvGraphicFramePr>
        <p:xfrm>
          <a:off x="381000" y="1524001"/>
          <a:ext cx="8610599" cy="4905633"/>
        </p:xfrm>
        <a:graphic>
          <a:graphicData uri="http://schemas.openxmlformats.org/drawingml/2006/table">
            <a:tbl>
              <a:tblPr firstRow="1" bandRow="1">
                <a:tableStyleId>{5C22544A-7EE6-4342-B048-85BDC9FD1C3A}</a:tableStyleId>
              </a:tblPr>
              <a:tblGrid>
                <a:gridCol w="2132901"/>
                <a:gridCol w="4156580"/>
                <a:gridCol w="1272871"/>
                <a:gridCol w="1048247"/>
              </a:tblGrid>
              <a:tr h="796233">
                <a:tc>
                  <a:txBody>
                    <a:bodyPr/>
                    <a:lstStyle/>
                    <a:p>
                      <a:r>
                        <a:rPr lang="x-none" sz="1000" dirty="0" smtClean="0">
                          <a:latin typeface="+mn-lt"/>
                          <a:ea typeface="Calibri"/>
                          <a:cs typeface="Times New Roman"/>
                        </a:rPr>
                        <a:t>Existing legal  acts</a:t>
                      </a:r>
                      <a:endParaRPr lang="en-US" sz="1000" dirty="0"/>
                    </a:p>
                  </a:txBody>
                  <a:tcPr/>
                </a:tc>
                <a:tc>
                  <a:txBody>
                    <a:bodyPr/>
                    <a:lstStyle/>
                    <a:p>
                      <a:r>
                        <a:rPr lang="sr-Latn-CS" sz="1000" dirty="0" smtClean="0"/>
                        <a:t>Method of harmonization</a:t>
                      </a:r>
                      <a:endParaRPr lang="en-US" sz="1000" dirty="0"/>
                    </a:p>
                  </a:txBody>
                  <a:tcPr/>
                </a:tc>
                <a:tc>
                  <a:txBody>
                    <a:bodyPr/>
                    <a:lstStyle/>
                    <a:p>
                      <a:r>
                        <a:rPr lang="sr-Latn-CS" sz="1000" dirty="0" smtClean="0"/>
                        <a:t>Deadline for harmonization</a:t>
                      </a:r>
                      <a:endParaRPr lang="en-US" sz="1000" dirty="0"/>
                    </a:p>
                  </a:txBody>
                  <a:tcPr/>
                </a:tc>
                <a:tc>
                  <a:txBody>
                    <a:bodyPr/>
                    <a:lstStyle/>
                    <a:p>
                      <a:r>
                        <a:rPr lang="sr-Latn-CS" sz="1000" baseline="0" dirty="0" smtClean="0"/>
                        <a:t>Funds €</a:t>
                      </a:r>
                      <a:r>
                        <a:rPr lang="en-US" sz="1000" baseline="0" dirty="0" smtClean="0"/>
                        <a:t> for  implementation</a:t>
                      </a:r>
                      <a:endParaRPr lang="sr-Latn-CS" sz="1000" baseline="0" dirty="0" smtClean="0"/>
                    </a:p>
                    <a:p>
                      <a:r>
                        <a:rPr lang="sr-Latn-CS" sz="1000" baseline="0" dirty="0" smtClean="0"/>
                        <a:t> (experts estimation from  the countrise from the region)</a:t>
                      </a:r>
                      <a:endParaRPr lang="en-US" sz="1000" dirty="0"/>
                    </a:p>
                  </a:txBody>
                  <a:tcPr/>
                </a:tc>
              </a:tr>
              <a:tr h="227495">
                <a:tc>
                  <a:txBody>
                    <a:bodyPr/>
                    <a:lstStyle/>
                    <a:p>
                      <a:r>
                        <a:rPr lang="sr-Latn-CS" sz="1000" dirty="0" smtClean="0"/>
                        <a:t>Law</a:t>
                      </a:r>
                      <a:r>
                        <a:rPr lang="sr-Latn-CS" sz="1000" baseline="0" dirty="0" smtClean="0"/>
                        <a:t> on Waters</a:t>
                      </a:r>
                      <a:endParaRPr lang="en-US" sz="1000" dirty="0"/>
                    </a:p>
                  </a:txBody>
                  <a:tcPr/>
                </a:tc>
                <a:tc>
                  <a:txBody>
                    <a:bodyPr/>
                    <a:lstStyle/>
                    <a:p>
                      <a:r>
                        <a:rPr lang="sr-Latn-CS" sz="1000" dirty="0" smtClean="0"/>
                        <a:t>Amendments</a:t>
                      </a:r>
                      <a:r>
                        <a:rPr lang="sr-Latn-CS" sz="1000" baseline="0" dirty="0" smtClean="0"/>
                        <a:t> on the Law on Waters</a:t>
                      </a:r>
                      <a:endParaRPr lang="en-US" sz="1000" dirty="0"/>
                    </a:p>
                  </a:txBody>
                  <a:tcPr/>
                </a:tc>
                <a:tc>
                  <a:txBody>
                    <a:bodyPr/>
                    <a:lstStyle/>
                    <a:p>
                      <a:r>
                        <a:rPr lang="sr-Latn-CS" sz="1000" dirty="0" smtClean="0"/>
                        <a:t>2015</a:t>
                      </a:r>
                      <a:endParaRPr lang="en-US" sz="1000" dirty="0"/>
                    </a:p>
                  </a:txBody>
                  <a:tcPr/>
                </a:tc>
                <a:tc>
                  <a:txBody>
                    <a:bodyPr/>
                    <a:lstStyle/>
                    <a:p>
                      <a:r>
                        <a:rPr lang="sr-Latn-CS" sz="1000" dirty="0" smtClean="0"/>
                        <a:t>3000,00</a:t>
                      </a:r>
                      <a:endParaRPr lang="en-US" sz="1000" dirty="0"/>
                    </a:p>
                  </a:txBody>
                  <a:tcPr/>
                </a:tc>
              </a:tr>
              <a:tr h="310526">
                <a:tc>
                  <a:txBody>
                    <a:bodyPr/>
                    <a:lstStyle/>
                    <a:p>
                      <a:endParaRPr lang="en-US" sz="1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ea typeface="Calibri"/>
                          <a:cs typeface="Times New Roman"/>
                        </a:rPr>
                        <a:t>The adoption of the new by-law on the definition of the status of water </a:t>
                      </a:r>
                      <a:endParaRPr lang="en-US" sz="1000" dirty="0"/>
                    </a:p>
                  </a:txBody>
                  <a:tcPr/>
                </a:tc>
                <a:tc>
                  <a:txBody>
                    <a:bodyPr/>
                    <a:lstStyle/>
                    <a:p>
                      <a:r>
                        <a:rPr lang="sr-Latn-CS" sz="1000" dirty="0" smtClean="0"/>
                        <a:t>2016</a:t>
                      </a:r>
                      <a:endParaRPr lang="en-US" sz="1000" dirty="0"/>
                    </a:p>
                  </a:txBody>
                  <a:tcPr/>
                </a:tc>
                <a:tc>
                  <a:txBody>
                    <a:bodyPr/>
                    <a:lstStyle/>
                    <a:p>
                      <a:r>
                        <a:rPr lang="sr-Latn-CS" sz="1000" dirty="0" smtClean="0"/>
                        <a:t>2000,00</a:t>
                      </a:r>
                      <a:endParaRPr lang="en-US" sz="1000" dirty="0"/>
                    </a:p>
                  </a:txBody>
                  <a:tcPr/>
                </a:tc>
              </a:tr>
              <a:tr h="511864">
                <a:tc>
                  <a:txBody>
                    <a:bodyPr/>
                    <a:lstStyle/>
                    <a:p>
                      <a:r>
                        <a:rPr lang="en-US" sz="1000" dirty="0" smtClean="0"/>
                        <a:t>Regulation on the classification and categorization of surface and groundwater</a:t>
                      </a:r>
                      <a:endParaRPr lang="en-US" sz="1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x-none" sz="1000" dirty="0" smtClean="0">
                          <a:ea typeface="Calibri"/>
                          <a:cs typeface="Times New Roman"/>
                        </a:rPr>
                        <a:t>Amendments</a:t>
                      </a:r>
                      <a:r>
                        <a:rPr lang="x-none" sz="1000" baseline="0" dirty="0" smtClean="0">
                          <a:ea typeface="Calibri"/>
                          <a:cs typeface="Times New Roman"/>
                        </a:rPr>
                        <a:t> to the </a:t>
                      </a:r>
                      <a:r>
                        <a:rPr lang="en-US" sz="1000" dirty="0" smtClean="0"/>
                        <a:t>Regulation on the classification and categorization of surface and groundwater</a:t>
                      </a:r>
                    </a:p>
                    <a:p>
                      <a:endParaRPr lang="en-US" sz="1000" dirty="0" smtClean="0">
                        <a:ea typeface="Calibri"/>
                        <a:cs typeface="Times New Roman"/>
                      </a:endParaRPr>
                    </a:p>
                  </a:txBody>
                  <a:tcPr/>
                </a:tc>
                <a:tc>
                  <a:txBody>
                    <a:bodyPr/>
                    <a:lstStyle/>
                    <a:p>
                      <a:r>
                        <a:rPr lang="sr-Latn-CS" sz="1000" dirty="0" smtClean="0"/>
                        <a:t>2016</a:t>
                      </a:r>
                      <a:endParaRPr lang="en-US" sz="1000" dirty="0"/>
                    </a:p>
                  </a:txBody>
                  <a:tcPr/>
                </a:tc>
                <a:tc>
                  <a:txBody>
                    <a:bodyPr/>
                    <a:lstStyle/>
                    <a:p>
                      <a:r>
                        <a:rPr lang="sr-Latn-CS" sz="1000" dirty="0" smtClean="0"/>
                        <a:t>2 000, 00</a:t>
                      </a:r>
                      <a:endParaRPr lang="en-US" sz="1000" dirty="0"/>
                    </a:p>
                  </a:txBody>
                  <a:tcPr/>
                </a:tc>
              </a:tr>
              <a:tr h="938417">
                <a:tc>
                  <a:txBody>
                    <a:bodyPr/>
                    <a:lstStyle/>
                    <a:p>
                      <a:r>
                        <a:rPr lang="en-US" sz="1000" dirty="0" smtClean="0"/>
                        <a:t>Regulation on quality and sanitary and technical requirements for wastewater discharge into the recipient and the public sewerage system, and </a:t>
                      </a:r>
                      <a:r>
                        <a:rPr lang="x-none" sz="1000" dirty="0" smtClean="0"/>
                        <a:t>the method on </a:t>
                      </a:r>
                      <a:r>
                        <a:rPr lang="en-US" sz="1000" dirty="0" smtClean="0"/>
                        <a:t>wastewater quality testing </a:t>
                      </a:r>
                      <a:endParaRPr lang="en-US" sz="1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x-none" sz="1000" dirty="0" smtClean="0">
                          <a:ea typeface="Calibri"/>
                          <a:cs typeface="Times New Roman"/>
                        </a:rPr>
                        <a:t>Amendments</a:t>
                      </a:r>
                      <a:r>
                        <a:rPr lang="x-none" sz="1000" baseline="0" dirty="0" smtClean="0">
                          <a:ea typeface="Calibri"/>
                          <a:cs typeface="Times New Roman"/>
                        </a:rPr>
                        <a:t> to the </a:t>
                      </a:r>
                      <a:r>
                        <a:rPr lang="en-US" sz="1000" dirty="0" smtClean="0"/>
                        <a:t>Regulation on quality and sanitary and technical requirements for wastewater discharge into the recipient and the public sewerage system, and </a:t>
                      </a:r>
                      <a:r>
                        <a:rPr lang="x-none" sz="1000" dirty="0" smtClean="0"/>
                        <a:t>the method on </a:t>
                      </a:r>
                      <a:r>
                        <a:rPr lang="en-US" sz="1000" dirty="0" smtClean="0"/>
                        <a:t>wastewater quality testing </a:t>
                      </a:r>
                    </a:p>
                    <a:p>
                      <a:pPr marL="0" marR="0" indent="0" algn="l" defTabSz="914400" rtl="0" eaLnBrk="1" fontAlgn="auto" latinLnBrk="0" hangingPunct="1">
                        <a:lnSpc>
                          <a:spcPct val="100000"/>
                        </a:lnSpc>
                        <a:spcBef>
                          <a:spcPts val="0"/>
                        </a:spcBef>
                        <a:spcAft>
                          <a:spcPts val="0"/>
                        </a:spcAft>
                        <a:buClrTx/>
                        <a:buSzTx/>
                        <a:buFontTx/>
                        <a:buNone/>
                        <a:tabLst/>
                        <a:defRPr/>
                      </a:pPr>
                      <a:endParaRPr lang="sr-Latn-CS" sz="1000" dirty="0" smtClean="0">
                        <a:ea typeface="Calibri"/>
                        <a:cs typeface="Times New Roman"/>
                      </a:endParaRPr>
                    </a:p>
                    <a:p>
                      <a:endParaRPr lang="en-US" sz="1000" dirty="0"/>
                    </a:p>
                  </a:txBody>
                  <a:tcPr/>
                </a:tc>
                <a:tc>
                  <a:txBody>
                    <a:bodyPr/>
                    <a:lstStyle/>
                    <a:p>
                      <a:r>
                        <a:rPr lang="sr-Latn-CS" sz="1000" dirty="0" smtClean="0"/>
                        <a:t>2018</a:t>
                      </a:r>
                      <a:endParaRPr lang="en-US" sz="1000" dirty="0"/>
                    </a:p>
                  </a:txBody>
                  <a:tcPr/>
                </a:tc>
                <a:tc>
                  <a:txBody>
                    <a:bodyPr/>
                    <a:lstStyle/>
                    <a:p>
                      <a:r>
                        <a:rPr lang="sr-Latn-CS" sz="1000" dirty="0" smtClean="0"/>
                        <a:t>1 000,00</a:t>
                      </a:r>
                      <a:endParaRPr lang="en-US" sz="1000" dirty="0"/>
                    </a:p>
                  </a:txBody>
                  <a:tcPr/>
                </a:tc>
              </a:tr>
              <a:tr h="511864">
                <a:tc>
                  <a:txBody>
                    <a:bodyPr/>
                    <a:lstStyle/>
                    <a:p>
                      <a:r>
                        <a:rPr lang="x-none" sz="1000" kern="1200" dirty="0" smtClean="0">
                          <a:solidFill>
                            <a:schemeClr val="dk1"/>
                          </a:solidFill>
                          <a:latin typeface="+mn-lt"/>
                          <a:ea typeface="+mn-ea"/>
                          <a:cs typeface="+mn-cs"/>
                        </a:rPr>
                        <a:t>P</a:t>
                      </a:r>
                      <a:r>
                        <a:rPr lang="en-US" sz="1000" kern="1200" dirty="0" err="1" smtClean="0">
                          <a:solidFill>
                            <a:schemeClr val="dk1"/>
                          </a:solidFill>
                          <a:latin typeface="+mn-lt"/>
                          <a:ea typeface="+mn-ea"/>
                          <a:cs typeface="+mn-cs"/>
                        </a:rPr>
                        <a:t>rogramme</a:t>
                      </a:r>
                      <a:r>
                        <a:rPr lang="en-US" sz="1000" kern="1200" dirty="0" smtClean="0">
                          <a:solidFill>
                            <a:schemeClr val="dk1"/>
                          </a:solidFill>
                          <a:latin typeface="+mn-lt"/>
                          <a:ea typeface="+mn-ea"/>
                          <a:cs typeface="+mn-cs"/>
                        </a:rPr>
                        <a:t> of systematic examination of surface and ground waters</a:t>
                      </a:r>
                      <a:endParaRPr lang="en-US" sz="1000" kern="120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CS" sz="1000" dirty="0" smtClean="0">
                          <a:cs typeface="Times New Roman"/>
                        </a:rPr>
                        <a:t>Amendments</a:t>
                      </a:r>
                      <a:r>
                        <a:rPr lang="sr-Latn-CS" sz="1000" baseline="0" dirty="0" smtClean="0">
                          <a:cs typeface="Times New Roman"/>
                        </a:rPr>
                        <a:t> to  </a:t>
                      </a:r>
                      <a:r>
                        <a:rPr lang="x-none" sz="1000" kern="1200" dirty="0" smtClean="0">
                          <a:solidFill>
                            <a:schemeClr val="dk1"/>
                          </a:solidFill>
                          <a:latin typeface="+mn-lt"/>
                          <a:ea typeface="+mn-ea"/>
                          <a:cs typeface="+mn-cs"/>
                        </a:rPr>
                        <a:t>P</a:t>
                      </a:r>
                      <a:r>
                        <a:rPr lang="en-US" sz="1000" kern="1200" dirty="0" err="1" smtClean="0">
                          <a:solidFill>
                            <a:schemeClr val="dk1"/>
                          </a:solidFill>
                          <a:latin typeface="+mn-lt"/>
                          <a:ea typeface="+mn-ea"/>
                          <a:cs typeface="+mn-cs"/>
                        </a:rPr>
                        <a:t>rogramme</a:t>
                      </a:r>
                      <a:r>
                        <a:rPr lang="en-US" sz="1000" kern="1200" dirty="0" smtClean="0">
                          <a:solidFill>
                            <a:schemeClr val="dk1"/>
                          </a:solidFill>
                          <a:latin typeface="+mn-lt"/>
                          <a:ea typeface="+mn-ea"/>
                          <a:cs typeface="+mn-cs"/>
                        </a:rPr>
                        <a:t> of systematic examination of surface and ground waters</a:t>
                      </a:r>
                    </a:p>
                    <a:p>
                      <a:endParaRPr lang="sr-Latn-CS" sz="1000" dirty="0" smtClean="0">
                        <a:cs typeface="Times New Roman"/>
                      </a:endParaRPr>
                    </a:p>
                  </a:txBody>
                  <a:tcPr/>
                </a:tc>
                <a:tc>
                  <a:txBody>
                    <a:bodyPr/>
                    <a:lstStyle/>
                    <a:p>
                      <a:r>
                        <a:rPr lang="sr-Latn-CS" sz="1000" dirty="0" smtClean="0"/>
                        <a:t>2018</a:t>
                      </a:r>
                      <a:endParaRPr lang="en-US" sz="1000" dirty="0"/>
                    </a:p>
                  </a:txBody>
                  <a:tcPr/>
                </a:tc>
                <a:tc>
                  <a:txBody>
                    <a:bodyPr/>
                    <a:lstStyle/>
                    <a:p>
                      <a:r>
                        <a:rPr lang="sr-Latn-CS" sz="1000" dirty="0" smtClean="0"/>
                        <a:t>10 000, 00</a:t>
                      </a:r>
                      <a:endParaRPr lang="en-US" sz="1000" dirty="0"/>
                    </a:p>
                  </a:txBody>
                  <a:tcPr/>
                </a:tc>
              </a:tr>
              <a:tr h="369679">
                <a:tc>
                  <a:txBody>
                    <a:bodyPr/>
                    <a:lstStyle/>
                    <a:p>
                      <a:r>
                        <a:rPr lang="x-none" sz="1000" dirty="0" smtClean="0"/>
                        <a:t>Regulation on establishing information system on waters</a:t>
                      </a:r>
                      <a:endParaRPr lang="en-US" sz="1000" dirty="0"/>
                    </a:p>
                  </a:txBody>
                  <a:tcPr/>
                </a:tc>
                <a:tc>
                  <a:txBody>
                    <a:bodyPr/>
                    <a:lstStyle/>
                    <a:p>
                      <a:r>
                        <a:rPr lang="sr-Latn-CS" sz="1000" dirty="0" smtClean="0">
                          <a:cs typeface="Times New Roman"/>
                        </a:rPr>
                        <a:t>Establishing on  information system on waters</a:t>
                      </a:r>
                      <a:endParaRPr lang="en-US" sz="1000" dirty="0"/>
                    </a:p>
                  </a:txBody>
                  <a:tcPr/>
                </a:tc>
                <a:tc>
                  <a:txBody>
                    <a:bodyPr/>
                    <a:lstStyle/>
                    <a:p>
                      <a:r>
                        <a:rPr lang="sr-Latn-CS" sz="1000" dirty="0" smtClean="0"/>
                        <a:t>2018</a:t>
                      </a:r>
                      <a:endParaRPr lang="en-US" sz="1000" dirty="0"/>
                    </a:p>
                  </a:txBody>
                  <a:tcPr/>
                </a:tc>
                <a:tc>
                  <a:txBody>
                    <a:bodyPr/>
                    <a:lstStyle/>
                    <a:p>
                      <a:r>
                        <a:rPr lang="sr-Latn-CS" sz="1000" dirty="0" smtClean="0"/>
                        <a:t>1 000 000, 00</a:t>
                      </a:r>
                      <a:endParaRPr lang="en-US" sz="1000" dirty="0"/>
                    </a:p>
                  </a:txBody>
                  <a:tcPr/>
                </a:tc>
              </a:tr>
              <a:tr h="602227">
                <a:tc>
                  <a:txBody>
                    <a:bodyPr/>
                    <a:lstStyle/>
                    <a:p>
                      <a:r>
                        <a:rPr lang="x-none" sz="1000" kern="1200" dirty="0" smtClean="0">
                          <a:solidFill>
                            <a:schemeClr val="dk1"/>
                          </a:solidFill>
                          <a:latin typeface="+mn-lt"/>
                          <a:ea typeface="+mn-ea"/>
                          <a:cs typeface="+mn-cs"/>
                        </a:rPr>
                        <a:t>Regulation </a:t>
                      </a:r>
                      <a:r>
                        <a:rPr lang="x-none" sz="1000" kern="1200" baseline="0" dirty="0" smtClean="0">
                          <a:solidFill>
                            <a:schemeClr val="dk1"/>
                          </a:solidFill>
                          <a:latin typeface="+mn-lt"/>
                          <a:ea typeface="+mn-ea"/>
                          <a:cs typeface="+mn-cs"/>
                        </a:rPr>
                        <a:t> </a:t>
                      </a:r>
                      <a:r>
                        <a:rPr lang="x-none" sz="1000" kern="1200" dirty="0" smtClean="0">
                          <a:solidFill>
                            <a:schemeClr val="dk1"/>
                          </a:solidFill>
                          <a:latin typeface="+mn-lt"/>
                          <a:ea typeface="+mn-ea"/>
                          <a:cs typeface="+mn-cs"/>
                        </a:rPr>
                        <a:t> </a:t>
                      </a:r>
                      <a:r>
                        <a:rPr lang="en-US" sz="1000" kern="1200" dirty="0" smtClean="0">
                          <a:solidFill>
                            <a:schemeClr val="dk1"/>
                          </a:solidFill>
                          <a:latin typeface="+mn-lt"/>
                          <a:ea typeface="+mn-ea"/>
                          <a:cs typeface="+mn-cs"/>
                        </a:rPr>
                        <a:t>of a River Basin Management </a:t>
                      </a:r>
                      <a:r>
                        <a:rPr lang="x-none" sz="1000" kern="1200" dirty="0" smtClean="0">
                          <a:solidFill>
                            <a:schemeClr val="dk1"/>
                          </a:solidFill>
                          <a:latin typeface="+mn-lt"/>
                          <a:ea typeface="+mn-ea"/>
                          <a:cs typeface="+mn-cs"/>
                        </a:rPr>
                        <a:t>P</a:t>
                      </a:r>
                      <a:r>
                        <a:rPr lang="en-US" sz="1000" kern="1200" dirty="0" err="1" smtClean="0">
                          <a:solidFill>
                            <a:schemeClr val="dk1"/>
                          </a:solidFill>
                          <a:latin typeface="+mn-lt"/>
                          <a:ea typeface="+mn-ea"/>
                          <a:cs typeface="+mn-cs"/>
                        </a:rPr>
                        <a:t>lan</a:t>
                      </a:r>
                      <a:r>
                        <a:rPr lang="en-US" sz="1000" kern="1200" dirty="0" smtClean="0">
                          <a:solidFill>
                            <a:schemeClr val="dk1"/>
                          </a:solidFill>
                          <a:latin typeface="+mn-lt"/>
                          <a:ea typeface="+mn-ea"/>
                          <a:cs typeface="+mn-cs"/>
                        </a:rPr>
                        <a:t> to the water area of ​​the river basin or part of it</a:t>
                      </a:r>
                      <a:endParaRPr lang="en-US" sz="1000" kern="1200" dirty="0">
                        <a:solidFill>
                          <a:schemeClr val="dk1"/>
                        </a:solidFill>
                        <a:latin typeface="+mn-lt"/>
                        <a:ea typeface="+mn-ea"/>
                        <a:cs typeface="+mn-cs"/>
                      </a:endParaRPr>
                    </a:p>
                  </a:txBody>
                  <a:tcPr/>
                </a:tc>
                <a:tc>
                  <a:txBody>
                    <a:bodyPr/>
                    <a:lstStyle/>
                    <a:p>
                      <a:r>
                        <a:rPr lang="en-US" sz="1000" kern="1200" dirty="0" smtClean="0">
                          <a:solidFill>
                            <a:schemeClr val="dk1"/>
                          </a:solidFill>
                          <a:latin typeface="+mn-lt"/>
                          <a:ea typeface="+mn-ea"/>
                          <a:cs typeface="+mn-cs"/>
                        </a:rPr>
                        <a:t>River Basin Management plan to the water area of ​​the river basin or part of it </a:t>
                      </a:r>
                      <a:endParaRPr lang="en-US" sz="1000" kern="1200" dirty="0">
                        <a:solidFill>
                          <a:schemeClr val="dk1"/>
                        </a:solidFill>
                        <a:latin typeface="+mn-lt"/>
                        <a:ea typeface="+mn-ea"/>
                        <a:cs typeface="+mn-cs"/>
                      </a:endParaRPr>
                    </a:p>
                  </a:txBody>
                  <a:tcPr/>
                </a:tc>
                <a:tc>
                  <a:txBody>
                    <a:bodyPr/>
                    <a:lstStyle/>
                    <a:p>
                      <a:r>
                        <a:rPr lang="sr-Latn-CS" sz="1000" dirty="0" smtClean="0"/>
                        <a:t>2020</a:t>
                      </a:r>
                      <a:endParaRPr lang="en-US" sz="1000" dirty="0"/>
                    </a:p>
                  </a:txBody>
                  <a:tcPr/>
                </a:tc>
                <a:tc>
                  <a:txBody>
                    <a:bodyPr/>
                    <a:lstStyle/>
                    <a:p>
                      <a:r>
                        <a:rPr lang="sr-Latn-CS" sz="1000" dirty="0" smtClean="0"/>
                        <a:t>2 000 000, 00</a:t>
                      </a:r>
                      <a:endParaRPr lang="en-US" sz="1000" dirty="0"/>
                    </a:p>
                  </a:txBody>
                  <a:tcPr/>
                </a:tc>
              </a:tr>
              <a:tr h="227495">
                <a:tc>
                  <a:txBody>
                    <a:bodyPr/>
                    <a:lstStyle/>
                    <a:p>
                      <a:endParaRPr lang="en-US" sz="1000" dirty="0"/>
                    </a:p>
                  </a:txBody>
                  <a:tcPr/>
                </a:tc>
                <a:tc>
                  <a:txBody>
                    <a:bodyPr/>
                    <a:lstStyle/>
                    <a:p>
                      <a:r>
                        <a:rPr lang="en-US" sz="1000" dirty="0" smtClean="0"/>
                        <a:t>The program of measures for each river basin district</a:t>
                      </a:r>
                      <a:endParaRPr lang="en-US" sz="1000" dirty="0"/>
                    </a:p>
                  </a:txBody>
                  <a:tcPr/>
                </a:tc>
                <a:tc>
                  <a:txBody>
                    <a:bodyPr/>
                    <a:lstStyle/>
                    <a:p>
                      <a:pPr marL="0" marR="0" algn="just">
                        <a:lnSpc>
                          <a:spcPct val="115000"/>
                        </a:lnSpc>
                        <a:spcBef>
                          <a:spcPts val="0"/>
                        </a:spcBef>
                        <a:spcAft>
                          <a:spcPts val="0"/>
                        </a:spcAft>
                      </a:pPr>
                      <a:r>
                        <a:rPr lang="en-US" sz="1000" dirty="0" smtClean="0">
                          <a:latin typeface="+mn-lt"/>
                          <a:ea typeface="Calibri"/>
                          <a:cs typeface="Times New Roman"/>
                        </a:rPr>
                        <a:t>2020</a:t>
                      </a:r>
                      <a:r>
                        <a:rPr lang="x-none" sz="1000" baseline="0" dirty="0" smtClean="0">
                          <a:latin typeface="+mn-lt"/>
                          <a:ea typeface="Calibri"/>
                          <a:cs typeface="Times New Roman"/>
                        </a:rPr>
                        <a:t> + 6 months</a:t>
                      </a:r>
                      <a:endParaRPr lang="en-US" sz="1000" dirty="0">
                        <a:latin typeface="+mn-lt"/>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000" dirty="0">
                          <a:latin typeface="+mn-lt"/>
                          <a:ea typeface="Calibri"/>
                          <a:cs typeface="Times New Roman"/>
                        </a:rPr>
                        <a:t>10</a:t>
                      </a:r>
                      <a:r>
                        <a:rPr lang="en-US" sz="1000" dirty="0">
                          <a:latin typeface="Arial"/>
                          <a:ea typeface="Calibri"/>
                          <a:cs typeface="Times New Roman"/>
                        </a:rPr>
                        <a:t>  </a:t>
                      </a:r>
                      <a:r>
                        <a:rPr lang="en-US" sz="1000" dirty="0">
                          <a:latin typeface="+mn-lt"/>
                          <a:ea typeface="Calibri"/>
                          <a:cs typeface="Times New Roman"/>
                        </a:rPr>
                        <a:t>000,00</a:t>
                      </a:r>
                    </a:p>
                  </a:txBody>
                  <a:tcPr marL="68580" marR="68580" marT="0" marB="0"/>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b="1" dirty="0">
                <a:solidFill>
                  <a:srgbClr val="F2DCDB"/>
                </a:solidFill>
                <a:latin typeface="Cambria" pitchFamily="18" charset="0"/>
                <a:cs typeface="Arial" charset="0"/>
              </a:rPr>
              <a:t>Chapter </a:t>
            </a:r>
            <a:r>
              <a:rPr lang="en-US" b="1" dirty="0">
                <a:solidFill>
                  <a:srgbClr val="F2DCDB"/>
                </a:solidFill>
                <a:latin typeface="Cambria" pitchFamily="18" charset="0"/>
                <a:cs typeface="Arial" charset="0"/>
              </a:rPr>
              <a:t>27</a:t>
            </a:r>
            <a:r>
              <a:rPr lang="sr-Latn-CS" b="1" dirty="0">
                <a:solidFill>
                  <a:srgbClr val="F2DCDB"/>
                </a:solidFill>
                <a:latin typeface="Cambria" pitchFamily="18" charset="0"/>
                <a:cs typeface="Arial" charset="0"/>
              </a:rPr>
              <a:t>: </a:t>
            </a:r>
            <a:r>
              <a:rPr lang="en-US" b="1" dirty="0">
                <a:solidFill>
                  <a:srgbClr val="F2DCDB"/>
                </a:solidFill>
                <a:latin typeface="Cambria" pitchFamily="18" charset="0"/>
                <a:cs typeface="Arial" charset="0"/>
              </a:rPr>
              <a:t>Environment </a:t>
            </a:r>
            <a:r>
              <a:rPr lang="x-none" b="1" dirty="0" smtClean="0">
                <a:solidFill>
                  <a:srgbClr val="F2DCDB"/>
                </a:solidFill>
                <a:latin typeface="Cambria" pitchFamily="18" charset="0"/>
                <a:cs typeface="Arial" charset="0"/>
              </a:rPr>
              <a:t> and Climate Change</a:t>
            </a:r>
            <a:endParaRPr lang="en-US" b="1" dirty="0">
              <a:solidFill>
                <a:srgbClr val="F2DCDB"/>
              </a:solidFill>
              <a:latin typeface="Cambria" pitchFamily="18" charset="0"/>
              <a:cs typeface="Arial" charset="0"/>
            </a:endParaRPr>
          </a:p>
        </p:txBody>
      </p:sp>
      <p:sp>
        <p:nvSpPr>
          <p:cNvPr id="23555" name="Text Box 121"/>
          <p:cNvSpPr txBox="1">
            <a:spLocks noChangeArrowheads="1"/>
          </p:cNvSpPr>
          <p:nvPr/>
        </p:nvSpPr>
        <p:spPr bwMode="auto">
          <a:xfrm>
            <a:off x="250825" y="2590800"/>
            <a:ext cx="8605838" cy="3502025"/>
          </a:xfrm>
          <a:prstGeom prst="rect">
            <a:avLst/>
          </a:prstGeom>
          <a:noFill/>
          <a:ln w="9525">
            <a:noFill/>
            <a:miter lim="800000"/>
            <a:headEnd/>
            <a:tailEnd/>
          </a:ln>
        </p:spPr>
        <p:txBody>
          <a:bodyPr/>
          <a:lstStyle/>
          <a:p>
            <a:pPr marL="14288" indent="-14288" eaLnBrk="0" hangingPunct="0"/>
            <a:endParaRPr lang="en-US" sz="1600">
              <a:cs typeface="Arial" charset="0"/>
            </a:endParaRPr>
          </a:p>
        </p:txBody>
      </p:sp>
      <p:grpSp>
        <p:nvGrpSpPr>
          <p:cNvPr id="23556"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23557" name="Picture 4" descr="C:\Documents and Settings\alen.nikezic\Desktop\MUPIJU-Stari komp\Press clipping\montenegro grb.wmf"/>
          <p:cNvPicPr>
            <a:picLocks noChangeAspect="1" noChangeArrowheads="1"/>
          </p:cNvPicPr>
          <p:nvPr/>
        </p:nvPicPr>
        <p:blipFill>
          <a:blip r:embed="rId2"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rPr>
              <a:t>Negotiating Team for the Accession of  </a:t>
            </a:r>
            <a:r>
              <a:rPr lang="sr-Latn-CS" sz="1000" b="1" dirty="0">
                <a:solidFill>
                  <a:schemeClr val="accent2">
                    <a:lumMod val="75000"/>
                  </a:schemeClr>
                </a:solidFill>
                <a:latin typeface="Cambria" pitchFamily="18" charset="0"/>
              </a:rPr>
              <a:t>Montenegro </a:t>
            </a:r>
            <a:r>
              <a:rPr lang="en-GB" sz="1000" b="1" dirty="0">
                <a:solidFill>
                  <a:schemeClr val="accent2">
                    <a:lumMod val="75000"/>
                  </a:schemeClr>
                </a:solidFill>
                <a:latin typeface="Cambria" pitchFamily="18" charset="0"/>
              </a:rPr>
              <a:t>to the European Union</a:t>
            </a:r>
            <a:r>
              <a:rPr lang="sr-Latn-CS" sz="1000" b="1" dirty="0">
                <a:solidFill>
                  <a:schemeClr val="accent2">
                    <a:lumMod val="75000"/>
                  </a:schemeClr>
                </a:solidFill>
                <a:latin typeface="Cambria" pitchFamily="18" charset="0"/>
              </a:rPr>
              <a:t> </a:t>
            </a:r>
            <a:endParaRPr lang="en-US" sz="1000" dirty="0">
              <a:solidFill>
                <a:schemeClr val="accent2">
                  <a:lumMod val="75000"/>
                </a:schemeClr>
              </a:solidFill>
              <a:latin typeface="+mn-lt"/>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b="1" dirty="0">
                <a:solidFill>
                  <a:srgbClr val="632523"/>
                </a:solidFill>
                <a:cs typeface="Arial" charset="0"/>
              </a:rPr>
              <a:t>Chapter 27:  </a:t>
            </a:r>
            <a:r>
              <a:rPr lang="en-US" sz="1100" b="1" dirty="0" smtClean="0">
                <a:solidFill>
                  <a:srgbClr val="632523"/>
                </a:solidFill>
                <a:cs typeface="Arial" charset="0"/>
              </a:rPr>
              <a:t>ENVIRONMENT</a:t>
            </a:r>
            <a:r>
              <a:rPr lang="x-none" sz="1100" b="1" dirty="0" smtClean="0">
                <a:solidFill>
                  <a:srgbClr val="632523"/>
                </a:solidFill>
                <a:cs typeface="Arial" charset="0"/>
              </a:rPr>
              <a:t> AND CLIMATE CHANGE</a:t>
            </a:r>
            <a:endParaRPr lang="pl-PL" sz="1100" b="1" dirty="0">
              <a:solidFill>
                <a:srgbClr val="632523"/>
              </a:solidFill>
              <a:cs typeface="Arial" charset="0"/>
            </a:endParaRPr>
          </a:p>
        </p:txBody>
      </p:sp>
      <p:pic>
        <p:nvPicPr>
          <p:cNvPr id="23560" name="Picture 18" descr="EU MN logo"/>
          <p:cNvPicPr>
            <a:picLocks noChangeAspect="1" noChangeArrowheads="1"/>
          </p:cNvPicPr>
          <p:nvPr/>
        </p:nvPicPr>
        <p:blipFill>
          <a:blip r:embed="rId3" cstate="print"/>
          <a:srcRect/>
          <a:stretch>
            <a:fillRect/>
          </a:stretch>
        </p:blipFill>
        <p:spPr bwMode="auto">
          <a:xfrm>
            <a:off x="152400" y="609600"/>
            <a:ext cx="1219200" cy="685800"/>
          </a:xfrm>
          <a:prstGeom prst="rect">
            <a:avLst/>
          </a:prstGeom>
          <a:noFill/>
          <a:ln w="9525">
            <a:noFill/>
            <a:miter lim="800000"/>
            <a:headEnd/>
            <a:tailEnd/>
          </a:ln>
        </p:spPr>
      </p:pic>
      <p:sp>
        <p:nvSpPr>
          <p:cNvPr id="23561" name="Title 17"/>
          <p:cNvSpPr>
            <a:spLocks noGrp="1"/>
          </p:cNvSpPr>
          <p:nvPr>
            <p:ph type="title"/>
          </p:nvPr>
        </p:nvSpPr>
        <p:spPr>
          <a:xfrm>
            <a:off x="381000" y="609600"/>
            <a:ext cx="8305800" cy="808038"/>
          </a:xfrm>
        </p:spPr>
        <p:txBody>
          <a:bodyPr/>
          <a:lstStyle/>
          <a:p>
            <a:pPr eaLnBrk="1" hangingPunct="1"/>
            <a:r>
              <a:rPr lang="sr-Latn-CS" sz="4000" b="1" smtClean="0"/>
              <a:t/>
            </a:r>
            <a:br>
              <a:rPr lang="sr-Latn-CS" sz="4000" b="1" smtClean="0"/>
            </a:br>
            <a:r>
              <a:rPr lang="sr-Latn-CS" sz="3200" b="1" smtClean="0">
                <a:solidFill>
                  <a:srgbClr val="800000"/>
                </a:solidFill>
                <a:cs typeface="Arial" charset="0"/>
              </a:rPr>
              <a:t>Institu</a:t>
            </a:r>
            <a:r>
              <a:rPr lang="en-US" sz="3200" b="1" smtClean="0">
                <a:solidFill>
                  <a:srgbClr val="800000"/>
                </a:solidFill>
                <a:cs typeface="Arial" charset="0"/>
              </a:rPr>
              <a:t>tional  framework</a:t>
            </a:r>
            <a:r>
              <a:rPr lang="sr-Latn-CS" sz="3200" b="1" smtClean="0">
                <a:solidFill>
                  <a:srgbClr val="632523"/>
                </a:solidFill>
                <a:cs typeface="Arial" charset="0"/>
              </a:rPr>
              <a:t> </a:t>
            </a:r>
            <a:br>
              <a:rPr lang="sr-Latn-CS" sz="3200" b="1" smtClean="0">
                <a:solidFill>
                  <a:srgbClr val="632523"/>
                </a:solidFill>
                <a:cs typeface="Arial" charset="0"/>
              </a:rPr>
            </a:br>
            <a:endParaRPr lang="en-US" sz="3200" b="1" smtClean="0">
              <a:solidFill>
                <a:srgbClr val="632523"/>
              </a:solidFill>
              <a:cs typeface="Arial" charset="0"/>
            </a:endParaRPr>
          </a:p>
        </p:txBody>
      </p:sp>
      <p:sp>
        <p:nvSpPr>
          <p:cNvPr id="23562" name="Content Placeholder 18"/>
          <p:cNvSpPr>
            <a:spLocks noGrp="1"/>
          </p:cNvSpPr>
          <p:nvPr>
            <p:ph idx="1"/>
          </p:nvPr>
        </p:nvSpPr>
        <p:spPr>
          <a:xfrm>
            <a:off x="457200" y="1295400"/>
            <a:ext cx="8229600" cy="4830763"/>
          </a:xfrm>
        </p:spPr>
        <p:txBody>
          <a:bodyPr/>
          <a:lstStyle/>
          <a:p>
            <a:pPr eaLnBrk="1" hangingPunct="1">
              <a:buFont typeface="Arial" charset="0"/>
              <a:buNone/>
            </a:pPr>
            <a:endParaRPr lang="en-US" dirty="0" smtClean="0"/>
          </a:p>
          <a:p>
            <a:pPr eaLnBrk="1" hangingPunct="1"/>
            <a:endParaRPr lang="en-US" dirty="0" smtClean="0"/>
          </a:p>
        </p:txBody>
      </p:sp>
      <p:sp>
        <p:nvSpPr>
          <p:cNvPr id="23563" name="Rectangle 20"/>
          <p:cNvSpPr>
            <a:spLocks noChangeArrowheads="1"/>
          </p:cNvSpPr>
          <p:nvPr/>
        </p:nvSpPr>
        <p:spPr bwMode="auto">
          <a:xfrm>
            <a:off x="381000" y="1981200"/>
            <a:ext cx="7924800" cy="523875"/>
          </a:xfrm>
          <a:prstGeom prst="rect">
            <a:avLst/>
          </a:prstGeom>
          <a:noFill/>
          <a:ln w="9525">
            <a:noFill/>
            <a:miter lim="800000"/>
            <a:headEnd/>
            <a:tailEnd/>
          </a:ln>
        </p:spPr>
        <p:txBody>
          <a:bodyPr>
            <a:spAutoFit/>
          </a:bodyPr>
          <a:lstStyle/>
          <a:p>
            <a:endParaRPr lang="sr-Latn-CS" sz="1400" b="1">
              <a:latin typeface="Calibri" pitchFamily="34" charset="0"/>
            </a:endParaRPr>
          </a:p>
          <a:p>
            <a:r>
              <a:rPr lang="sr-Latn-CS" sz="1400" b="1">
                <a:latin typeface="Calibri" pitchFamily="34" charset="0"/>
              </a:rPr>
              <a:t>    </a:t>
            </a:r>
            <a:endParaRPr lang="en-US" sz="1400">
              <a:latin typeface="Calibri" pitchFamily="34" charset="0"/>
            </a:endParaRPr>
          </a:p>
        </p:txBody>
      </p:sp>
      <p:sp>
        <p:nvSpPr>
          <p:cNvPr id="23564" name="Rectangle 24"/>
          <p:cNvSpPr>
            <a:spLocks noChangeArrowheads="1"/>
          </p:cNvSpPr>
          <p:nvPr/>
        </p:nvSpPr>
        <p:spPr bwMode="auto">
          <a:xfrm>
            <a:off x="304800" y="1524000"/>
            <a:ext cx="8077200" cy="369888"/>
          </a:xfrm>
          <a:prstGeom prst="rect">
            <a:avLst/>
          </a:prstGeom>
          <a:noFill/>
          <a:ln w="9525">
            <a:noFill/>
            <a:miter lim="800000"/>
            <a:headEnd/>
            <a:tailEnd/>
          </a:ln>
        </p:spPr>
        <p:txBody>
          <a:bodyPr>
            <a:spAutoFit/>
          </a:bodyPr>
          <a:lstStyle/>
          <a:p>
            <a:r>
              <a:rPr lang="sr-Latn-CS" b="1">
                <a:latin typeface="Calibri" pitchFamily="34" charset="0"/>
              </a:rPr>
              <a:t> </a:t>
            </a:r>
            <a:endParaRPr lang="sr-Latn-CS">
              <a:latin typeface="Calibri" pitchFamily="34" charset="0"/>
              <a:ea typeface="Calibri" pitchFamily="34" charset="0"/>
              <a:cs typeface="Times New Roman" pitchFamily="18" charset="0"/>
            </a:endParaRPr>
          </a:p>
        </p:txBody>
      </p:sp>
      <p:sp>
        <p:nvSpPr>
          <p:cNvPr id="23565" name="Rectangle 25"/>
          <p:cNvSpPr>
            <a:spLocks noChangeArrowheads="1"/>
          </p:cNvSpPr>
          <p:nvPr/>
        </p:nvSpPr>
        <p:spPr bwMode="auto">
          <a:xfrm>
            <a:off x="457200" y="1524000"/>
            <a:ext cx="7848600" cy="2646878"/>
          </a:xfrm>
          <a:prstGeom prst="rect">
            <a:avLst/>
          </a:prstGeom>
          <a:noFill/>
          <a:ln w="9525">
            <a:noFill/>
            <a:miter lim="800000"/>
            <a:headEnd/>
            <a:tailEnd/>
          </a:ln>
        </p:spPr>
        <p:txBody>
          <a:bodyPr>
            <a:spAutoFit/>
          </a:bodyPr>
          <a:lstStyle/>
          <a:p>
            <a:pPr algn="just">
              <a:buClr>
                <a:srgbClr val="953735"/>
              </a:buClr>
              <a:buSzPct val="120000"/>
            </a:pPr>
            <a:r>
              <a:rPr lang="en-US" sz="1400" dirty="0">
                <a:solidFill>
                  <a:srgbClr val="800000"/>
                </a:solidFill>
                <a:latin typeface="Calibri" pitchFamily="34" charset="0"/>
                <a:cs typeface="Arial" charset="0"/>
              </a:rPr>
              <a:t>Water management in Montenegro is regulated by the Law on Waters ("Official Gazette of Montenegro", 27/07), under which the separation of functions </a:t>
            </a:r>
            <a:r>
              <a:rPr lang="en-US" sz="1400" dirty="0" smtClean="0">
                <a:solidFill>
                  <a:srgbClr val="800000"/>
                </a:solidFill>
                <a:latin typeface="Calibri" pitchFamily="34" charset="0"/>
                <a:cs typeface="Arial" charset="0"/>
              </a:rPr>
              <a:t>o</a:t>
            </a:r>
            <a:r>
              <a:rPr lang="x-none" sz="1400" dirty="0" smtClean="0">
                <a:solidFill>
                  <a:srgbClr val="800000"/>
                </a:solidFill>
                <a:latin typeface="Calibri" pitchFamily="34" charset="0"/>
                <a:cs typeface="Arial" charset="0"/>
              </a:rPr>
              <a:t>n</a:t>
            </a:r>
            <a:r>
              <a:rPr lang="en-US" sz="1400" dirty="0" smtClean="0">
                <a:solidFill>
                  <a:srgbClr val="800000"/>
                </a:solidFill>
                <a:latin typeface="Calibri" pitchFamily="34" charset="0"/>
                <a:cs typeface="Arial" charset="0"/>
              </a:rPr>
              <a:t> </a:t>
            </a:r>
            <a:r>
              <a:rPr lang="en-US" sz="1400" dirty="0">
                <a:solidFill>
                  <a:srgbClr val="800000"/>
                </a:solidFill>
                <a:latin typeface="Calibri" pitchFamily="34" charset="0"/>
                <a:cs typeface="Arial" charset="0"/>
              </a:rPr>
              <a:t>the state level  in this area is defined, as follows:</a:t>
            </a:r>
          </a:p>
          <a:p>
            <a:pPr algn="just">
              <a:buClr>
                <a:srgbClr val="953735"/>
              </a:buClr>
              <a:buSzPct val="120000"/>
              <a:buFontTx/>
              <a:buChar char="•"/>
            </a:pPr>
            <a:endParaRPr lang="en-US" sz="1400" dirty="0">
              <a:solidFill>
                <a:srgbClr val="800000"/>
              </a:solidFill>
              <a:latin typeface="Calibri" pitchFamily="34" charset="0"/>
              <a:cs typeface="Arial" charset="0"/>
            </a:endParaRPr>
          </a:p>
          <a:p>
            <a:pPr algn="just">
              <a:buClr>
                <a:srgbClr val="953735"/>
              </a:buClr>
              <a:buSzPct val="120000"/>
              <a:buFontTx/>
              <a:buChar char="•"/>
            </a:pPr>
            <a:r>
              <a:rPr lang="en-US" sz="1400" dirty="0" smtClean="0">
                <a:solidFill>
                  <a:srgbClr val="800000"/>
                </a:solidFill>
                <a:latin typeface="Calibri" pitchFamily="34" charset="0"/>
                <a:cs typeface="Arial" charset="0"/>
              </a:rPr>
              <a:t>Ministry </a:t>
            </a:r>
            <a:r>
              <a:rPr lang="en-US" sz="1400" dirty="0">
                <a:solidFill>
                  <a:srgbClr val="800000"/>
                </a:solidFill>
                <a:latin typeface="Calibri" pitchFamily="34" charset="0"/>
                <a:cs typeface="Arial" charset="0"/>
              </a:rPr>
              <a:t>of Agriculture and Rural Development performs administrative tasks related to development policy in water management, system solutions for the provision and use of water, water land and water sources for water supply, water protection from pollution, water and water courses, and protection from the harmful effects of water</a:t>
            </a:r>
          </a:p>
          <a:p>
            <a:pPr algn="just">
              <a:buClr>
                <a:srgbClr val="953735"/>
              </a:buClr>
              <a:buSzPct val="120000"/>
              <a:buFontTx/>
              <a:buChar char="•"/>
            </a:pPr>
            <a:endParaRPr lang="en-US" sz="1400" dirty="0">
              <a:solidFill>
                <a:srgbClr val="800000"/>
              </a:solidFill>
              <a:latin typeface="Calibri" pitchFamily="34" charset="0"/>
              <a:cs typeface="Arial" charset="0"/>
            </a:endParaRPr>
          </a:p>
          <a:p>
            <a:pPr algn="just">
              <a:buClr>
                <a:srgbClr val="953735"/>
              </a:buClr>
              <a:buSzPct val="120000"/>
              <a:buFontTx/>
              <a:buChar char="•"/>
            </a:pPr>
            <a:r>
              <a:rPr lang="en-US" sz="1400" dirty="0">
                <a:solidFill>
                  <a:srgbClr val="800000"/>
                </a:solidFill>
                <a:latin typeface="Calibri" pitchFamily="34" charset="0"/>
                <a:cs typeface="Arial" charset="0"/>
              </a:rPr>
              <a:t>Ministry of Sustainable Development and </a:t>
            </a:r>
            <a:r>
              <a:rPr lang="en-US" sz="1400" dirty="0" smtClean="0">
                <a:solidFill>
                  <a:srgbClr val="800000"/>
                </a:solidFill>
                <a:latin typeface="Calibri" pitchFamily="34" charset="0"/>
                <a:cs typeface="Arial" charset="0"/>
              </a:rPr>
              <a:t>Tourism, is </a:t>
            </a:r>
            <a:r>
              <a:rPr lang="en-US" sz="1400" dirty="0">
                <a:solidFill>
                  <a:srgbClr val="800000"/>
                </a:solidFill>
                <a:latin typeface="Calibri" pitchFamily="34" charset="0"/>
                <a:cs typeface="Arial" charset="0"/>
              </a:rPr>
              <a:t>responsible for integrated coastal zone management, integrated protection from pollution, waste water management, coordination of regional water supply systems</a:t>
            </a:r>
          </a:p>
          <a:p>
            <a:pPr algn="just"/>
            <a:endParaRPr lang="en-US" sz="1200" dirty="0">
              <a:solidFill>
                <a:srgbClr val="800000"/>
              </a:solidFill>
              <a:latin typeface="Calibri"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2742</TotalTime>
  <Words>2812</Words>
  <Application>Microsoft Office PowerPoint</Application>
  <PresentationFormat>On-screen Show (4:3)</PresentationFormat>
  <Paragraphs>330</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Slide 1</vt:lpstr>
      <vt:lpstr>Slide 2</vt:lpstr>
      <vt:lpstr>Slide 3</vt:lpstr>
      <vt:lpstr> </vt:lpstr>
      <vt:lpstr> </vt:lpstr>
      <vt:lpstr> </vt:lpstr>
      <vt:lpstr> </vt:lpstr>
      <vt:lpstr>Plan for the harmonization of national legislation with the Water Framework Directive 2000/60/EC</vt:lpstr>
      <vt:lpstr> Institutional  framework  </vt:lpstr>
      <vt:lpstr> </vt:lpstr>
      <vt:lpstr> </vt:lpstr>
      <vt:lpstr> </vt:lpstr>
      <vt:lpstr>          </vt:lpstr>
      <vt:lpstr>  IMPLEMENTATION</vt:lpstr>
      <vt:lpstr> IMPLEMENTATION</vt:lpstr>
      <vt:lpstr>Slide 16</vt:lpstr>
      <vt:lpstr>Slide 17</vt:lpstr>
      <vt:lpstr>Slide 18</vt:lpstr>
      <vt:lpstr>Slide 19</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Osnovne odlike hidrografije Na teritoriji Crne Gore definisane su dvije osnovne jedinice za upravljanje vodama, i to:     1.Vodno područje Crnomorskog sliva, koji obuhvata slivove Rijeka: Ibar, Lim, Ćehotina, Tara i Piva, sa pripadajućim podzemnih vodama, (52,5% površine Crne Gore) i 2.Vodno područje Jadranskog sliva, koje obuhvata slivove: Zete, Morače, Skadarskog jezera, Bojane, Trebišnjice i vodotoke područja Crnogorskog primorja, koji se direktno ulivaju u Jadransko more, sa pripadajućim podzemnim i priobalnim  morskim vodama.(47,5% površine Crne Gore)</dc:title>
  <dc:creator>OFFICE6</dc:creator>
  <cp:lastModifiedBy>Windows User</cp:lastModifiedBy>
  <cp:revision>409</cp:revision>
  <dcterms:created xsi:type="dcterms:W3CDTF">2006-08-16T00:00:00Z</dcterms:created>
  <dcterms:modified xsi:type="dcterms:W3CDTF">2020-02-04T15:20:57Z</dcterms:modified>
</cp:coreProperties>
</file>