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6" r:id="rId3"/>
    <p:sldId id="293" r:id="rId4"/>
    <p:sldId id="314" r:id="rId5"/>
    <p:sldId id="304" r:id="rId6"/>
    <p:sldId id="339" r:id="rId7"/>
    <p:sldId id="347" r:id="rId8"/>
    <p:sldId id="342" r:id="rId9"/>
    <p:sldId id="328" r:id="rId10"/>
    <p:sldId id="294" r:id="rId11"/>
    <p:sldId id="343" r:id="rId12"/>
    <p:sldId id="344" r:id="rId13"/>
    <p:sldId id="345" r:id="rId14"/>
    <p:sldId id="346" r:id="rId15"/>
    <p:sldId id="327" r:id="rId16"/>
    <p:sldId id="265" r:id="rId17"/>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xmlns="">
        <p14:section name="Default Section" id="{E349D66F-A1AC-46FB-9F0C-BDD2FCDB7B7F}">
          <p14:sldIdLst>
            <p14:sldId id="257"/>
            <p14:sldId id="256"/>
          </p14:sldIdLst>
        </p14:section>
        <p14:section name="Untitled Section" id="{432FC3C9-1492-4992-97C0-1D005C002187}">
          <p14:sldIdLst>
            <p14:sldId id="293"/>
            <p14:sldId id="314"/>
            <p14:sldId id="304"/>
            <p14:sldId id="339"/>
            <p14:sldId id="347"/>
            <p14:sldId id="342"/>
            <p14:sldId id="328"/>
            <p14:sldId id="294"/>
            <p14:sldId id="343"/>
            <p14:sldId id="344"/>
            <p14:sldId id="345"/>
            <p14:sldId id="346"/>
            <p14:sldId id="327"/>
            <p14:sldId id="26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tpredsjedni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60033"/>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01" autoAdjust="0"/>
    <p:restoredTop sz="94660"/>
  </p:normalViewPr>
  <p:slideViewPr>
    <p:cSldViewPr>
      <p:cViewPr>
        <p:scale>
          <a:sx n="100" d="100"/>
          <a:sy n="100" d="100"/>
        </p:scale>
        <p:origin x="-552"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07C598-A6FD-4B6D-83BC-240DAA1D215E}" type="datetimeFigureOut">
              <a:rPr lang="en-US"/>
              <a:pPr>
                <a:defRPr/>
              </a:pPr>
              <a:t>2/4/2020</a:t>
            </a:fld>
            <a:endParaRPr lang="en-US"/>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3D534EC-10CA-40CA-A87A-AA6F8ED5FCFD}" type="slidenum">
              <a:rPr lang="en-US"/>
              <a:pPr>
                <a:defRPr/>
              </a:pPr>
              <a:t>‹#›</a:t>
            </a:fld>
            <a:endParaRPr lang="en-US"/>
          </a:p>
        </p:txBody>
      </p:sp>
    </p:spTree>
    <p:extLst>
      <p:ext uri="{BB962C8B-B14F-4D97-AF65-F5344CB8AC3E}">
        <p14:creationId xmlns:p14="http://schemas.microsoft.com/office/powerpoint/2010/main" xmlns="" val="58719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EEFCB10-83A8-4AAA-9DE1-503C3F7DBFF4}" type="datetimeFigureOut">
              <a:rPr lang="en-US"/>
              <a:pPr>
                <a:defRPr/>
              </a:pPr>
              <a:t>2/4/2020</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83A44A-A018-49ED-9215-4AA766060CC0}" type="slidenum">
              <a:rPr lang="en-US"/>
              <a:pPr>
                <a:defRPr/>
              </a:pPr>
              <a:t>‹#›</a:t>
            </a:fld>
            <a:endParaRPr lang="en-US"/>
          </a:p>
        </p:txBody>
      </p:sp>
    </p:spTree>
    <p:extLst>
      <p:ext uri="{BB962C8B-B14F-4D97-AF65-F5344CB8AC3E}">
        <p14:creationId xmlns:p14="http://schemas.microsoft.com/office/powerpoint/2010/main" xmlns="" val="2305429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BFD9CE4-48B4-43FD-A489-8561C0EB05E6}" type="datetimeFigureOut">
              <a:rPr lang="en-US"/>
              <a:pPr>
                <a:defRPr/>
              </a:pPr>
              <a:t>2/4/2020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638CFD-E9E3-4F4E-9878-C48F1EDF876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94A84A-F549-4A8C-9744-45E8F5802AFD}" type="datetimeFigureOut">
              <a:rPr lang="en-US"/>
              <a:pPr>
                <a:defRPr/>
              </a:pPr>
              <a:t>2/4/2020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5C195E-29B8-4BB6-9E04-A7AEBEDD655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75CF86-CA12-44BD-B874-EFD2196783D4}" type="datetimeFigureOut">
              <a:rPr lang="en-US"/>
              <a:pPr>
                <a:defRPr/>
              </a:pPr>
              <a:t>2/4/2020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915006-2A7A-4EEE-A0AE-AD3EF37CD84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AC0B62-D4FB-40FD-AA5D-BC7327BE1044}" type="datetimeFigureOut">
              <a:rPr lang="en-US"/>
              <a:pPr>
                <a:defRPr/>
              </a:pPr>
              <a:t>2/4/2020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5EF59F-CEA2-4D3A-9BA8-854B4D4F5BD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A86422-5D43-41B9-BDBA-F50EDAED7962}" type="datetimeFigureOut">
              <a:rPr lang="en-US"/>
              <a:pPr>
                <a:defRPr/>
              </a:pPr>
              <a:t>2/4/2020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5E8133-ED46-4D8E-971E-4EA7ACEF894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0862CB-3886-4037-95E3-FA3A17E63624}" type="datetimeFigureOut">
              <a:rPr lang="en-US"/>
              <a:pPr>
                <a:defRPr/>
              </a:pPr>
              <a:t>2/4/2020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980DD9-7C7E-4DC9-8BE6-29ED3504CCA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638A7BC-5CC9-4C77-9907-00716E7A34E9}" type="datetimeFigureOut">
              <a:rPr lang="en-US"/>
              <a:pPr>
                <a:defRPr/>
              </a:pPr>
              <a:t>2/4/2020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EEF65CF-9E16-4AED-AB5E-B566AA6DB8F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95C1C8D-3E84-491F-A058-8A89352B73E9}" type="datetimeFigureOut">
              <a:rPr lang="en-US"/>
              <a:pPr>
                <a:defRPr/>
              </a:pPr>
              <a:t>2/4/2020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E9EC3AB-B982-4296-90F6-C1DE09EEE5A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235CD-C450-4ECE-A092-76AA05C6479F}" type="datetimeFigureOut">
              <a:rPr lang="en-US"/>
              <a:pPr>
                <a:defRPr/>
              </a:pPr>
              <a:t>2/4/2020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2D6F69E-2B77-4DC3-8760-66F33B7B32E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458A9A-635C-41F8-8B95-9B5B9FB29067}" type="datetimeFigureOut">
              <a:rPr lang="en-US"/>
              <a:pPr>
                <a:defRPr/>
              </a:pPr>
              <a:t>2/4/2020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846864-56FA-4CFE-99FC-B8C159582C0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B8F2A9-3C8D-4435-AE83-F9BE59EF1202}" type="datetimeFigureOut">
              <a:rPr lang="en-US"/>
              <a:pPr>
                <a:defRPr/>
              </a:pPr>
              <a:t>2/4/2020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37D3BD-3166-4A79-B3E7-5E21E3B82F3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9642785-D0AA-47D7-8815-1B0443C83394}" type="datetimeFigureOut">
              <a:rPr lang="en-US"/>
              <a:pPr>
                <a:defRPr/>
              </a:pPr>
              <a:t>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9E710A4-FD0C-4686-8523-FED0125F998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hyperlink" Target="mailto:milena.batakovic@epa.org.me"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accent2">
                  <a:lumMod val="60000"/>
                  <a:lumOff val="40000"/>
                </a:schemeClr>
              </a:solidFill>
            </a:endParaRPr>
          </a:p>
        </p:txBody>
      </p:sp>
      <p:sp>
        <p:nvSpPr>
          <p:cNvPr id="15364" name="Text Box 3"/>
          <p:cNvSpPr txBox="1">
            <a:spLocks noChangeArrowheads="1"/>
          </p:cNvSpPr>
          <p:nvPr/>
        </p:nvSpPr>
        <p:spPr bwMode="auto">
          <a:xfrm>
            <a:off x="304800" y="1676400"/>
            <a:ext cx="8458200" cy="1016000"/>
          </a:xfrm>
          <a:prstGeom prst="rect">
            <a:avLst/>
          </a:prstGeom>
          <a:noFill/>
          <a:ln w="9525">
            <a:noFill/>
            <a:miter lim="800000"/>
            <a:headEnd/>
            <a:tailEnd/>
          </a:ln>
        </p:spPr>
        <p:txBody>
          <a:bodyPr>
            <a:spAutoFit/>
          </a:bodyPr>
          <a:lstStyle/>
          <a:p>
            <a:pPr algn="ctr">
              <a:defRPr/>
            </a:pPr>
            <a:r>
              <a:rPr lang="sr-Latn-CS" sz="2000" b="1" dirty="0">
                <a:solidFill>
                  <a:schemeClr val="bg1"/>
                </a:solidFill>
                <a:latin typeface="+mj-lt"/>
              </a:rPr>
              <a:t> M O N T E N E G R O </a:t>
            </a:r>
          </a:p>
          <a:p>
            <a:pPr algn="ctr">
              <a:defRPr/>
            </a:pPr>
            <a:r>
              <a:rPr lang="en-GB" sz="2000" b="1" dirty="0">
                <a:solidFill>
                  <a:schemeClr val="bg1"/>
                </a:solidFill>
                <a:latin typeface="+mj-lt"/>
              </a:rPr>
              <a:t>Negotiating Team for the Accession of </a:t>
            </a:r>
            <a:r>
              <a:rPr lang="sr-Latn-CS" sz="2000" b="1" dirty="0">
                <a:solidFill>
                  <a:schemeClr val="bg1"/>
                </a:solidFill>
                <a:latin typeface="+mj-lt"/>
              </a:rPr>
              <a:t>Montenegro </a:t>
            </a:r>
            <a:r>
              <a:rPr lang="en-GB" sz="2000" b="1" dirty="0">
                <a:solidFill>
                  <a:schemeClr val="bg1"/>
                </a:solidFill>
                <a:latin typeface="+mj-lt"/>
              </a:rPr>
              <a:t>to the European Union</a:t>
            </a:r>
            <a:br>
              <a:rPr lang="en-GB" sz="2000" b="1" dirty="0">
                <a:solidFill>
                  <a:schemeClr val="bg1"/>
                </a:solidFill>
                <a:latin typeface="+mj-lt"/>
              </a:rPr>
            </a:br>
            <a:r>
              <a:rPr lang="en-GB" sz="2000" b="1" i="1" dirty="0">
                <a:solidFill>
                  <a:schemeClr val="bg1"/>
                </a:solidFill>
                <a:latin typeface="+mj-lt"/>
              </a:rPr>
              <a:t>Working Group for Chapter </a:t>
            </a:r>
            <a:r>
              <a:rPr lang="en-US" sz="2000" b="1" i="1" dirty="0">
                <a:solidFill>
                  <a:schemeClr val="bg1"/>
                </a:solidFill>
                <a:latin typeface="+mj-lt"/>
              </a:rPr>
              <a:t> </a:t>
            </a:r>
            <a:r>
              <a:rPr lang="sr-Latn-CS" sz="2000" b="1" i="1" dirty="0">
                <a:solidFill>
                  <a:schemeClr val="bg1"/>
                </a:solidFill>
                <a:latin typeface="+mj-lt"/>
              </a:rPr>
              <a:t>27</a:t>
            </a:r>
            <a:r>
              <a:rPr lang="en-US" sz="2000" b="1" i="1" dirty="0">
                <a:solidFill>
                  <a:schemeClr val="bg1"/>
                </a:solidFill>
                <a:latin typeface="+mj-lt"/>
              </a:rPr>
              <a:t> </a:t>
            </a:r>
            <a:r>
              <a:rPr lang="hr-HR" sz="2000" b="1" i="1" dirty="0">
                <a:solidFill>
                  <a:schemeClr val="bg1"/>
                </a:solidFill>
                <a:latin typeface="+mj-lt"/>
              </a:rPr>
              <a:t>– </a:t>
            </a:r>
            <a:r>
              <a:rPr lang="sr-Latn-CS" sz="2000" b="1" i="1" dirty="0">
                <a:solidFill>
                  <a:schemeClr val="bg1"/>
                </a:solidFill>
                <a:latin typeface="+mj-lt"/>
              </a:rPr>
              <a:t>Environment</a:t>
            </a:r>
            <a:r>
              <a:rPr lang="en-US" sz="2000" b="1" i="1" dirty="0">
                <a:solidFill>
                  <a:schemeClr val="bg1"/>
                </a:solidFill>
                <a:latin typeface="+mj-lt"/>
              </a:rPr>
              <a:t> and climate change</a:t>
            </a:r>
          </a:p>
        </p:txBody>
      </p:sp>
      <p:pic>
        <p:nvPicPr>
          <p:cNvPr id="1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3657600" y="0"/>
            <a:ext cx="1612900" cy="1597025"/>
          </a:xfrm>
          <a:prstGeom prst="rect">
            <a:avLst/>
          </a:prstGeom>
          <a:ln>
            <a:noFill/>
          </a:ln>
          <a:effectLst>
            <a:outerShdw blurRad="190500" algn="tl" rotWithShape="0">
              <a:srgbClr val="000000">
                <a:alpha val="70000"/>
              </a:srgbClr>
            </a:outerShdw>
          </a:effectLst>
        </p:spPr>
      </p:pic>
      <p:sp>
        <p:nvSpPr>
          <p:cNvPr id="15366" name="Rectangle 3"/>
          <p:cNvSpPr>
            <a:spLocks noChangeArrowheads="1"/>
          </p:cNvSpPr>
          <p:nvPr/>
        </p:nvSpPr>
        <p:spPr bwMode="auto">
          <a:xfrm>
            <a:off x="1447800" y="3048000"/>
            <a:ext cx="6324600" cy="3429000"/>
          </a:xfrm>
          <a:prstGeom prst="rect">
            <a:avLst/>
          </a:prstGeom>
          <a:noFill/>
          <a:ln w="9525">
            <a:noFill/>
            <a:miter lim="800000"/>
            <a:headEnd/>
            <a:tailEnd/>
          </a:ln>
        </p:spPr>
        <p:txBody>
          <a:bodyPr anchor="ctr"/>
          <a:lstStyle/>
          <a:p>
            <a:pPr algn="ctr">
              <a:defRPr/>
            </a:pPr>
            <a:endParaRPr lang="sr-Latn-CS" sz="2600" dirty="0">
              <a:solidFill>
                <a:srgbClr val="F2DCDB"/>
              </a:solidFill>
              <a:latin typeface="Cambria" pitchFamily="18" charset="0"/>
            </a:endParaRPr>
          </a:p>
          <a:p>
            <a:pPr algn="ctr">
              <a:defRPr/>
            </a:pPr>
            <a:endParaRPr lang="en-GB" sz="3200" dirty="0">
              <a:solidFill>
                <a:srgbClr val="F2DCDB"/>
              </a:solidFill>
              <a:latin typeface="+mj-lt"/>
            </a:endParaRPr>
          </a:p>
          <a:p>
            <a:pPr algn="ctr">
              <a:defRPr/>
            </a:pPr>
            <a:endParaRPr lang="en-GB" sz="3200" dirty="0">
              <a:solidFill>
                <a:srgbClr val="F2DCDB"/>
              </a:solidFill>
              <a:latin typeface="+mj-lt"/>
            </a:endParaRPr>
          </a:p>
          <a:p>
            <a:pPr algn="ctr">
              <a:defRPr/>
            </a:pPr>
            <a:r>
              <a:rPr lang="en-GB" sz="3200" dirty="0">
                <a:solidFill>
                  <a:srgbClr val="F2DCDB"/>
                </a:solidFill>
                <a:latin typeface="+mj-lt"/>
              </a:rPr>
              <a:t>Bilateral screening: Chapter</a:t>
            </a:r>
            <a:r>
              <a:rPr lang="en-US" sz="3200" dirty="0">
                <a:solidFill>
                  <a:srgbClr val="F2DCDB"/>
                </a:solidFill>
                <a:latin typeface="+mj-lt"/>
              </a:rPr>
              <a:t> 27</a:t>
            </a:r>
            <a:endParaRPr lang="en-GB" sz="3200" dirty="0">
              <a:solidFill>
                <a:srgbClr val="F2DCDB"/>
              </a:solidFill>
              <a:latin typeface="+mj-lt"/>
            </a:endParaRPr>
          </a:p>
          <a:p>
            <a:pPr algn="ctr">
              <a:defRPr/>
            </a:pPr>
            <a:r>
              <a:rPr lang="en-GB" sz="3200" b="1" dirty="0">
                <a:solidFill>
                  <a:srgbClr val="F2DCDB"/>
                </a:solidFill>
                <a:latin typeface="+mj-lt"/>
              </a:rPr>
              <a:t>PRESENTATION OF  </a:t>
            </a:r>
            <a:r>
              <a:rPr lang="sr-Latn-CS" sz="3200" b="1" dirty="0">
                <a:solidFill>
                  <a:srgbClr val="F2DCDB"/>
                </a:solidFill>
                <a:latin typeface="+mj-lt"/>
              </a:rPr>
              <a:t>MONTENEGRO</a:t>
            </a:r>
          </a:p>
          <a:p>
            <a:pPr algn="ctr">
              <a:defRPr/>
            </a:pPr>
            <a:endParaRPr lang="sr-Latn-CS" sz="2600" b="1" dirty="0">
              <a:solidFill>
                <a:srgbClr val="F2DCDB"/>
              </a:solidFill>
              <a:latin typeface="Cambria" pitchFamily="18" charset="0"/>
            </a:endParaRPr>
          </a:p>
          <a:p>
            <a:pPr algn="ctr">
              <a:defRPr/>
            </a:pPr>
            <a:r>
              <a:rPr lang="sr-Latn-CS" sz="2600" b="1" dirty="0">
                <a:solidFill>
                  <a:srgbClr val="F2DCDB"/>
                </a:solidFill>
                <a:latin typeface="Cambria" pitchFamily="18" charset="0"/>
              </a:rPr>
              <a:t/>
            </a:r>
            <a:br>
              <a:rPr lang="sr-Latn-CS" sz="2600" b="1" dirty="0">
                <a:solidFill>
                  <a:srgbClr val="F2DCDB"/>
                </a:solidFill>
                <a:latin typeface="Cambria" pitchFamily="18" charset="0"/>
              </a:rPr>
            </a:br>
            <a:r>
              <a:rPr lang="sr-Latn-CS" sz="2600" b="1" dirty="0">
                <a:solidFill>
                  <a:srgbClr val="F2DCDB"/>
                </a:solidFill>
                <a:latin typeface="Cambria" pitchFamily="18" charset="0"/>
              </a:rPr>
              <a:t/>
            </a:r>
            <a:br>
              <a:rPr lang="sr-Latn-CS" sz="2600" b="1" dirty="0">
                <a:solidFill>
                  <a:srgbClr val="F2DCDB"/>
                </a:solidFill>
                <a:latin typeface="Cambria" pitchFamily="18" charset="0"/>
              </a:rPr>
            </a:br>
            <a:r>
              <a:rPr lang="sr-Latn-CS" sz="2600" b="1" dirty="0">
                <a:solidFill>
                  <a:srgbClr val="F2DCDB"/>
                </a:solidFill>
                <a:latin typeface="Cambria" pitchFamily="18" charset="0"/>
              </a:rPr>
              <a:t/>
            </a:r>
            <a:br>
              <a:rPr lang="sr-Latn-CS" sz="2600" b="1" dirty="0">
                <a:solidFill>
                  <a:srgbClr val="F2DCDB"/>
                </a:solidFill>
                <a:latin typeface="Cambria" pitchFamily="18" charset="0"/>
              </a:rPr>
            </a:br>
            <a:r>
              <a:rPr lang="sr-Latn-CS" sz="2600" b="1" dirty="0">
                <a:solidFill>
                  <a:srgbClr val="F2DCDB"/>
                </a:solidFill>
                <a:latin typeface="Cambria" pitchFamily="18" charset="0"/>
              </a:rPr>
              <a:t/>
            </a:r>
            <a:br>
              <a:rPr lang="sr-Latn-CS" sz="2600" b="1" dirty="0">
                <a:solidFill>
                  <a:srgbClr val="F2DCDB"/>
                </a:solidFill>
                <a:latin typeface="Cambria" pitchFamily="18" charset="0"/>
              </a:rPr>
            </a:br>
            <a:r>
              <a:rPr lang="en-US" sz="2000" b="1" dirty="0" err="1">
                <a:solidFill>
                  <a:srgbClr val="D99694"/>
                </a:solidFill>
                <a:latin typeface="+mj-lt"/>
              </a:rPr>
              <a:t>Bru</a:t>
            </a:r>
            <a:r>
              <a:rPr lang="hr-HR" sz="2000" b="1" dirty="0">
                <a:solidFill>
                  <a:srgbClr val="D99694"/>
                </a:solidFill>
                <a:latin typeface="+mj-lt"/>
              </a:rPr>
              <a:t>ssel</a:t>
            </a:r>
            <a:r>
              <a:rPr lang="en-US" sz="2000" b="1" dirty="0">
                <a:solidFill>
                  <a:srgbClr val="D99694"/>
                </a:solidFill>
                <a:latin typeface="+mj-lt"/>
              </a:rPr>
              <a:t>s, 18-23 March</a:t>
            </a:r>
            <a:r>
              <a:rPr lang="sr-Latn-CS" sz="2000" b="1" dirty="0">
                <a:solidFill>
                  <a:srgbClr val="D99694"/>
                </a:solidFill>
                <a:latin typeface="+mj-lt"/>
              </a:rPr>
              <a:t> 2013</a:t>
            </a:r>
            <a:endParaRPr lang="en-US" sz="2000" dirty="0">
              <a:solidFill>
                <a:srgbClr val="D99694"/>
              </a:solidFill>
              <a:latin typeface="+mj-lt"/>
            </a:endParaRPr>
          </a:p>
          <a:p>
            <a:pPr algn="ctr">
              <a:defRPr/>
            </a:pPr>
            <a:endParaRPr lang="sr-Latn-CS" sz="2600" b="1" dirty="0">
              <a:solidFill>
                <a:srgbClr val="F2DCDB"/>
              </a:solidFill>
              <a:latin typeface="Cambria" pitchFamily="18" charset="0"/>
            </a:endParaRPr>
          </a:p>
          <a:p>
            <a:pPr algn="ctr">
              <a:defRPr/>
            </a:pPr>
            <a:endParaRPr lang="sr-Latn-CS" sz="2600" b="1" dirty="0">
              <a:solidFill>
                <a:srgbClr val="F2DCDB"/>
              </a:solidFill>
              <a:latin typeface="Cambria" pitchFamily="18" charset="0"/>
            </a:endParaRPr>
          </a:p>
          <a:p>
            <a:pPr algn="ctr">
              <a:defRPr/>
            </a:pPr>
            <a:endParaRPr lang="sr-Latn-CS" sz="2600" b="1" dirty="0">
              <a:solidFill>
                <a:srgbClr val="F2DCDB"/>
              </a:solidFill>
              <a:latin typeface="Cambria" pitchFamily="18" charset="0"/>
            </a:endParaRPr>
          </a:p>
        </p:txBody>
      </p:sp>
      <p:grpSp>
        <p:nvGrpSpPr>
          <p:cNvPr id="15367" name="Group 22"/>
          <p:cNvGrpSpPr>
            <a:grpSpLocks/>
          </p:cNvGrpSpPr>
          <p:nvPr/>
        </p:nvGrpSpPr>
        <p:grpSpPr bwMode="auto">
          <a:xfrm rot="165688">
            <a:off x="-77788" y="5162550"/>
            <a:ext cx="1020763" cy="1752600"/>
            <a:chOff x="-28875" y="5105400"/>
            <a:chExt cx="1019475" cy="1752600"/>
          </a:xfrm>
        </p:grpSpPr>
        <p:sp>
          <p:nvSpPr>
            <p:cNvPr id="16" name="5-Point Star 15"/>
            <p:cNvSpPr/>
            <p:nvPr/>
          </p:nvSpPr>
          <p:spPr>
            <a:xfrm>
              <a:off x="0" y="6400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5-Point Star 16"/>
            <p:cNvSpPr/>
            <p:nvPr/>
          </p:nvSpPr>
          <p:spPr>
            <a:xfrm>
              <a:off x="304800" y="6248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5-Point Star 17"/>
            <p:cNvSpPr/>
            <p:nvPr/>
          </p:nvSpPr>
          <p:spPr>
            <a:xfrm>
              <a:off x="533400" y="5943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5-Point Star 18"/>
            <p:cNvSpPr/>
            <p:nvPr/>
          </p:nvSpPr>
          <p:spPr>
            <a:xfrm>
              <a:off x="533400" y="5562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5-Point Star 19"/>
            <p:cNvSpPr/>
            <p:nvPr/>
          </p:nvSpPr>
          <p:spPr>
            <a:xfrm>
              <a:off x="304800" y="5257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5-Point Star 20"/>
            <p:cNvSpPr/>
            <p:nvPr/>
          </p:nvSpPr>
          <p:spPr>
            <a:xfrm>
              <a:off x="-28875" y="5105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5368" name="Picture 18" descr="EU MN logo"/>
          <p:cNvPicPr>
            <a:picLocks noChangeAspect="1" noChangeArrowheads="1"/>
          </p:cNvPicPr>
          <p:nvPr/>
        </p:nvPicPr>
        <p:blipFill>
          <a:blip r:embed="rId3" cstate="print"/>
          <a:srcRect/>
          <a:stretch>
            <a:fillRect/>
          </a:stretch>
        </p:blipFill>
        <p:spPr bwMode="auto">
          <a:xfrm>
            <a:off x="3581400" y="4800600"/>
            <a:ext cx="2133600"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2457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4580"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a:solidFill>
                  <a:srgbClr val="632523"/>
                </a:solidFill>
                <a:cs typeface="Arial" charset="0"/>
              </a:rPr>
              <a:t>Chapter </a:t>
            </a:r>
            <a:r>
              <a:rPr lang="sr-Latn-CS" sz="1100" b="1">
                <a:solidFill>
                  <a:srgbClr val="632523"/>
                </a:solidFill>
                <a:cs typeface="Arial" charset="0"/>
              </a:rPr>
              <a:t>27</a:t>
            </a:r>
            <a:r>
              <a:rPr lang="en-US" sz="1100" b="1">
                <a:solidFill>
                  <a:srgbClr val="632523"/>
                </a:solidFill>
                <a:cs typeface="Arial" charset="0"/>
              </a:rPr>
              <a:t>:  </a:t>
            </a:r>
            <a:r>
              <a:rPr lang="sr-Latn-CS" sz="1100" b="1">
                <a:solidFill>
                  <a:srgbClr val="632523"/>
                </a:solidFill>
                <a:cs typeface="Arial" charset="0"/>
              </a:rPr>
              <a:t>ENVIRONMENT</a:t>
            </a:r>
            <a:endParaRPr lang="pl-PL" sz="1100" b="1">
              <a:solidFill>
                <a:srgbClr val="632523"/>
              </a:solidFill>
              <a:cs typeface="Arial" charset="0"/>
            </a:endParaRPr>
          </a:p>
        </p:txBody>
      </p:sp>
      <p:sp>
        <p:nvSpPr>
          <p:cNvPr id="18" name="Rectangle 17"/>
          <p:cNvSpPr/>
          <p:nvPr/>
        </p:nvSpPr>
        <p:spPr>
          <a:xfrm>
            <a:off x="609600" y="2209800"/>
            <a:ext cx="8153400" cy="534988"/>
          </a:xfrm>
          <a:prstGeom prst="rect">
            <a:avLst/>
          </a:prstGeom>
        </p:spPr>
        <p:txBody>
          <a:bodyPr>
            <a:spAutoFit/>
          </a:bodyPr>
          <a:lstStyle/>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p:txBody>
      </p:sp>
      <p:sp>
        <p:nvSpPr>
          <p:cNvPr id="19" name="Title 18"/>
          <p:cNvSpPr txBox="1">
            <a:spLocks/>
          </p:cNvSpPr>
          <p:nvPr/>
        </p:nvSpPr>
        <p:spPr bwMode="auto">
          <a:xfrm>
            <a:off x="457200" y="1143000"/>
            <a:ext cx="8229600" cy="1143000"/>
          </a:xfrm>
          <a:prstGeom prst="rect">
            <a:avLst/>
          </a:prstGeom>
          <a:noFill/>
          <a:ln w="9525">
            <a:noFill/>
            <a:miter lim="800000"/>
            <a:headEnd/>
            <a:tailEnd/>
          </a:ln>
        </p:spPr>
        <p:txBody>
          <a:bodyPr anchor="ctr">
            <a:normAutofit/>
          </a:bodyPr>
          <a:lstStyle/>
          <a:p>
            <a:pPr algn="ctr" fontAlgn="auto">
              <a:spcAft>
                <a:spcPts val="0"/>
              </a:spcAft>
              <a:defRPr/>
            </a:pPr>
            <a:endParaRPr lang="en-US" sz="2800" b="1" dirty="0">
              <a:solidFill>
                <a:schemeClr val="accent2">
                  <a:lumMod val="50000"/>
                </a:schemeClr>
              </a:solidFill>
              <a:latin typeface="Cambria" pitchFamily="18" charset="0"/>
              <a:ea typeface="+mj-ea"/>
              <a:cs typeface="+mj-cs"/>
            </a:endParaRPr>
          </a:p>
        </p:txBody>
      </p:sp>
      <p:pic>
        <p:nvPicPr>
          <p:cNvPr id="24585"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4586" name="Title 24"/>
          <p:cNvSpPr>
            <a:spLocks noGrp="1"/>
          </p:cNvSpPr>
          <p:nvPr>
            <p:ph type="title"/>
          </p:nvPr>
        </p:nvSpPr>
        <p:spPr>
          <a:xfrm>
            <a:off x="533400" y="1371600"/>
            <a:ext cx="8229600" cy="838200"/>
          </a:xfrm>
        </p:spPr>
        <p:txBody>
          <a:bodyPr/>
          <a:lstStyle/>
          <a:p>
            <a:r>
              <a:rPr lang="en-US" smtClean="0">
                <a:solidFill>
                  <a:schemeClr val="hlink"/>
                </a:solidFill>
              </a:rPr>
              <a:t/>
            </a:r>
            <a:br>
              <a:rPr lang="en-US" smtClean="0">
                <a:solidFill>
                  <a:schemeClr val="hlink"/>
                </a:solidFill>
              </a:rPr>
            </a:br>
            <a:r>
              <a:rPr lang="en-US" b="1" smtClean="0">
                <a:solidFill>
                  <a:schemeClr val="hlink"/>
                </a:solidFill>
                <a:latin typeface="Cambria" pitchFamily="18" charset="0"/>
              </a:rPr>
              <a:t/>
            </a:r>
            <a:br>
              <a:rPr lang="en-US" b="1" smtClean="0">
                <a:solidFill>
                  <a:schemeClr val="hlink"/>
                </a:solidFill>
                <a:latin typeface="Cambria" pitchFamily="18" charset="0"/>
              </a:rPr>
            </a:br>
            <a:endParaRPr lang="en-GB" smtClean="0">
              <a:solidFill>
                <a:schemeClr val="hlink"/>
              </a:solidFill>
            </a:endParaRPr>
          </a:p>
        </p:txBody>
      </p:sp>
      <p:sp>
        <p:nvSpPr>
          <p:cNvPr id="24587" name="Content Placeholder 25"/>
          <p:cNvSpPr>
            <a:spLocks noGrp="1"/>
          </p:cNvSpPr>
          <p:nvPr>
            <p:ph idx="1"/>
          </p:nvPr>
        </p:nvSpPr>
        <p:spPr>
          <a:xfrm>
            <a:off x="304800" y="1981200"/>
            <a:ext cx="8458200" cy="4114800"/>
          </a:xfrm>
        </p:spPr>
        <p:txBody>
          <a:bodyPr/>
          <a:lstStyle/>
          <a:p>
            <a:pPr algn="just">
              <a:buFontTx/>
              <a:buChar char="•"/>
            </a:pPr>
            <a:r>
              <a:rPr lang="en-US" sz="2200" dirty="0" smtClean="0">
                <a:solidFill>
                  <a:srgbClr val="800000"/>
                </a:solidFill>
                <a:cs typeface="Times New Roman" pitchFamily="18" charset="0"/>
              </a:rPr>
              <a:t>Zoo must provide the following: </a:t>
            </a:r>
          </a:p>
          <a:p>
            <a:pPr algn="just">
              <a:buFont typeface="Arial" charset="0"/>
              <a:buChar char="–"/>
            </a:pPr>
            <a:r>
              <a:rPr lang="en-US" sz="2000" dirty="0" smtClean="0">
                <a:solidFill>
                  <a:srgbClr val="800000"/>
                </a:solidFill>
                <a:cs typeface="Times New Roman" pitchFamily="18" charset="0"/>
              </a:rPr>
              <a:t>housing space and the equipment for raising  and/or reproduction of wild animals, which comply with the basic needs of each animal species</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buFont typeface="Arial" charset="0"/>
              <a:buChar char="–"/>
            </a:pPr>
            <a:r>
              <a:rPr lang="en-US" sz="2000" dirty="0" smtClean="0">
                <a:solidFill>
                  <a:srgbClr val="800000"/>
                </a:solidFill>
                <a:cs typeface="Times New Roman" pitchFamily="18" charset="0"/>
              </a:rPr>
              <a:t>adequate water and feed supply as per their physiological needs</a:t>
            </a:r>
            <a:r>
              <a:rPr lang="sr-Latn-ME" sz="2000" dirty="0" smtClean="0">
                <a:solidFill>
                  <a:srgbClr val="800000"/>
                </a:solidFill>
                <a:cs typeface="Times New Roman" pitchFamily="18" charset="0"/>
              </a:rPr>
              <a:t>;</a:t>
            </a:r>
            <a:r>
              <a:rPr lang="en-US" sz="2000" dirty="0" smtClean="0">
                <a:solidFill>
                  <a:srgbClr val="800000"/>
                </a:solidFill>
                <a:cs typeface="Times New Roman" pitchFamily="18" charset="0"/>
              </a:rPr>
              <a:t> </a:t>
            </a:r>
          </a:p>
          <a:p>
            <a:pPr algn="just">
              <a:buFont typeface="Arial" charset="0"/>
              <a:buChar char="–"/>
            </a:pPr>
            <a:r>
              <a:rPr lang="en-US" sz="2000" dirty="0" smtClean="0">
                <a:solidFill>
                  <a:srgbClr val="800000"/>
                </a:solidFill>
                <a:cs typeface="Times New Roman" pitchFamily="18" charset="0"/>
              </a:rPr>
              <a:t>veterinary and health protection</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buFont typeface="Arial" charset="0"/>
              <a:buChar char="–"/>
            </a:pPr>
            <a:r>
              <a:rPr lang="en-US" sz="2000" dirty="0" smtClean="0">
                <a:solidFill>
                  <a:srgbClr val="800000"/>
                </a:solidFill>
                <a:cs typeface="Times New Roman" pitchFamily="18" charset="0"/>
              </a:rPr>
              <a:t>human dealing with animals by the employed persons</a:t>
            </a:r>
            <a:r>
              <a:rPr lang="sr-Latn-ME" sz="2000" dirty="0" smtClean="0">
                <a:solidFill>
                  <a:srgbClr val="800000"/>
                </a:solidFill>
                <a:cs typeface="Times New Roman" pitchFamily="18" charset="0"/>
              </a:rPr>
              <a:t>;</a:t>
            </a:r>
            <a:r>
              <a:rPr lang="en-US" sz="2000" dirty="0" smtClean="0">
                <a:solidFill>
                  <a:srgbClr val="800000"/>
                </a:solidFill>
                <a:cs typeface="Times New Roman" pitchFamily="18" charset="0"/>
              </a:rPr>
              <a:t> </a:t>
            </a:r>
          </a:p>
          <a:p>
            <a:pPr algn="just">
              <a:buFont typeface="Arial" charset="0"/>
              <a:buChar char="–"/>
            </a:pPr>
            <a:r>
              <a:rPr lang="en-US" sz="2000" dirty="0" smtClean="0">
                <a:solidFill>
                  <a:srgbClr val="800000"/>
                </a:solidFill>
                <a:cs typeface="Times New Roman" pitchFamily="18" charset="0"/>
              </a:rPr>
              <a:t>animal protection against visitors and/or visitors protection against animals</a:t>
            </a:r>
            <a:r>
              <a:rPr lang="sr-Latn-ME" sz="2000" dirty="0" smtClean="0">
                <a:solidFill>
                  <a:srgbClr val="800000"/>
                </a:solidFill>
                <a:cs typeface="Times New Roman" pitchFamily="18" charset="0"/>
              </a:rPr>
              <a:t>.</a:t>
            </a:r>
            <a:r>
              <a:rPr lang="en-US" sz="2200" dirty="0" smtClean="0">
                <a:solidFill>
                  <a:srgbClr val="800000"/>
                </a:solidFill>
                <a:cs typeface="Times New Roman" pitchFamily="18" charset="0"/>
              </a:rPr>
              <a:t> </a:t>
            </a:r>
          </a:p>
          <a:p>
            <a:pPr algn="just"/>
            <a:endParaRPr lang="sr-Latn-CS" sz="2200" dirty="0" smtClean="0">
              <a:solidFill>
                <a:srgbClr val="800000"/>
              </a:solidFill>
              <a:cs typeface="Times New Roman" pitchFamily="18" charset="0"/>
            </a:endParaRPr>
          </a:p>
          <a:p>
            <a:pPr algn="just">
              <a:buFontTx/>
              <a:buChar char="•"/>
            </a:pPr>
            <a:r>
              <a:rPr lang="en-US" sz="2200" dirty="0" smtClean="0">
                <a:solidFill>
                  <a:srgbClr val="800000"/>
                </a:solidFill>
                <a:cs typeface="Times New Roman" pitchFamily="18" charset="0"/>
              </a:rPr>
              <a:t>Inspection control of the enforcement of the Law </a:t>
            </a:r>
            <a:r>
              <a:rPr lang="sr-Latn-ME" sz="2200" dirty="0" smtClean="0">
                <a:solidFill>
                  <a:srgbClr val="800000"/>
                </a:solidFill>
                <a:cs typeface="Times New Roman" pitchFamily="18" charset="0"/>
              </a:rPr>
              <a:t>is </a:t>
            </a:r>
            <a:r>
              <a:rPr lang="en-US" sz="2200" dirty="0" smtClean="0">
                <a:solidFill>
                  <a:srgbClr val="800000"/>
                </a:solidFill>
                <a:cs typeface="Times New Roman" pitchFamily="18" charset="0"/>
              </a:rPr>
              <a:t>carried out by the Veterinary inspectors, Inspection Directorate</a:t>
            </a:r>
            <a:r>
              <a:rPr lang="sr-Latn-ME" sz="2200" dirty="0" smtClean="0">
                <a:solidFill>
                  <a:srgbClr val="800000"/>
                </a:solidFill>
                <a:cs typeface="Times New Roman" pitchFamily="18" charset="0"/>
              </a:rPr>
              <a:t>.</a:t>
            </a:r>
            <a:r>
              <a:rPr lang="en-US" sz="2200" dirty="0" smtClean="0">
                <a:solidFill>
                  <a:srgbClr val="800000"/>
                </a:solidFill>
                <a:cs typeface="Times New Roman" pitchFamily="18" charset="0"/>
              </a:rPr>
              <a:t> </a:t>
            </a:r>
          </a:p>
        </p:txBody>
      </p:sp>
      <p:sp>
        <p:nvSpPr>
          <p:cNvPr id="22" name="Rectangle 21"/>
          <p:cNvSpPr/>
          <p:nvPr/>
        </p:nvSpPr>
        <p:spPr>
          <a:xfrm>
            <a:off x="1981200" y="914400"/>
            <a:ext cx="5853113" cy="549275"/>
          </a:xfrm>
          <a:prstGeom prst="rect">
            <a:avLst/>
          </a:prstGeom>
        </p:spPr>
        <p:txBody>
          <a:bodyPr wrap="none">
            <a:spAutoFit/>
          </a:bodyPr>
          <a:lstStyle/>
          <a:p>
            <a:pPr algn="ctr"/>
            <a:r>
              <a:rPr lang="en-US" sz="3000" b="1">
                <a:solidFill>
                  <a:srgbClr val="800000"/>
                </a:solidFill>
                <a:latin typeface="Calibri" pitchFamily="34" charset="0"/>
                <a:cs typeface="Times New Roman" pitchFamily="18" charset="0"/>
              </a:rPr>
              <a:t>Inspection and enforcement system</a:t>
            </a:r>
            <a:endParaRPr lang="en-US" sz="3000">
              <a:solidFill>
                <a:srgbClr val="800000"/>
              </a:solidFill>
              <a:latin typeface="Calibri" pitchFamily="34" charset="0"/>
            </a:endParaRPr>
          </a:p>
        </p:txBody>
      </p:sp>
      <p:sp>
        <p:nvSpPr>
          <p:cNvPr id="21" name="Rectangle 20"/>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2560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5604"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a:t>
            </a:r>
            <a:r>
              <a:rPr lang="sr-Latn-CS" sz="1100" b="1" dirty="0">
                <a:solidFill>
                  <a:srgbClr val="632523"/>
                </a:solidFill>
                <a:cs typeface="Arial" charset="0"/>
              </a:rPr>
              <a:t>27</a:t>
            </a:r>
            <a:r>
              <a:rPr lang="en-US" sz="1100" b="1" dirty="0">
                <a:solidFill>
                  <a:srgbClr val="632523"/>
                </a:solidFill>
                <a:cs typeface="Arial" charset="0"/>
              </a:rPr>
              <a:t>:  </a:t>
            </a:r>
            <a:r>
              <a:rPr lang="sr-Latn-CS" sz="1100" b="1" dirty="0">
                <a:solidFill>
                  <a:srgbClr val="632523"/>
                </a:solidFill>
                <a:cs typeface="Arial" charset="0"/>
              </a:rPr>
              <a:t>ENVIRONMENT</a:t>
            </a:r>
            <a:endParaRPr lang="pl-PL" sz="1100" b="1" dirty="0">
              <a:solidFill>
                <a:srgbClr val="632523"/>
              </a:solidFill>
              <a:cs typeface="Arial" charset="0"/>
            </a:endParaRPr>
          </a:p>
        </p:txBody>
      </p:sp>
      <p:sp>
        <p:nvSpPr>
          <p:cNvPr id="18" name="Rectangle 17"/>
          <p:cNvSpPr/>
          <p:nvPr/>
        </p:nvSpPr>
        <p:spPr>
          <a:xfrm>
            <a:off x="609600" y="2209800"/>
            <a:ext cx="8153400" cy="534988"/>
          </a:xfrm>
          <a:prstGeom prst="rect">
            <a:avLst/>
          </a:prstGeom>
        </p:spPr>
        <p:txBody>
          <a:bodyPr>
            <a:spAutoFit/>
          </a:bodyPr>
          <a:lstStyle/>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p:txBody>
      </p:sp>
      <p:sp>
        <p:nvSpPr>
          <p:cNvPr id="19" name="Title 18"/>
          <p:cNvSpPr txBox="1">
            <a:spLocks/>
          </p:cNvSpPr>
          <p:nvPr/>
        </p:nvSpPr>
        <p:spPr bwMode="auto">
          <a:xfrm>
            <a:off x="457200" y="1143000"/>
            <a:ext cx="8229600" cy="1143000"/>
          </a:xfrm>
          <a:prstGeom prst="rect">
            <a:avLst/>
          </a:prstGeom>
          <a:noFill/>
          <a:ln w="9525">
            <a:noFill/>
            <a:miter lim="800000"/>
            <a:headEnd/>
            <a:tailEnd/>
          </a:ln>
        </p:spPr>
        <p:txBody>
          <a:bodyPr anchor="ctr">
            <a:normAutofit/>
          </a:bodyPr>
          <a:lstStyle/>
          <a:p>
            <a:pPr algn="ctr" fontAlgn="auto">
              <a:spcAft>
                <a:spcPts val="0"/>
              </a:spcAft>
              <a:defRPr/>
            </a:pPr>
            <a:endParaRPr lang="en-US" sz="2800" b="1" dirty="0">
              <a:solidFill>
                <a:schemeClr val="accent2">
                  <a:lumMod val="50000"/>
                </a:schemeClr>
              </a:solidFill>
              <a:latin typeface="Cambria" pitchFamily="18" charset="0"/>
              <a:ea typeface="+mj-ea"/>
              <a:cs typeface="+mj-cs"/>
            </a:endParaRPr>
          </a:p>
        </p:txBody>
      </p:sp>
      <p:pic>
        <p:nvPicPr>
          <p:cNvPr id="25609"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5610" name="Title 24"/>
          <p:cNvSpPr>
            <a:spLocks noGrp="1"/>
          </p:cNvSpPr>
          <p:nvPr>
            <p:ph type="title"/>
          </p:nvPr>
        </p:nvSpPr>
        <p:spPr>
          <a:xfrm>
            <a:off x="533400" y="1371600"/>
            <a:ext cx="8229600" cy="838200"/>
          </a:xfrm>
        </p:spPr>
        <p:txBody>
          <a:bodyPr/>
          <a:lstStyle/>
          <a:p>
            <a:r>
              <a:rPr lang="en-US" smtClean="0">
                <a:solidFill>
                  <a:schemeClr val="hlink"/>
                </a:solidFill>
              </a:rPr>
              <a:t/>
            </a:r>
            <a:br>
              <a:rPr lang="en-US" smtClean="0">
                <a:solidFill>
                  <a:schemeClr val="hlink"/>
                </a:solidFill>
              </a:rPr>
            </a:br>
            <a:r>
              <a:rPr lang="en-US" b="1" smtClean="0">
                <a:solidFill>
                  <a:schemeClr val="hlink"/>
                </a:solidFill>
                <a:latin typeface="Cambria" pitchFamily="18" charset="0"/>
              </a:rPr>
              <a:t/>
            </a:r>
            <a:br>
              <a:rPr lang="en-US" b="1" smtClean="0">
                <a:solidFill>
                  <a:schemeClr val="hlink"/>
                </a:solidFill>
                <a:latin typeface="Cambria" pitchFamily="18" charset="0"/>
              </a:rPr>
            </a:br>
            <a:endParaRPr lang="en-GB" smtClean="0">
              <a:solidFill>
                <a:schemeClr val="hlink"/>
              </a:solidFill>
            </a:endParaRPr>
          </a:p>
        </p:txBody>
      </p:sp>
      <p:sp>
        <p:nvSpPr>
          <p:cNvPr id="25611" name="Content Placeholder 25"/>
          <p:cNvSpPr>
            <a:spLocks noGrp="1"/>
          </p:cNvSpPr>
          <p:nvPr>
            <p:ph idx="1"/>
          </p:nvPr>
        </p:nvSpPr>
        <p:spPr>
          <a:xfrm>
            <a:off x="304800" y="1905000"/>
            <a:ext cx="8458200" cy="4191000"/>
          </a:xfrm>
        </p:spPr>
        <p:txBody>
          <a:bodyPr/>
          <a:lstStyle/>
          <a:p>
            <a:pPr algn="just">
              <a:buClr>
                <a:srgbClr val="800000"/>
              </a:buClr>
              <a:buFontTx/>
              <a:buChar char="•"/>
            </a:pPr>
            <a:r>
              <a:rPr lang="en-US" sz="2000" dirty="0" smtClean="0">
                <a:solidFill>
                  <a:srgbClr val="800000"/>
                </a:solidFill>
                <a:cs typeface="Times New Roman" pitchFamily="18" charset="0"/>
              </a:rPr>
              <a:t>In accordance with the Article 33 of the Law on Animal Welfare the request for issuing a </a:t>
            </a:r>
            <a:r>
              <a:rPr lang="en-US" sz="2000" dirty="0" err="1" smtClean="0">
                <a:solidFill>
                  <a:srgbClr val="800000"/>
                </a:solidFill>
                <a:cs typeface="Times New Roman" pitchFamily="18" charset="0"/>
              </a:rPr>
              <a:t>licence</a:t>
            </a:r>
            <a:r>
              <a:rPr lang="en-US" sz="2000" dirty="0" smtClean="0">
                <a:solidFill>
                  <a:srgbClr val="800000"/>
                </a:solidFill>
                <a:cs typeface="Times New Roman" pitchFamily="18" charset="0"/>
              </a:rPr>
              <a:t> includes check-up o</a:t>
            </a:r>
            <a:r>
              <a:rPr lang="sr-Latn-CS" sz="2000" dirty="0" smtClean="0">
                <a:solidFill>
                  <a:srgbClr val="800000"/>
                </a:solidFill>
                <a:cs typeface="Times New Roman" pitchFamily="18" charset="0"/>
              </a:rPr>
              <a:t>n </a:t>
            </a:r>
            <a:r>
              <a:rPr lang="en-US" sz="2000" dirty="0" smtClean="0">
                <a:solidFill>
                  <a:srgbClr val="800000"/>
                </a:solidFill>
                <a:cs typeface="Times New Roman" pitchFamily="18" charset="0"/>
              </a:rPr>
              <a:t>sanitary/veterinary conditions. Articles 49-51 of the same law insure regular controls of the </a:t>
            </a:r>
            <a:r>
              <a:rPr lang="en-US" sz="2000" dirty="0" err="1" smtClean="0">
                <a:solidFill>
                  <a:srgbClr val="800000"/>
                </a:solidFill>
                <a:cs typeface="Times New Roman" pitchFamily="18" charset="0"/>
              </a:rPr>
              <a:t>fullfilment</a:t>
            </a:r>
            <a:r>
              <a:rPr lang="en-US" sz="2000" dirty="0" smtClean="0">
                <a:solidFill>
                  <a:srgbClr val="800000"/>
                </a:solidFill>
                <a:cs typeface="Times New Roman" pitchFamily="18" charset="0"/>
              </a:rPr>
              <a:t> of the conditions set in the </a:t>
            </a:r>
            <a:r>
              <a:rPr lang="en-US" sz="2000" dirty="0" err="1" smtClean="0">
                <a:solidFill>
                  <a:srgbClr val="800000"/>
                </a:solidFill>
                <a:cs typeface="Times New Roman" pitchFamily="18" charset="0"/>
              </a:rPr>
              <a:t>licence</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buClr>
                <a:srgbClr val="800000"/>
              </a:buClr>
              <a:buFontTx/>
              <a:buNone/>
            </a:pPr>
            <a:endParaRPr lang="sr-Latn-CS" sz="2000" dirty="0" smtClean="0">
              <a:solidFill>
                <a:srgbClr val="800000"/>
              </a:solidFill>
              <a:cs typeface="Times New Roman" pitchFamily="18" charset="0"/>
            </a:endParaRPr>
          </a:p>
          <a:p>
            <a:pPr algn="just">
              <a:buClr>
                <a:srgbClr val="800000"/>
              </a:buClr>
              <a:buFontTx/>
              <a:buChar char="•"/>
            </a:pPr>
            <a:r>
              <a:rPr lang="en-US" sz="2000" dirty="0" smtClean="0">
                <a:solidFill>
                  <a:srgbClr val="800000"/>
                </a:solidFill>
                <a:cs typeface="Times New Roman" pitchFamily="18" charset="0"/>
              </a:rPr>
              <a:t>Zoos will be regularly inspected</a:t>
            </a:r>
            <a:r>
              <a:rPr lang="sr-Latn-CS" sz="2000" dirty="0" smtClean="0">
                <a:solidFill>
                  <a:srgbClr val="800000"/>
                </a:solidFill>
                <a:cs typeface="Times New Roman" pitchFamily="18" charset="0"/>
              </a:rPr>
              <a:t> according to the </a:t>
            </a:r>
            <a:r>
              <a:rPr lang="en-US" sz="2000" dirty="0" smtClean="0">
                <a:solidFill>
                  <a:srgbClr val="800000"/>
                </a:solidFill>
                <a:cs typeface="Times New Roman" pitchFamily="18" charset="0"/>
              </a:rPr>
              <a:t>Article 49, </a:t>
            </a:r>
            <a:r>
              <a:rPr lang="sr-Latn-CS" sz="2000" dirty="0" smtClean="0">
                <a:solidFill>
                  <a:srgbClr val="800000"/>
                </a:solidFill>
                <a:cs typeface="Times New Roman" pitchFamily="18" charset="0"/>
              </a:rPr>
              <a:t>point</a:t>
            </a:r>
            <a:r>
              <a:rPr lang="en-US" sz="2000" dirty="0" smtClean="0">
                <a:solidFill>
                  <a:srgbClr val="800000"/>
                </a:solidFill>
                <a:cs typeface="Times New Roman" pitchFamily="18" charset="0"/>
              </a:rPr>
              <a:t> 1 of the Law on Animal Welfare</a:t>
            </a:r>
            <a:r>
              <a:rPr lang="sr-Latn-CS" sz="2000" dirty="0" smtClean="0">
                <a:solidFill>
                  <a:srgbClr val="800000"/>
                </a:solidFill>
                <a:cs typeface="Times New Roman" pitchFamily="18" charset="0"/>
              </a:rPr>
              <a:t>.</a:t>
            </a:r>
            <a:r>
              <a:rPr lang="en-US" sz="2000" dirty="0" smtClean="0">
                <a:solidFill>
                  <a:srgbClr val="800000"/>
                </a:solidFill>
                <a:cs typeface="Times New Roman" pitchFamily="18" charset="0"/>
              </a:rPr>
              <a:t> Inspection control of the enforcement of the Law </a:t>
            </a:r>
            <a:r>
              <a:rPr lang="sr-Latn-ME" sz="2000" dirty="0" smtClean="0">
                <a:solidFill>
                  <a:srgbClr val="800000"/>
                </a:solidFill>
                <a:cs typeface="Times New Roman" pitchFamily="18" charset="0"/>
              </a:rPr>
              <a:t>is </a:t>
            </a:r>
            <a:r>
              <a:rPr lang="en-US" sz="2000" dirty="0" smtClean="0">
                <a:solidFill>
                  <a:srgbClr val="800000"/>
                </a:solidFill>
                <a:cs typeface="Times New Roman" pitchFamily="18" charset="0"/>
              </a:rPr>
              <a:t>carried out by the Veterinary inspectors, Inspection Directorate</a:t>
            </a:r>
            <a:r>
              <a:rPr lang="sr-Latn-ME" sz="2000" dirty="0" smtClean="0">
                <a:solidFill>
                  <a:srgbClr val="800000"/>
                </a:solidFill>
                <a:cs typeface="Times New Roman" pitchFamily="18" charset="0"/>
              </a:rPr>
              <a:t>;</a:t>
            </a:r>
            <a:r>
              <a:rPr lang="en-US" sz="2000" dirty="0" smtClean="0">
                <a:solidFill>
                  <a:srgbClr val="800000"/>
                </a:solidFill>
                <a:cs typeface="Times New Roman" pitchFamily="18" charset="0"/>
              </a:rPr>
              <a:t> </a:t>
            </a:r>
          </a:p>
          <a:p>
            <a:pPr algn="just">
              <a:buClr>
                <a:srgbClr val="800000"/>
              </a:buClr>
              <a:buFontTx/>
              <a:buChar char="•"/>
            </a:pPr>
            <a:endParaRPr lang="sr-Latn-CS" sz="2000" dirty="0" smtClean="0">
              <a:solidFill>
                <a:srgbClr val="800000"/>
              </a:solidFill>
              <a:cs typeface="Times New Roman" pitchFamily="18" charset="0"/>
            </a:endParaRPr>
          </a:p>
          <a:p>
            <a:pPr algn="just">
              <a:buClr>
                <a:srgbClr val="800000"/>
              </a:buClr>
              <a:buFontTx/>
              <a:buChar char="•"/>
            </a:pPr>
            <a:r>
              <a:rPr lang="en-US" sz="2000" dirty="0" smtClean="0">
                <a:solidFill>
                  <a:srgbClr val="800000"/>
                </a:solidFill>
                <a:cs typeface="Times New Roman" pitchFamily="18" charset="0"/>
              </a:rPr>
              <a:t>Appropriate steps will be taken to ensure compliance with </a:t>
            </a:r>
            <a:r>
              <a:rPr lang="en-US" sz="2000" dirty="0" err="1" smtClean="0">
                <a:solidFill>
                  <a:srgbClr val="800000"/>
                </a:solidFill>
                <a:cs typeface="Times New Roman" pitchFamily="18" charset="0"/>
              </a:rPr>
              <a:t>licence</a:t>
            </a:r>
            <a:r>
              <a:rPr lang="en-US" sz="2000" dirty="0" smtClean="0">
                <a:solidFill>
                  <a:srgbClr val="800000"/>
                </a:solidFill>
                <a:cs typeface="Times New Roman" pitchFamily="18" charset="0"/>
              </a:rPr>
              <a:t> conditions</a:t>
            </a:r>
            <a:r>
              <a:rPr lang="sr-Latn-CS" sz="2000" dirty="0" smtClean="0">
                <a:solidFill>
                  <a:srgbClr val="800000"/>
                </a:solidFill>
                <a:cs typeface="Times New Roman" pitchFamily="18" charset="0"/>
              </a:rPr>
              <a:t> according to the </a:t>
            </a:r>
            <a:r>
              <a:rPr lang="en-US" sz="2000" dirty="0" smtClean="0">
                <a:solidFill>
                  <a:srgbClr val="800000"/>
                </a:solidFill>
                <a:cs typeface="Times New Roman" pitchFamily="18" charset="0"/>
              </a:rPr>
              <a:t>Article 50, point 11 of the Law on Animal Welfare</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buClr>
                <a:srgbClr val="800000"/>
              </a:buClr>
              <a:buFontTx/>
              <a:buChar char="•"/>
            </a:pPr>
            <a:endParaRPr lang="en-US" sz="2000" dirty="0" smtClean="0">
              <a:cs typeface="Times New Roman" pitchFamily="18" charset="0"/>
            </a:endParaRPr>
          </a:p>
        </p:txBody>
      </p:sp>
      <p:sp>
        <p:nvSpPr>
          <p:cNvPr id="22" name="Rectangle 21"/>
          <p:cNvSpPr/>
          <p:nvPr/>
        </p:nvSpPr>
        <p:spPr>
          <a:xfrm>
            <a:off x="1981200" y="914400"/>
            <a:ext cx="5853113" cy="549275"/>
          </a:xfrm>
          <a:prstGeom prst="rect">
            <a:avLst/>
          </a:prstGeom>
        </p:spPr>
        <p:txBody>
          <a:bodyPr wrap="none">
            <a:spAutoFit/>
          </a:bodyPr>
          <a:lstStyle/>
          <a:p>
            <a:r>
              <a:rPr lang="en-US" sz="3000" b="1">
                <a:solidFill>
                  <a:srgbClr val="800000"/>
                </a:solidFill>
                <a:latin typeface="Calibri" pitchFamily="34" charset="0"/>
                <a:cs typeface="Times New Roman" pitchFamily="18" charset="0"/>
              </a:rPr>
              <a:t>Inspection and enforcement system</a:t>
            </a:r>
            <a:endParaRPr lang="en-US" sz="3000">
              <a:solidFill>
                <a:srgbClr val="800000"/>
              </a:solidFill>
              <a:latin typeface="Calibri" pitchFamily="34" charset="0"/>
            </a:endParaRPr>
          </a:p>
        </p:txBody>
      </p:sp>
      <p:sp>
        <p:nvSpPr>
          <p:cNvPr id="21" name="Rectangle 20"/>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2662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6628"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a:t>
            </a:r>
            <a:r>
              <a:rPr lang="sr-Latn-CS" sz="1100" b="1" dirty="0">
                <a:solidFill>
                  <a:srgbClr val="632523"/>
                </a:solidFill>
                <a:cs typeface="Arial" charset="0"/>
              </a:rPr>
              <a:t>27</a:t>
            </a:r>
            <a:r>
              <a:rPr lang="en-US" sz="1100" b="1" dirty="0">
                <a:solidFill>
                  <a:srgbClr val="632523"/>
                </a:solidFill>
                <a:cs typeface="Arial" charset="0"/>
              </a:rPr>
              <a:t>:  </a:t>
            </a:r>
            <a:r>
              <a:rPr lang="sr-Latn-CS" sz="1100" b="1" dirty="0">
                <a:solidFill>
                  <a:srgbClr val="632523"/>
                </a:solidFill>
                <a:cs typeface="Arial" charset="0"/>
              </a:rPr>
              <a:t>ENVIRONMENT</a:t>
            </a:r>
            <a:endParaRPr lang="pl-PL" sz="1100" b="1" dirty="0">
              <a:solidFill>
                <a:srgbClr val="632523"/>
              </a:solidFill>
              <a:cs typeface="Arial" charset="0"/>
            </a:endParaRPr>
          </a:p>
        </p:txBody>
      </p:sp>
      <p:sp>
        <p:nvSpPr>
          <p:cNvPr id="18" name="Rectangle 17"/>
          <p:cNvSpPr/>
          <p:nvPr/>
        </p:nvSpPr>
        <p:spPr>
          <a:xfrm>
            <a:off x="609600" y="2209800"/>
            <a:ext cx="8153400" cy="534988"/>
          </a:xfrm>
          <a:prstGeom prst="rect">
            <a:avLst/>
          </a:prstGeom>
        </p:spPr>
        <p:txBody>
          <a:bodyPr>
            <a:spAutoFit/>
          </a:bodyPr>
          <a:lstStyle/>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p:txBody>
      </p:sp>
      <p:sp>
        <p:nvSpPr>
          <p:cNvPr id="19" name="Title 18"/>
          <p:cNvSpPr txBox="1">
            <a:spLocks/>
          </p:cNvSpPr>
          <p:nvPr/>
        </p:nvSpPr>
        <p:spPr bwMode="auto">
          <a:xfrm>
            <a:off x="457200" y="1143000"/>
            <a:ext cx="8229600" cy="1143000"/>
          </a:xfrm>
          <a:prstGeom prst="rect">
            <a:avLst/>
          </a:prstGeom>
          <a:noFill/>
          <a:ln w="9525">
            <a:noFill/>
            <a:miter lim="800000"/>
            <a:headEnd/>
            <a:tailEnd/>
          </a:ln>
        </p:spPr>
        <p:txBody>
          <a:bodyPr anchor="ctr">
            <a:normAutofit/>
          </a:bodyPr>
          <a:lstStyle/>
          <a:p>
            <a:pPr algn="ctr" fontAlgn="auto">
              <a:spcAft>
                <a:spcPts val="0"/>
              </a:spcAft>
              <a:defRPr/>
            </a:pPr>
            <a:endParaRPr lang="en-US" sz="2800" b="1" dirty="0">
              <a:solidFill>
                <a:schemeClr val="accent2">
                  <a:lumMod val="50000"/>
                </a:schemeClr>
              </a:solidFill>
              <a:latin typeface="Cambria" pitchFamily="18" charset="0"/>
              <a:ea typeface="+mj-ea"/>
              <a:cs typeface="+mj-cs"/>
            </a:endParaRPr>
          </a:p>
        </p:txBody>
      </p:sp>
      <p:pic>
        <p:nvPicPr>
          <p:cNvPr id="26633"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6634" name="Title 24"/>
          <p:cNvSpPr>
            <a:spLocks noGrp="1"/>
          </p:cNvSpPr>
          <p:nvPr>
            <p:ph type="title"/>
          </p:nvPr>
        </p:nvSpPr>
        <p:spPr>
          <a:xfrm>
            <a:off x="533400" y="1371600"/>
            <a:ext cx="8229600" cy="838200"/>
          </a:xfrm>
        </p:spPr>
        <p:txBody>
          <a:bodyPr/>
          <a:lstStyle/>
          <a:p>
            <a:r>
              <a:rPr lang="en-US" smtClean="0">
                <a:solidFill>
                  <a:schemeClr val="hlink"/>
                </a:solidFill>
              </a:rPr>
              <a:t/>
            </a:r>
            <a:br>
              <a:rPr lang="en-US" smtClean="0">
                <a:solidFill>
                  <a:schemeClr val="hlink"/>
                </a:solidFill>
              </a:rPr>
            </a:br>
            <a:r>
              <a:rPr lang="en-US" b="1" smtClean="0">
                <a:solidFill>
                  <a:schemeClr val="hlink"/>
                </a:solidFill>
                <a:latin typeface="Cambria" pitchFamily="18" charset="0"/>
              </a:rPr>
              <a:t/>
            </a:r>
            <a:br>
              <a:rPr lang="en-US" b="1" smtClean="0">
                <a:solidFill>
                  <a:schemeClr val="hlink"/>
                </a:solidFill>
                <a:latin typeface="Cambria" pitchFamily="18" charset="0"/>
              </a:rPr>
            </a:br>
            <a:endParaRPr lang="en-GB" smtClean="0">
              <a:solidFill>
                <a:schemeClr val="hlink"/>
              </a:solidFill>
            </a:endParaRPr>
          </a:p>
        </p:txBody>
      </p:sp>
      <p:sp>
        <p:nvSpPr>
          <p:cNvPr id="26635" name="Content Placeholder 25"/>
          <p:cNvSpPr>
            <a:spLocks noGrp="1"/>
          </p:cNvSpPr>
          <p:nvPr>
            <p:ph idx="1"/>
          </p:nvPr>
        </p:nvSpPr>
        <p:spPr>
          <a:xfrm>
            <a:off x="304800" y="1905000"/>
            <a:ext cx="8458200" cy="4191000"/>
          </a:xfrm>
        </p:spPr>
        <p:txBody>
          <a:bodyPr/>
          <a:lstStyle/>
          <a:p>
            <a:pPr algn="just">
              <a:buFontTx/>
              <a:buChar char="•"/>
            </a:pPr>
            <a:r>
              <a:rPr lang="sr-Latn-CS" sz="2200" dirty="0" smtClean="0">
                <a:solidFill>
                  <a:srgbClr val="800000"/>
                </a:solidFill>
                <a:cs typeface="Times New Roman" pitchFamily="18" charset="0"/>
              </a:rPr>
              <a:t>M</a:t>
            </a:r>
            <a:r>
              <a:rPr lang="en-US" sz="2200" dirty="0" err="1" smtClean="0">
                <a:solidFill>
                  <a:srgbClr val="800000"/>
                </a:solidFill>
                <a:cs typeface="Times New Roman" pitchFamily="18" charset="0"/>
              </a:rPr>
              <a:t>echanism</a:t>
            </a:r>
            <a:r>
              <a:rPr lang="en-US" sz="2200" dirty="0" smtClean="0">
                <a:solidFill>
                  <a:srgbClr val="800000"/>
                </a:solidFill>
                <a:cs typeface="Times New Roman" pitchFamily="18" charset="0"/>
              </a:rPr>
              <a:t> for the appropriate treatment or disposal of animals if a zoo or part of a zoo is closed</a:t>
            </a:r>
            <a:r>
              <a:rPr lang="sr-Latn-CS" sz="2200" dirty="0" smtClean="0">
                <a:solidFill>
                  <a:srgbClr val="800000"/>
                </a:solidFill>
                <a:cs typeface="Times New Roman" pitchFamily="18" charset="0"/>
              </a:rPr>
              <a:t> has </a:t>
            </a:r>
            <a:r>
              <a:rPr lang="en-US" sz="2200" dirty="0" smtClean="0">
                <a:solidFill>
                  <a:srgbClr val="800000"/>
                </a:solidFill>
                <a:cs typeface="Times New Roman" pitchFamily="18" charset="0"/>
              </a:rPr>
              <a:t>been identified</a:t>
            </a:r>
            <a:r>
              <a:rPr lang="sr-Latn-CS" sz="2200" dirty="0" smtClean="0">
                <a:solidFill>
                  <a:srgbClr val="800000"/>
                </a:solidFill>
                <a:cs typeface="Times New Roman" pitchFamily="18" charset="0"/>
              </a:rPr>
              <a:t>:</a:t>
            </a:r>
          </a:p>
          <a:p>
            <a:pPr algn="just">
              <a:buFont typeface="Arial" charset="0"/>
              <a:buChar char="–"/>
            </a:pPr>
            <a:r>
              <a:rPr lang="sr-Latn-CS" sz="2000" dirty="0" smtClean="0">
                <a:solidFill>
                  <a:srgbClr val="800000"/>
                </a:solidFill>
                <a:cs typeface="Times New Roman" pitchFamily="18" charset="0"/>
              </a:rPr>
              <a:t>I</a:t>
            </a:r>
            <a:r>
              <a:rPr lang="en-US" sz="2000" dirty="0" smtClean="0">
                <a:solidFill>
                  <a:srgbClr val="800000"/>
                </a:solidFill>
                <a:cs typeface="Times New Roman" pitchFamily="18" charset="0"/>
              </a:rPr>
              <a:t>n  accordance  to </a:t>
            </a:r>
            <a:r>
              <a:rPr lang="sr-Latn-CS" sz="2000" dirty="0" smtClean="0">
                <a:solidFill>
                  <a:srgbClr val="800000"/>
                </a:solidFill>
                <a:cs typeface="Times New Roman" pitchFamily="18" charset="0"/>
              </a:rPr>
              <a:t>t</a:t>
            </a:r>
            <a:r>
              <a:rPr lang="en-US" sz="2000" dirty="0" smtClean="0">
                <a:solidFill>
                  <a:srgbClr val="800000"/>
                </a:solidFill>
                <a:cs typeface="Times New Roman" pitchFamily="18" charset="0"/>
              </a:rPr>
              <a:t>he</a:t>
            </a:r>
            <a:r>
              <a:rPr lang="sr-Latn-CS" sz="2000" dirty="0" smtClean="0">
                <a:solidFill>
                  <a:srgbClr val="800000"/>
                </a:solidFill>
                <a:cs typeface="Times New Roman" pitchFamily="18" charset="0"/>
              </a:rPr>
              <a:t> Law o</a:t>
            </a:r>
            <a:r>
              <a:rPr lang="en-US" sz="2000" dirty="0" smtClean="0">
                <a:solidFill>
                  <a:srgbClr val="800000"/>
                </a:solidFill>
                <a:cs typeface="Times New Roman" pitchFamily="18" charset="0"/>
              </a:rPr>
              <a:t>n Animal Welfare , Article 33 (Official </a:t>
            </a:r>
            <a:r>
              <a:rPr lang="en-US" sz="2000" dirty="0" err="1" smtClean="0">
                <a:solidFill>
                  <a:srgbClr val="800000"/>
                </a:solidFill>
                <a:cs typeface="Times New Roman" pitchFamily="18" charset="0"/>
              </a:rPr>
              <a:t>Gazzete</a:t>
            </a:r>
            <a:r>
              <a:rPr lang="en-US" sz="2000" dirty="0" smtClean="0">
                <a:solidFill>
                  <a:srgbClr val="800000"/>
                </a:solidFill>
                <a:cs typeface="Times New Roman" pitchFamily="18" charset="0"/>
              </a:rPr>
              <a:t> of Montenegro</a:t>
            </a:r>
            <a:r>
              <a:rPr lang="sr-Latn-CS" sz="2000" dirty="0" smtClean="0">
                <a:solidFill>
                  <a:srgbClr val="800000"/>
                </a:solidFill>
                <a:cs typeface="Times New Roman" pitchFamily="18" charset="0"/>
              </a:rPr>
              <a:t>, </a:t>
            </a:r>
            <a:r>
              <a:rPr lang="en-US" sz="2000" dirty="0" smtClean="0">
                <a:solidFill>
                  <a:srgbClr val="800000"/>
                </a:solidFill>
                <a:cs typeface="Times New Roman" pitchFamily="18" charset="0"/>
              </a:rPr>
              <a:t>14/2008 from 29.02.2008), zoo is required to adopt a plan of care of animals in the event of  closure or  natural disasters</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buFont typeface="Arial" charset="0"/>
              <a:buChar char="–"/>
            </a:pPr>
            <a:r>
              <a:rPr lang="en-US" sz="2000" dirty="0" smtClean="0">
                <a:solidFill>
                  <a:srgbClr val="800000"/>
                </a:solidFill>
                <a:cs typeface="Times New Roman" pitchFamily="18" charset="0"/>
              </a:rPr>
              <a:t>In accordance to the Article 34 of the Law on Animal Welfare (Official </a:t>
            </a:r>
            <a:r>
              <a:rPr lang="en-US" sz="2000" dirty="0" err="1" smtClean="0">
                <a:solidFill>
                  <a:srgbClr val="800000"/>
                </a:solidFill>
                <a:cs typeface="Times New Roman" pitchFamily="18" charset="0"/>
              </a:rPr>
              <a:t>Gazzete</a:t>
            </a:r>
            <a:r>
              <a:rPr lang="en-US" sz="2000" dirty="0" smtClean="0">
                <a:solidFill>
                  <a:srgbClr val="800000"/>
                </a:solidFill>
                <a:cs typeface="Times New Roman" pitchFamily="18" charset="0"/>
              </a:rPr>
              <a:t> of Montenegro</a:t>
            </a:r>
            <a:r>
              <a:rPr lang="sr-Latn-CS" sz="2000" dirty="0" smtClean="0">
                <a:solidFill>
                  <a:srgbClr val="800000"/>
                </a:solidFill>
                <a:cs typeface="Times New Roman" pitchFamily="18" charset="0"/>
              </a:rPr>
              <a:t>,</a:t>
            </a:r>
            <a:r>
              <a:rPr lang="en-US" sz="2000" dirty="0" smtClean="0">
                <a:solidFill>
                  <a:srgbClr val="800000"/>
                </a:solidFill>
                <a:cs typeface="Times New Roman" pitchFamily="18" charset="0"/>
              </a:rPr>
              <a:t> 14/2008 from 29.02.2008), zoo  is required to submit animals to the other zoo that meets the requirements for the keeping of animals prescribed by this </a:t>
            </a:r>
            <a:r>
              <a:rPr lang="sr-Latn-ME" sz="2000" dirty="0" smtClean="0">
                <a:solidFill>
                  <a:srgbClr val="800000"/>
                </a:solidFill>
                <a:cs typeface="Times New Roman" pitchFamily="18" charset="0"/>
              </a:rPr>
              <a:t>L</a:t>
            </a:r>
            <a:r>
              <a:rPr lang="en-US" sz="2000" dirty="0" smtClean="0">
                <a:solidFill>
                  <a:srgbClr val="800000"/>
                </a:solidFill>
                <a:cs typeface="Times New Roman" pitchFamily="18" charset="0"/>
              </a:rPr>
              <a:t>aw. If there is no possibility of  taking  care of  animals in an appropriate manner, the animals must be </a:t>
            </a:r>
            <a:r>
              <a:rPr lang="sr-Latn-CS" sz="2000" dirty="0" smtClean="0">
                <a:solidFill>
                  <a:srgbClr val="800000"/>
                </a:solidFill>
                <a:cs typeface="Times New Roman" pitchFamily="18" charset="0"/>
              </a:rPr>
              <a:t>mercy </a:t>
            </a:r>
            <a:r>
              <a:rPr lang="en-US" sz="2000" dirty="0" smtClean="0">
                <a:solidFill>
                  <a:srgbClr val="800000"/>
                </a:solidFill>
                <a:cs typeface="Times New Roman" pitchFamily="18" charset="0"/>
              </a:rPr>
              <a:t>killed</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endParaRPr lang="en-US" sz="2000" dirty="0" smtClean="0">
              <a:solidFill>
                <a:srgbClr val="800000"/>
              </a:solidFill>
            </a:endParaRPr>
          </a:p>
          <a:p>
            <a:pPr algn="just">
              <a:buFont typeface="Arial" charset="0"/>
              <a:buNone/>
            </a:pPr>
            <a:endParaRPr lang="en-US" sz="2000" dirty="0" smtClean="0">
              <a:latin typeface="Times New Roman" pitchFamily="18" charset="0"/>
              <a:cs typeface="Times New Roman" pitchFamily="18" charset="0"/>
            </a:endParaRPr>
          </a:p>
        </p:txBody>
      </p:sp>
      <p:sp>
        <p:nvSpPr>
          <p:cNvPr id="22" name="Rectangle 21"/>
          <p:cNvSpPr/>
          <p:nvPr/>
        </p:nvSpPr>
        <p:spPr>
          <a:xfrm>
            <a:off x="1981200" y="914400"/>
            <a:ext cx="5853113" cy="549275"/>
          </a:xfrm>
          <a:prstGeom prst="rect">
            <a:avLst/>
          </a:prstGeom>
        </p:spPr>
        <p:txBody>
          <a:bodyPr wrap="none">
            <a:spAutoFit/>
          </a:bodyPr>
          <a:lstStyle/>
          <a:p>
            <a:pPr algn="ctr"/>
            <a:r>
              <a:rPr lang="en-US" sz="3000" b="1">
                <a:solidFill>
                  <a:srgbClr val="800000"/>
                </a:solidFill>
                <a:latin typeface="Calibri" pitchFamily="34" charset="0"/>
                <a:cs typeface="Times New Roman" pitchFamily="18" charset="0"/>
              </a:rPr>
              <a:t>Inspection and enforcement system</a:t>
            </a:r>
            <a:endParaRPr lang="en-US" sz="3000">
              <a:solidFill>
                <a:srgbClr val="800000"/>
              </a:solidFill>
              <a:latin typeface="Calibri" pitchFamily="34" charset="0"/>
            </a:endParaRPr>
          </a:p>
        </p:txBody>
      </p:sp>
      <p:sp>
        <p:nvSpPr>
          <p:cNvPr id="21" name="Rectangle 20"/>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2765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765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a:t>
            </a:r>
            <a:r>
              <a:rPr lang="sr-Latn-CS" sz="1100" b="1" dirty="0">
                <a:solidFill>
                  <a:srgbClr val="632523"/>
                </a:solidFill>
                <a:cs typeface="Arial" charset="0"/>
              </a:rPr>
              <a:t>27</a:t>
            </a:r>
            <a:r>
              <a:rPr lang="en-US" sz="1100" b="1" dirty="0">
                <a:solidFill>
                  <a:srgbClr val="632523"/>
                </a:solidFill>
                <a:cs typeface="Arial" charset="0"/>
              </a:rPr>
              <a:t>:  </a:t>
            </a:r>
            <a:r>
              <a:rPr lang="sr-Latn-CS" sz="1100" b="1" dirty="0">
                <a:solidFill>
                  <a:srgbClr val="632523"/>
                </a:solidFill>
                <a:cs typeface="Arial" charset="0"/>
              </a:rPr>
              <a:t>ENVIRONMENT</a:t>
            </a:r>
            <a:endParaRPr lang="pl-PL" sz="1100" b="1" dirty="0">
              <a:solidFill>
                <a:srgbClr val="632523"/>
              </a:solidFill>
              <a:cs typeface="Arial" charset="0"/>
            </a:endParaRPr>
          </a:p>
        </p:txBody>
      </p:sp>
      <p:sp>
        <p:nvSpPr>
          <p:cNvPr id="18" name="Rectangle 17"/>
          <p:cNvSpPr/>
          <p:nvPr/>
        </p:nvSpPr>
        <p:spPr>
          <a:xfrm>
            <a:off x="609600" y="2209800"/>
            <a:ext cx="8153400" cy="534988"/>
          </a:xfrm>
          <a:prstGeom prst="rect">
            <a:avLst/>
          </a:prstGeom>
        </p:spPr>
        <p:txBody>
          <a:bodyPr>
            <a:spAutoFit/>
          </a:bodyPr>
          <a:lstStyle/>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p:txBody>
      </p:sp>
      <p:sp>
        <p:nvSpPr>
          <p:cNvPr id="19" name="Title 18"/>
          <p:cNvSpPr txBox="1">
            <a:spLocks/>
          </p:cNvSpPr>
          <p:nvPr/>
        </p:nvSpPr>
        <p:spPr bwMode="auto">
          <a:xfrm>
            <a:off x="228600" y="1143000"/>
            <a:ext cx="8229600" cy="1143000"/>
          </a:xfrm>
          <a:prstGeom prst="rect">
            <a:avLst/>
          </a:prstGeom>
          <a:noFill/>
          <a:ln w="9525">
            <a:noFill/>
            <a:miter lim="800000"/>
            <a:headEnd/>
            <a:tailEnd/>
          </a:ln>
        </p:spPr>
        <p:txBody>
          <a:bodyPr anchor="ctr">
            <a:normAutofit/>
          </a:bodyPr>
          <a:lstStyle/>
          <a:p>
            <a:pPr algn="ctr" fontAlgn="auto">
              <a:spcAft>
                <a:spcPts val="0"/>
              </a:spcAft>
              <a:defRPr/>
            </a:pPr>
            <a:endParaRPr lang="en-US" sz="2800" b="1" dirty="0">
              <a:solidFill>
                <a:schemeClr val="accent2">
                  <a:lumMod val="50000"/>
                </a:schemeClr>
              </a:solidFill>
              <a:latin typeface="Cambria" pitchFamily="18" charset="0"/>
              <a:ea typeface="+mj-ea"/>
              <a:cs typeface="+mj-cs"/>
            </a:endParaRPr>
          </a:p>
        </p:txBody>
      </p:sp>
      <p:pic>
        <p:nvPicPr>
          <p:cNvPr id="27657"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7658" name="Title 24"/>
          <p:cNvSpPr>
            <a:spLocks noGrp="1"/>
          </p:cNvSpPr>
          <p:nvPr>
            <p:ph type="title"/>
          </p:nvPr>
        </p:nvSpPr>
        <p:spPr>
          <a:xfrm>
            <a:off x="533400" y="1371600"/>
            <a:ext cx="8229600" cy="838200"/>
          </a:xfrm>
        </p:spPr>
        <p:txBody>
          <a:bodyPr/>
          <a:lstStyle/>
          <a:p>
            <a:r>
              <a:rPr lang="en-US" smtClean="0">
                <a:solidFill>
                  <a:schemeClr val="hlink"/>
                </a:solidFill>
              </a:rPr>
              <a:t/>
            </a:r>
            <a:br>
              <a:rPr lang="en-US" smtClean="0">
                <a:solidFill>
                  <a:schemeClr val="hlink"/>
                </a:solidFill>
              </a:rPr>
            </a:br>
            <a:r>
              <a:rPr lang="en-US" b="1" smtClean="0">
                <a:solidFill>
                  <a:schemeClr val="hlink"/>
                </a:solidFill>
                <a:latin typeface="Cambria" pitchFamily="18" charset="0"/>
              </a:rPr>
              <a:t/>
            </a:r>
            <a:br>
              <a:rPr lang="en-US" b="1" smtClean="0">
                <a:solidFill>
                  <a:schemeClr val="hlink"/>
                </a:solidFill>
                <a:latin typeface="Cambria" pitchFamily="18" charset="0"/>
              </a:rPr>
            </a:br>
            <a:endParaRPr lang="en-GB" smtClean="0">
              <a:solidFill>
                <a:schemeClr val="hlink"/>
              </a:solidFill>
            </a:endParaRPr>
          </a:p>
        </p:txBody>
      </p:sp>
      <p:sp>
        <p:nvSpPr>
          <p:cNvPr id="27659" name="Content Placeholder 25"/>
          <p:cNvSpPr>
            <a:spLocks noGrp="1"/>
          </p:cNvSpPr>
          <p:nvPr>
            <p:ph idx="1"/>
          </p:nvPr>
        </p:nvSpPr>
        <p:spPr>
          <a:xfrm>
            <a:off x="304800" y="1905000"/>
            <a:ext cx="8458200" cy="4191000"/>
          </a:xfrm>
        </p:spPr>
        <p:txBody>
          <a:bodyPr/>
          <a:lstStyle/>
          <a:p>
            <a:pPr algn="just">
              <a:buFontTx/>
              <a:buChar char="•"/>
            </a:pPr>
            <a:r>
              <a:rPr lang="sr-Latn-CS" sz="2200" dirty="0" smtClean="0">
                <a:solidFill>
                  <a:srgbClr val="800000"/>
                </a:solidFill>
                <a:cs typeface="Times New Roman" pitchFamily="18" charset="0"/>
              </a:rPr>
              <a:t>D</a:t>
            </a:r>
            <a:r>
              <a:rPr lang="en-US" sz="2200" dirty="0" err="1" smtClean="0">
                <a:solidFill>
                  <a:srgbClr val="800000"/>
                </a:solidFill>
                <a:cs typeface="Times New Roman" pitchFamily="18" charset="0"/>
              </a:rPr>
              <a:t>etermining</a:t>
            </a:r>
            <a:r>
              <a:rPr lang="en-US" sz="2200" dirty="0" smtClean="0">
                <a:solidFill>
                  <a:srgbClr val="800000"/>
                </a:solidFill>
                <a:cs typeface="Times New Roman" pitchFamily="18" charset="0"/>
              </a:rPr>
              <a:t> penalties for breaches of national provisions</a:t>
            </a:r>
            <a:r>
              <a:rPr lang="sr-Latn-CS" sz="2200" dirty="0" smtClean="0">
                <a:solidFill>
                  <a:srgbClr val="800000"/>
                </a:solidFill>
                <a:cs typeface="Times New Roman" pitchFamily="18" charset="0"/>
              </a:rPr>
              <a:t>:</a:t>
            </a:r>
          </a:p>
          <a:p>
            <a:pPr algn="just">
              <a:buFont typeface="Arial" charset="0"/>
              <a:buChar char="–"/>
            </a:pPr>
            <a:r>
              <a:rPr lang="en-US" sz="2000" dirty="0" smtClean="0">
                <a:solidFill>
                  <a:srgbClr val="800000"/>
                </a:solidFill>
                <a:cs typeface="Times New Roman" pitchFamily="18" charset="0"/>
              </a:rPr>
              <a:t>According  to </a:t>
            </a:r>
            <a:r>
              <a:rPr lang="sr-Latn-CS" sz="2000" dirty="0" smtClean="0">
                <a:solidFill>
                  <a:srgbClr val="800000"/>
                </a:solidFill>
                <a:cs typeface="Times New Roman" pitchFamily="18" charset="0"/>
              </a:rPr>
              <a:t>t</a:t>
            </a:r>
            <a:r>
              <a:rPr lang="en-US" sz="2000" dirty="0" smtClean="0">
                <a:solidFill>
                  <a:srgbClr val="800000"/>
                </a:solidFill>
                <a:cs typeface="Times New Roman" pitchFamily="18" charset="0"/>
              </a:rPr>
              <a:t>he</a:t>
            </a:r>
            <a:r>
              <a:rPr lang="sr-Latn-CS" sz="2000" dirty="0" smtClean="0">
                <a:solidFill>
                  <a:srgbClr val="800000"/>
                </a:solidFill>
                <a:cs typeface="Times New Roman" pitchFamily="18" charset="0"/>
              </a:rPr>
              <a:t> </a:t>
            </a:r>
            <a:r>
              <a:rPr lang="en-US" sz="2000" dirty="0" smtClean="0">
                <a:solidFill>
                  <a:srgbClr val="800000"/>
                </a:solidFill>
                <a:cs typeface="Times New Roman" pitchFamily="18" charset="0"/>
              </a:rPr>
              <a:t>Article 51 of the </a:t>
            </a:r>
            <a:r>
              <a:rPr lang="sr-Latn-CS" sz="2000" dirty="0" smtClean="0">
                <a:solidFill>
                  <a:srgbClr val="800000"/>
                </a:solidFill>
                <a:cs typeface="Times New Roman" pitchFamily="18" charset="0"/>
              </a:rPr>
              <a:t>Law o</a:t>
            </a:r>
            <a:r>
              <a:rPr lang="en-US" sz="2000" dirty="0" smtClean="0">
                <a:solidFill>
                  <a:srgbClr val="800000"/>
                </a:solidFill>
                <a:cs typeface="Times New Roman" pitchFamily="18" charset="0"/>
              </a:rPr>
              <a:t>n Animal Welfare (Official </a:t>
            </a:r>
            <a:r>
              <a:rPr lang="en-US" sz="2000" dirty="0" err="1" smtClean="0">
                <a:solidFill>
                  <a:srgbClr val="800000"/>
                </a:solidFill>
                <a:cs typeface="Times New Roman" pitchFamily="18" charset="0"/>
              </a:rPr>
              <a:t>Gazzete</a:t>
            </a:r>
            <a:r>
              <a:rPr lang="en-US" sz="2000" dirty="0" smtClean="0">
                <a:solidFill>
                  <a:srgbClr val="800000"/>
                </a:solidFill>
                <a:cs typeface="Times New Roman" pitchFamily="18" charset="0"/>
              </a:rPr>
              <a:t> of Montenegro</a:t>
            </a:r>
            <a:r>
              <a:rPr lang="sr-Latn-CS" sz="2000" dirty="0" smtClean="0">
                <a:solidFill>
                  <a:srgbClr val="800000"/>
                </a:solidFill>
                <a:cs typeface="Times New Roman" pitchFamily="18" charset="0"/>
              </a:rPr>
              <a:t>,</a:t>
            </a:r>
            <a:r>
              <a:rPr lang="en-US" sz="2000" dirty="0" smtClean="0">
                <a:solidFill>
                  <a:srgbClr val="800000"/>
                </a:solidFill>
                <a:cs typeface="Times New Roman" pitchFamily="18" charset="0"/>
              </a:rPr>
              <a:t> 14/2008 from 29.02.2008), fines from twenty to two hundred times the minimum wage in Montenegro will be impose</a:t>
            </a:r>
            <a:r>
              <a:rPr lang="sr-Latn-ME" sz="2000" dirty="0" smtClean="0">
                <a:solidFill>
                  <a:srgbClr val="800000"/>
                </a:solidFill>
                <a:cs typeface="Times New Roman" pitchFamily="18" charset="0"/>
              </a:rPr>
              <a:t>d</a:t>
            </a:r>
            <a:r>
              <a:rPr lang="en-US" sz="2000" dirty="0" smtClean="0">
                <a:solidFill>
                  <a:srgbClr val="800000"/>
                </a:solidFill>
                <a:cs typeface="Times New Roman" pitchFamily="18" charset="0"/>
              </a:rPr>
              <a:t> for offenses </a:t>
            </a:r>
            <a:r>
              <a:rPr lang="sr-Latn-ME" sz="2000" dirty="0" smtClean="0">
                <a:solidFill>
                  <a:srgbClr val="800000"/>
                </a:solidFill>
                <a:cs typeface="Times New Roman" pitchFamily="18" charset="0"/>
              </a:rPr>
              <a:t>on </a:t>
            </a:r>
            <a:r>
              <a:rPr lang="en-US" sz="2000" dirty="0" smtClean="0">
                <a:solidFill>
                  <a:srgbClr val="800000"/>
                </a:solidFill>
                <a:cs typeface="Times New Roman" pitchFamily="18" charset="0"/>
              </a:rPr>
              <a:t>legal entities and entrepreneurs if zoo does not have decision on compliance with veterinary and sanitary requirements</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buFont typeface="Arial" charset="0"/>
              <a:buChar char="–"/>
            </a:pPr>
            <a:r>
              <a:rPr lang="en-US" sz="2000" dirty="0" smtClean="0">
                <a:solidFill>
                  <a:srgbClr val="800000"/>
                </a:solidFill>
                <a:cs typeface="Times New Roman" pitchFamily="18" charset="0"/>
              </a:rPr>
              <a:t>In the case of repeated violations of  Article 51, paragraph 50 of this Law, legal persons, entrepreneurs and physical person can be barred from carrying out activities for a period of one month to six months</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endParaRPr lang="en-US" sz="2200" dirty="0" smtClean="0">
              <a:solidFill>
                <a:srgbClr val="800000"/>
              </a:solidFill>
            </a:endParaRPr>
          </a:p>
          <a:p>
            <a:pPr algn="just">
              <a:buFont typeface="Arial" charset="0"/>
              <a:buNone/>
            </a:pPr>
            <a:endParaRPr lang="en-US" sz="2000" dirty="0" smtClean="0">
              <a:cs typeface="Times New Roman" pitchFamily="18" charset="0"/>
            </a:endParaRPr>
          </a:p>
        </p:txBody>
      </p:sp>
      <p:sp>
        <p:nvSpPr>
          <p:cNvPr id="22" name="Rectangle 21"/>
          <p:cNvSpPr/>
          <p:nvPr/>
        </p:nvSpPr>
        <p:spPr>
          <a:xfrm>
            <a:off x="1981200" y="914400"/>
            <a:ext cx="5853113" cy="549275"/>
          </a:xfrm>
          <a:prstGeom prst="rect">
            <a:avLst/>
          </a:prstGeom>
        </p:spPr>
        <p:txBody>
          <a:bodyPr wrap="none">
            <a:spAutoFit/>
          </a:bodyPr>
          <a:lstStyle/>
          <a:p>
            <a:r>
              <a:rPr lang="en-US" sz="3000" b="1">
                <a:solidFill>
                  <a:srgbClr val="800000"/>
                </a:solidFill>
                <a:latin typeface="Calibri" pitchFamily="34" charset="0"/>
                <a:cs typeface="Times New Roman" pitchFamily="18" charset="0"/>
              </a:rPr>
              <a:t>Inspection and enforcement system</a:t>
            </a:r>
            <a:endParaRPr lang="en-US" sz="3000">
              <a:solidFill>
                <a:srgbClr val="800000"/>
              </a:solidFill>
              <a:latin typeface="Calibri" pitchFamily="34" charset="0"/>
            </a:endParaRPr>
          </a:p>
        </p:txBody>
      </p:sp>
      <p:sp>
        <p:nvSpPr>
          <p:cNvPr id="21" name="Rectangle 20"/>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err="1">
                <a:solidFill>
                  <a:srgbClr val="F2DCDB"/>
                </a:solidFill>
                <a:cs typeface="Arial" charset="0"/>
              </a:rPr>
              <a:t>Enivronment</a:t>
            </a:r>
            <a:r>
              <a:rPr lang="en-US" b="1" dirty="0">
                <a:solidFill>
                  <a:srgbClr val="F2DCDB"/>
                </a:solidFill>
                <a:cs typeface="Arial" charset="0"/>
              </a:rPr>
              <a:t> and climate change</a:t>
            </a:r>
          </a:p>
        </p:txBody>
      </p:sp>
      <p:grpSp>
        <p:nvGrpSpPr>
          <p:cNvPr id="2867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8676"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a:solidFill>
                  <a:srgbClr val="632523"/>
                </a:solidFill>
                <a:cs typeface="Arial" charset="0"/>
              </a:rPr>
              <a:t>Chapter </a:t>
            </a:r>
            <a:r>
              <a:rPr lang="sr-Latn-CS" sz="1100" b="1">
                <a:solidFill>
                  <a:srgbClr val="632523"/>
                </a:solidFill>
                <a:cs typeface="Arial" charset="0"/>
              </a:rPr>
              <a:t>27</a:t>
            </a:r>
            <a:r>
              <a:rPr lang="en-US" sz="1100" b="1">
                <a:solidFill>
                  <a:srgbClr val="632523"/>
                </a:solidFill>
                <a:cs typeface="Arial" charset="0"/>
              </a:rPr>
              <a:t>:  </a:t>
            </a:r>
            <a:r>
              <a:rPr lang="sr-Latn-CS" sz="1100" b="1">
                <a:solidFill>
                  <a:srgbClr val="632523"/>
                </a:solidFill>
                <a:cs typeface="Arial" charset="0"/>
              </a:rPr>
              <a:t>ENVIRONMENT</a:t>
            </a:r>
            <a:endParaRPr lang="pl-PL" sz="1100" b="1">
              <a:solidFill>
                <a:srgbClr val="632523"/>
              </a:solidFill>
              <a:cs typeface="Arial" charset="0"/>
            </a:endParaRPr>
          </a:p>
        </p:txBody>
      </p:sp>
      <p:sp>
        <p:nvSpPr>
          <p:cNvPr id="18" name="Rectangle 17"/>
          <p:cNvSpPr/>
          <p:nvPr/>
        </p:nvSpPr>
        <p:spPr>
          <a:xfrm>
            <a:off x="609600" y="2209800"/>
            <a:ext cx="8153400" cy="534988"/>
          </a:xfrm>
          <a:prstGeom prst="rect">
            <a:avLst/>
          </a:prstGeom>
        </p:spPr>
        <p:txBody>
          <a:bodyPr>
            <a:spAutoFit/>
          </a:bodyPr>
          <a:lstStyle/>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a:p>
            <a:pPr fontAlgn="auto">
              <a:lnSpc>
                <a:spcPct val="80000"/>
              </a:lnSpc>
              <a:spcAft>
                <a:spcPts val="0"/>
              </a:spcAft>
              <a:buFont typeface="Wingdings" pitchFamily="2" charset="2"/>
              <a:buChar char="Ø"/>
              <a:defRPr/>
            </a:pPr>
            <a:endParaRPr lang="en-US" dirty="0">
              <a:solidFill>
                <a:schemeClr val="accent2">
                  <a:lumMod val="50000"/>
                </a:schemeClr>
              </a:solidFill>
              <a:latin typeface="Cambria" pitchFamily="18" charset="0"/>
              <a:cs typeface="Arial" pitchFamily="34" charset="0"/>
            </a:endParaRPr>
          </a:p>
        </p:txBody>
      </p:sp>
      <p:sp>
        <p:nvSpPr>
          <p:cNvPr id="19" name="Title 18"/>
          <p:cNvSpPr txBox="1">
            <a:spLocks/>
          </p:cNvSpPr>
          <p:nvPr/>
        </p:nvSpPr>
        <p:spPr bwMode="auto">
          <a:xfrm>
            <a:off x="457200" y="1143000"/>
            <a:ext cx="8229600" cy="1143000"/>
          </a:xfrm>
          <a:prstGeom prst="rect">
            <a:avLst/>
          </a:prstGeom>
          <a:noFill/>
          <a:ln w="9525">
            <a:noFill/>
            <a:miter lim="800000"/>
            <a:headEnd/>
            <a:tailEnd/>
          </a:ln>
        </p:spPr>
        <p:txBody>
          <a:bodyPr anchor="ctr">
            <a:normAutofit/>
          </a:bodyPr>
          <a:lstStyle/>
          <a:p>
            <a:pPr algn="ctr" fontAlgn="auto">
              <a:spcAft>
                <a:spcPts val="0"/>
              </a:spcAft>
              <a:defRPr/>
            </a:pPr>
            <a:endParaRPr lang="en-US" sz="2800" b="1" dirty="0">
              <a:solidFill>
                <a:schemeClr val="accent2">
                  <a:lumMod val="50000"/>
                </a:schemeClr>
              </a:solidFill>
              <a:latin typeface="Cambria" pitchFamily="18" charset="0"/>
              <a:ea typeface="+mj-ea"/>
              <a:cs typeface="+mj-cs"/>
            </a:endParaRPr>
          </a:p>
        </p:txBody>
      </p:sp>
      <p:pic>
        <p:nvPicPr>
          <p:cNvPr id="28681"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8682" name="Title 24"/>
          <p:cNvSpPr>
            <a:spLocks noGrp="1"/>
          </p:cNvSpPr>
          <p:nvPr>
            <p:ph type="title"/>
          </p:nvPr>
        </p:nvSpPr>
        <p:spPr>
          <a:xfrm>
            <a:off x="533400" y="1371600"/>
            <a:ext cx="8229600" cy="838200"/>
          </a:xfrm>
        </p:spPr>
        <p:txBody>
          <a:bodyPr/>
          <a:lstStyle/>
          <a:p>
            <a:r>
              <a:rPr lang="en-US" smtClean="0">
                <a:solidFill>
                  <a:schemeClr val="hlink"/>
                </a:solidFill>
              </a:rPr>
              <a:t/>
            </a:r>
            <a:br>
              <a:rPr lang="en-US" smtClean="0">
                <a:solidFill>
                  <a:schemeClr val="hlink"/>
                </a:solidFill>
              </a:rPr>
            </a:br>
            <a:r>
              <a:rPr lang="en-US" b="1" smtClean="0">
                <a:solidFill>
                  <a:schemeClr val="hlink"/>
                </a:solidFill>
                <a:latin typeface="Cambria" pitchFamily="18" charset="0"/>
              </a:rPr>
              <a:t/>
            </a:r>
            <a:br>
              <a:rPr lang="en-US" b="1" smtClean="0">
                <a:solidFill>
                  <a:schemeClr val="hlink"/>
                </a:solidFill>
                <a:latin typeface="Cambria" pitchFamily="18" charset="0"/>
              </a:rPr>
            </a:br>
            <a:endParaRPr lang="en-GB" smtClean="0">
              <a:solidFill>
                <a:schemeClr val="hlink"/>
              </a:solidFill>
            </a:endParaRPr>
          </a:p>
        </p:txBody>
      </p:sp>
      <p:sp>
        <p:nvSpPr>
          <p:cNvPr id="28683" name="Content Placeholder 25"/>
          <p:cNvSpPr>
            <a:spLocks noGrp="1"/>
          </p:cNvSpPr>
          <p:nvPr>
            <p:ph idx="1"/>
          </p:nvPr>
        </p:nvSpPr>
        <p:spPr>
          <a:xfrm>
            <a:off x="0" y="1524000"/>
            <a:ext cx="9144000" cy="4267200"/>
          </a:xfrm>
        </p:spPr>
        <p:txBody>
          <a:bodyPr/>
          <a:lstStyle/>
          <a:p>
            <a:pPr algn="just"/>
            <a:r>
              <a:rPr lang="en-US" sz="2000" i="1" dirty="0" smtClean="0">
                <a:solidFill>
                  <a:srgbClr val="800000"/>
                </a:solidFill>
                <a:cs typeface="Times New Roman" pitchFamily="18" charset="0"/>
              </a:rPr>
              <a:t>Participate in research</a:t>
            </a:r>
            <a:r>
              <a:rPr lang="sr-Latn-CS" sz="2000" dirty="0" smtClean="0">
                <a:solidFill>
                  <a:srgbClr val="800000"/>
                </a:solidFill>
                <a:cs typeface="Times New Roman" pitchFamily="18" charset="0"/>
              </a:rPr>
              <a:t>- </a:t>
            </a:r>
            <a:r>
              <a:rPr lang="en-US" sz="2000" dirty="0" smtClean="0">
                <a:solidFill>
                  <a:srgbClr val="800000"/>
                </a:solidFill>
                <a:cs typeface="Times New Roman" pitchFamily="18" charset="0"/>
              </a:rPr>
              <a:t>It shall be ensured with </a:t>
            </a:r>
            <a:r>
              <a:rPr lang="sr-Latn-ME" sz="2000" dirty="0" smtClean="0">
                <a:solidFill>
                  <a:srgbClr val="800000"/>
                </a:solidFill>
                <a:cs typeface="Times New Roman" pitchFamily="18" charset="0"/>
              </a:rPr>
              <a:t>the </a:t>
            </a:r>
            <a:r>
              <a:rPr lang="en-US" sz="2000" dirty="0" smtClean="0">
                <a:solidFill>
                  <a:srgbClr val="800000"/>
                </a:solidFill>
                <a:cs typeface="Times New Roman" pitchFamily="18" charset="0"/>
              </a:rPr>
              <a:t>adoption of the Rulebook  related to the keeping of wild animals in zoos by the Ministry of</a:t>
            </a:r>
            <a:r>
              <a:rPr lang="sr-Latn-CS" sz="2000" dirty="0" smtClean="0">
                <a:solidFill>
                  <a:srgbClr val="800000"/>
                </a:solidFill>
                <a:cs typeface="Times New Roman" pitchFamily="18" charset="0"/>
              </a:rPr>
              <a:t> </a:t>
            </a:r>
            <a:r>
              <a:rPr lang="en-US" sz="2000" dirty="0" smtClean="0">
                <a:solidFill>
                  <a:srgbClr val="800000"/>
                </a:solidFill>
                <a:cs typeface="Times New Roman" pitchFamily="18" charset="0"/>
              </a:rPr>
              <a:t>Agriculture and Rural Development</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r>
              <a:rPr lang="en-US" sz="2000" i="1" dirty="0" smtClean="0">
                <a:solidFill>
                  <a:srgbClr val="800000"/>
                </a:solidFill>
                <a:cs typeface="Times New Roman" pitchFamily="18" charset="0"/>
              </a:rPr>
              <a:t>Promote public education</a:t>
            </a:r>
            <a:r>
              <a:rPr lang="sr-Latn-CS" sz="2000" i="1" dirty="0" smtClean="0">
                <a:solidFill>
                  <a:srgbClr val="800000"/>
                </a:solidFill>
                <a:cs typeface="Times New Roman" pitchFamily="18" charset="0"/>
              </a:rPr>
              <a:t>- </a:t>
            </a:r>
            <a:r>
              <a:rPr lang="en-US" sz="2000" dirty="0" smtClean="0">
                <a:solidFill>
                  <a:srgbClr val="800000"/>
                </a:solidFill>
                <a:cs typeface="Times New Roman" pitchFamily="18" charset="0"/>
              </a:rPr>
              <a:t>It shall be ensured with adoption of   the Rule</a:t>
            </a:r>
            <a:r>
              <a:rPr lang="sr-Latn-ME" sz="2000" dirty="0" smtClean="0">
                <a:solidFill>
                  <a:srgbClr val="800000"/>
                </a:solidFill>
                <a:cs typeface="Times New Roman" pitchFamily="18" charset="0"/>
              </a:rPr>
              <a:t>book</a:t>
            </a:r>
            <a:r>
              <a:rPr lang="en-US" sz="2000" dirty="0" smtClean="0">
                <a:solidFill>
                  <a:srgbClr val="800000"/>
                </a:solidFill>
                <a:cs typeface="Times New Roman" pitchFamily="18" charset="0"/>
              </a:rPr>
              <a:t> </a:t>
            </a:r>
            <a:r>
              <a:rPr lang="en-US" sz="2000" dirty="0" err="1" smtClean="0">
                <a:solidFill>
                  <a:srgbClr val="800000"/>
                </a:solidFill>
                <a:cs typeface="Times New Roman" pitchFamily="18" charset="0"/>
              </a:rPr>
              <a:t>relat</a:t>
            </a:r>
            <a:r>
              <a:rPr lang="sr-Latn-ME" sz="2000" dirty="0" smtClean="0">
                <a:solidFill>
                  <a:srgbClr val="800000"/>
                </a:solidFill>
                <a:cs typeface="Times New Roman" pitchFamily="18" charset="0"/>
              </a:rPr>
              <a:t>ed</a:t>
            </a:r>
            <a:r>
              <a:rPr lang="en-US" sz="2000" dirty="0" smtClean="0">
                <a:solidFill>
                  <a:srgbClr val="800000"/>
                </a:solidFill>
                <a:cs typeface="Times New Roman" pitchFamily="18" charset="0"/>
              </a:rPr>
              <a:t> to the keeping of wild animals in zoos (Ministry of Agriculture and Rural Development)</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r>
              <a:rPr lang="en-US" sz="2000" i="1" dirty="0" smtClean="0">
                <a:solidFill>
                  <a:srgbClr val="800000"/>
                </a:solidFill>
                <a:cs typeface="Times New Roman" pitchFamily="18" charset="0"/>
              </a:rPr>
              <a:t>Accommodate animals in appropriate conditions</a:t>
            </a:r>
            <a:r>
              <a:rPr lang="sr-Latn-CS" sz="2000" i="1" dirty="0" smtClean="0">
                <a:solidFill>
                  <a:srgbClr val="800000"/>
                </a:solidFill>
                <a:cs typeface="Times New Roman" pitchFamily="18" charset="0"/>
              </a:rPr>
              <a:t>-</a:t>
            </a:r>
            <a:r>
              <a:rPr lang="sr-Latn-CS" sz="2000" dirty="0" smtClean="0">
                <a:solidFill>
                  <a:srgbClr val="800000"/>
                </a:solidFill>
                <a:cs typeface="Times New Roman" pitchFamily="18" charset="0"/>
              </a:rPr>
              <a:t> </a:t>
            </a:r>
            <a:r>
              <a:rPr lang="en-US" sz="2000" dirty="0" smtClean="0">
                <a:solidFill>
                  <a:srgbClr val="800000"/>
                </a:solidFill>
                <a:cs typeface="Times New Roman" pitchFamily="18" charset="0"/>
              </a:rPr>
              <a:t>The conditions in zoo ha</a:t>
            </a:r>
            <a:r>
              <a:rPr lang="sr-Latn-CS" sz="2000" dirty="0" smtClean="0">
                <a:solidFill>
                  <a:srgbClr val="800000"/>
                </a:solidFill>
                <a:cs typeface="Times New Roman" pitchFamily="18" charset="0"/>
              </a:rPr>
              <a:t>ve</a:t>
            </a:r>
            <a:r>
              <a:rPr lang="en-US" sz="2000" dirty="0" smtClean="0">
                <a:solidFill>
                  <a:srgbClr val="800000"/>
                </a:solidFill>
                <a:cs typeface="Times New Roman" pitchFamily="18" charset="0"/>
              </a:rPr>
              <a:t> to  meet the requirements under existing Rulebook on detailed conditions of keeping and breeding endangered species of animals (Official </a:t>
            </a:r>
            <a:r>
              <a:rPr lang="en-US" sz="2000" dirty="0" err="1" smtClean="0">
                <a:solidFill>
                  <a:srgbClr val="800000"/>
                </a:solidFill>
                <a:cs typeface="Times New Roman" pitchFamily="18" charset="0"/>
              </a:rPr>
              <a:t>Gazzete</a:t>
            </a:r>
            <a:r>
              <a:rPr lang="en-US" sz="2000" dirty="0" smtClean="0">
                <a:solidFill>
                  <a:srgbClr val="800000"/>
                </a:solidFill>
                <a:cs typeface="Times New Roman" pitchFamily="18" charset="0"/>
              </a:rPr>
              <a:t> of Montenegro</a:t>
            </a:r>
            <a:r>
              <a:rPr lang="sr-Latn-CS" sz="2000" dirty="0" smtClean="0">
                <a:solidFill>
                  <a:srgbClr val="800000"/>
                </a:solidFill>
                <a:cs typeface="Times New Roman" pitchFamily="18" charset="0"/>
              </a:rPr>
              <a:t>,</a:t>
            </a:r>
            <a:r>
              <a:rPr lang="en-US" sz="2000" dirty="0" smtClean="0">
                <a:solidFill>
                  <a:srgbClr val="800000"/>
                </a:solidFill>
                <a:cs typeface="Times New Roman" pitchFamily="18" charset="0"/>
              </a:rPr>
              <a:t> 01-3282/9, from 15.11.2010)</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r>
              <a:rPr lang="en-US" sz="2000" i="1" dirty="0" smtClean="0">
                <a:solidFill>
                  <a:srgbClr val="800000"/>
                </a:solidFill>
                <a:cs typeface="Times New Roman" pitchFamily="18" charset="0"/>
              </a:rPr>
              <a:t>Keep appropriate up-to-date records of collections</a:t>
            </a:r>
            <a:r>
              <a:rPr lang="sr-Latn-CS" sz="2000" dirty="0" smtClean="0">
                <a:solidFill>
                  <a:srgbClr val="800000"/>
                </a:solidFill>
                <a:cs typeface="Times New Roman" pitchFamily="18" charset="0"/>
              </a:rPr>
              <a:t>- </a:t>
            </a:r>
            <a:r>
              <a:rPr lang="en-US" sz="2000" dirty="0" smtClean="0">
                <a:solidFill>
                  <a:srgbClr val="800000"/>
                </a:solidFill>
                <a:cs typeface="Times New Roman" pitchFamily="18" charset="0"/>
              </a:rPr>
              <a:t>Article 34 of the </a:t>
            </a:r>
            <a:r>
              <a:rPr lang="sr-Latn-CS" sz="2000" dirty="0" smtClean="0">
                <a:solidFill>
                  <a:srgbClr val="800000"/>
                </a:solidFill>
                <a:cs typeface="Times New Roman" pitchFamily="18" charset="0"/>
              </a:rPr>
              <a:t>Law o</a:t>
            </a:r>
            <a:r>
              <a:rPr lang="en-US" sz="2000" dirty="0" smtClean="0">
                <a:solidFill>
                  <a:srgbClr val="800000"/>
                </a:solidFill>
                <a:cs typeface="Times New Roman" pitchFamily="18" charset="0"/>
              </a:rPr>
              <a:t>n Animal Welfare (Official </a:t>
            </a:r>
            <a:r>
              <a:rPr lang="en-US" sz="2000" dirty="0" err="1" smtClean="0">
                <a:solidFill>
                  <a:srgbClr val="800000"/>
                </a:solidFill>
                <a:cs typeface="Times New Roman" pitchFamily="18" charset="0"/>
              </a:rPr>
              <a:t>Gazzete</a:t>
            </a:r>
            <a:r>
              <a:rPr lang="en-US" sz="2000" dirty="0" smtClean="0">
                <a:solidFill>
                  <a:srgbClr val="800000"/>
                </a:solidFill>
                <a:cs typeface="Times New Roman" pitchFamily="18" charset="0"/>
              </a:rPr>
              <a:t> of Montenegro</a:t>
            </a:r>
            <a:r>
              <a:rPr lang="sr-Latn-CS" sz="2000" dirty="0" smtClean="0">
                <a:solidFill>
                  <a:srgbClr val="800000"/>
                </a:solidFill>
                <a:cs typeface="Times New Roman" pitchFamily="18" charset="0"/>
              </a:rPr>
              <a:t>, </a:t>
            </a:r>
            <a:r>
              <a:rPr lang="en-US" sz="2000" dirty="0" smtClean="0">
                <a:solidFill>
                  <a:srgbClr val="800000"/>
                </a:solidFill>
                <a:cs typeface="Times New Roman" pitchFamily="18" charset="0"/>
              </a:rPr>
              <a:t>14/2008 from 29.02.2008), states that zoo had to maintain  records of placed, sold, exchanged or donated animals</a:t>
            </a:r>
            <a:r>
              <a:rPr lang="sr-Latn-ME" sz="2000" smtClean="0">
                <a:solidFill>
                  <a:srgbClr val="800000"/>
                </a:solidFill>
                <a:cs typeface="Times New Roman" pitchFamily="18" charset="0"/>
              </a:rPr>
              <a:t>.</a:t>
            </a:r>
            <a:endParaRPr lang="en-US" sz="2000" dirty="0" smtClean="0">
              <a:solidFill>
                <a:srgbClr val="800000"/>
              </a:solidFill>
              <a:cs typeface="Times New Roman" pitchFamily="18" charset="0"/>
            </a:endParaRPr>
          </a:p>
          <a:p>
            <a:endParaRPr lang="en-US" sz="2000" dirty="0" smtClean="0">
              <a:solidFill>
                <a:srgbClr val="800000"/>
              </a:solidFill>
            </a:endParaRPr>
          </a:p>
          <a:p>
            <a:endParaRPr lang="en-US" sz="2000" dirty="0" smtClean="0"/>
          </a:p>
          <a:p>
            <a:pPr algn="just">
              <a:buFont typeface="Arial" charset="0"/>
              <a:buNone/>
            </a:pPr>
            <a:endParaRPr lang="en-US" sz="2000" dirty="0" smtClean="0">
              <a:cs typeface="Times New Roman" pitchFamily="18" charset="0"/>
            </a:endParaRPr>
          </a:p>
        </p:txBody>
      </p:sp>
      <p:sp>
        <p:nvSpPr>
          <p:cNvPr id="22" name="Rectangle 21"/>
          <p:cNvSpPr/>
          <p:nvPr/>
        </p:nvSpPr>
        <p:spPr>
          <a:xfrm>
            <a:off x="1981200" y="762000"/>
            <a:ext cx="5784850" cy="549275"/>
          </a:xfrm>
          <a:prstGeom prst="rect">
            <a:avLst/>
          </a:prstGeom>
        </p:spPr>
        <p:txBody>
          <a:bodyPr>
            <a:spAutoFit/>
          </a:bodyPr>
          <a:lstStyle/>
          <a:p>
            <a:pPr algn="ctr"/>
            <a:r>
              <a:rPr lang="en-US" sz="3000" b="1">
                <a:solidFill>
                  <a:srgbClr val="800000"/>
                </a:solidFill>
                <a:latin typeface="Calibri" pitchFamily="34" charset="0"/>
                <a:cs typeface="Times New Roman" pitchFamily="18" charset="0"/>
              </a:rPr>
              <a:t>Requirements applicable to zoos</a:t>
            </a:r>
            <a:endParaRPr lang="en-US" sz="3000">
              <a:solidFill>
                <a:srgbClr val="800000"/>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2969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p:txBody>
      </p:sp>
      <p:pic>
        <p:nvPicPr>
          <p:cNvPr id="29701"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a:t>
            </a:r>
            <a:r>
              <a:rPr lang="sr-Latn-CS" sz="1100" b="1" dirty="0">
                <a:solidFill>
                  <a:srgbClr val="632523"/>
                </a:solidFill>
                <a:cs typeface="Arial" charset="0"/>
              </a:rPr>
              <a:t>27</a:t>
            </a:r>
            <a:r>
              <a:rPr lang="en-US" sz="1100" b="1" dirty="0">
                <a:solidFill>
                  <a:srgbClr val="632523"/>
                </a:solidFill>
                <a:cs typeface="Arial" charset="0"/>
              </a:rPr>
              <a:t>:  </a:t>
            </a:r>
            <a:r>
              <a:rPr lang="sr-Latn-CS" sz="1100" b="1" dirty="0">
                <a:solidFill>
                  <a:srgbClr val="632523"/>
                </a:solidFill>
                <a:cs typeface="Arial" charset="0"/>
              </a:rPr>
              <a:t>ENVIRONMENT</a:t>
            </a:r>
            <a:endParaRPr lang="pl-PL" sz="1100" b="1" dirty="0">
              <a:solidFill>
                <a:srgbClr val="632523"/>
              </a:solidFill>
              <a:cs typeface="Arial" charset="0"/>
            </a:endParaRPr>
          </a:p>
        </p:txBody>
      </p:sp>
      <p:sp>
        <p:nvSpPr>
          <p:cNvPr id="17" name="Title 18"/>
          <p:cNvSpPr txBox="1">
            <a:spLocks/>
          </p:cNvSpPr>
          <p:nvPr/>
        </p:nvSpPr>
        <p:spPr bwMode="auto">
          <a:xfrm>
            <a:off x="457200" y="533400"/>
            <a:ext cx="8229600" cy="838200"/>
          </a:xfrm>
          <a:prstGeom prst="rect">
            <a:avLst/>
          </a:prstGeom>
          <a:noFill/>
          <a:ln w="9525">
            <a:noFill/>
            <a:miter lim="800000"/>
            <a:headEnd/>
            <a:tailEnd/>
          </a:ln>
        </p:spPr>
        <p:txBody>
          <a:bodyPr anchor="ctr">
            <a:normAutofit/>
          </a:bodyPr>
          <a:lstStyle/>
          <a:p>
            <a:pPr algn="ctr" fontAlgn="auto">
              <a:spcAft>
                <a:spcPts val="0"/>
              </a:spcAft>
              <a:defRPr/>
            </a:pPr>
            <a:endParaRPr lang="en-US" sz="2800" b="1" dirty="0">
              <a:solidFill>
                <a:schemeClr val="accent2">
                  <a:lumMod val="50000"/>
                </a:schemeClr>
              </a:solidFill>
              <a:latin typeface="Cambria" pitchFamily="18" charset="0"/>
              <a:ea typeface="+mj-ea"/>
              <a:cs typeface="+mj-cs"/>
            </a:endParaRPr>
          </a:p>
        </p:txBody>
      </p:sp>
      <p:pic>
        <p:nvPicPr>
          <p:cNvPr id="29705"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5610" name="Title 22"/>
          <p:cNvSpPr>
            <a:spLocks noGrp="1"/>
          </p:cNvSpPr>
          <p:nvPr>
            <p:ph type="title" idx="4294967295"/>
          </p:nvPr>
        </p:nvSpPr>
        <p:spPr>
          <a:xfrm>
            <a:off x="508000" y="800100"/>
            <a:ext cx="8229600" cy="1143000"/>
          </a:xfrm>
        </p:spPr>
        <p:txBody>
          <a:bodyPr/>
          <a:lstStyle/>
          <a:p>
            <a:r>
              <a:rPr lang="en-US" sz="3200" smtClean="0">
                <a:solidFill>
                  <a:schemeClr val="hlink"/>
                </a:solidFill>
              </a:rPr>
              <a:t/>
            </a:r>
            <a:br>
              <a:rPr lang="en-US" sz="3200" smtClean="0">
                <a:solidFill>
                  <a:schemeClr val="hlink"/>
                </a:solidFill>
              </a:rPr>
            </a:br>
            <a:r>
              <a:rPr lang="en-US" sz="3200" b="1" smtClean="0">
                <a:solidFill>
                  <a:srgbClr val="800000"/>
                </a:solidFill>
                <a:cs typeface="Times New Roman" pitchFamily="18" charset="0"/>
              </a:rPr>
              <a:t>Administrative/Institutional capacity</a:t>
            </a:r>
            <a:endParaRPr lang="en-US" sz="3200" b="1" smtClean="0">
              <a:solidFill>
                <a:srgbClr val="800000"/>
              </a:solidFill>
            </a:endParaRPr>
          </a:p>
        </p:txBody>
      </p:sp>
      <p:sp>
        <p:nvSpPr>
          <p:cNvPr id="25611" name="Content Placeholder 24"/>
          <p:cNvSpPr>
            <a:spLocks noGrp="1"/>
          </p:cNvSpPr>
          <p:nvPr>
            <p:ph idx="4294967295"/>
          </p:nvPr>
        </p:nvSpPr>
        <p:spPr/>
        <p:txBody>
          <a:bodyPr/>
          <a:lstStyle/>
          <a:p>
            <a:pPr algn="just">
              <a:defRPr/>
            </a:pPr>
            <a:endParaRPr lang="sr-Latn-CS" sz="2400" dirty="0" smtClean="0"/>
          </a:p>
          <a:p>
            <a:pPr algn="just">
              <a:defRPr/>
            </a:pPr>
            <a:endParaRPr lang="sr-Latn-CS" sz="2400" dirty="0"/>
          </a:p>
          <a:p>
            <a:pPr marL="0" indent="0" algn="just">
              <a:buFont typeface="Arial" charset="0"/>
              <a:buNone/>
              <a:defRPr/>
            </a:pPr>
            <a:endParaRPr lang="sr-Latn-CS" sz="2400" dirty="0" smtClean="0"/>
          </a:p>
        </p:txBody>
      </p:sp>
      <p:graphicFrame>
        <p:nvGraphicFramePr>
          <p:cNvPr id="22" name="Table 21"/>
          <p:cNvGraphicFramePr>
            <a:graphicFrameLocks noGrp="1"/>
          </p:cNvGraphicFramePr>
          <p:nvPr>
            <p:extLst>
              <p:ext uri="{D42A27DB-BD31-4B8C-83A1-F6EECF244321}">
                <p14:modId xmlns:p14="http://schemas.microsoft.com/office/powerpoint/2010/main" xmlns="" val="3247793002"/>
              </p:ext>
            </p:extLst>
          </p:nvPr>
        </p:nvGraphicFramePr>
        <p:xfrm>
          <a:off x="639646" y="2048061"/>
          <a:ext cx="7708900" cy="3718002"/>
        </p:xfrm>
        <a:graphic>
          <a:graphicData uri="http://schemas.openxmlformats.org/drawingml/2006/table">
            <a:tbl>
              <a:tblPr firstRow="1" firstCol="1" bandRow="1">
                <a:tableStyleId>{284E427A-3D55-4303-BF80-6455036E1DE7}</a:tableStyleId>
              </a:tblPr>
              <a:tblGrid>
                <a:gridCol w="5638800"/>
                <a:gridCol w="2070100"/>
              </a:tblGrid>
              <a:tr h="415993">
                <a:tc>
                  <a:txBody>
                    <a:bodyPr/>
                    <a:lstStyle/>
                    <a:p>
                      <a:pPr algn="ctr">
                        <a:lnSpc>
                          <a:spcPct val="115000"/>
                        </a:lnSpc>
                        <a:spcAft>
                          <a:spcPts val="1000"/>
                        </a:spcAft>
                      </a:pPr>
                      <a:r>
                        <a:rPr lang="en-US" sz="2000" dirty="0">
                          <a:ln>
                            <a:solidFill>
                              <a:schemeClr val="accent2"/>
                            </a:solidFill>
                          </a:ln>
                          <a:effectLst/>
                        </a:rPr>
                        <a:t>State administration  </a:t>
                      </a:r>
                      <a:endParaRPr lang="en-GB" sz="2000" dirty="0">
                        <a:ln>
                          <a:solidFill>
                            <a:schemeClr val="accent2"/>
                          </a:solidFill>
                        </a:ln>
                        <a:solidFill>
                          <a:srgbClr val="943634"/>
                        </a:solidFill>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15000"/>
                        </a:lnSpc>
                        <a:spcAft>
                          <a:spcPts val="1000"/>
                        </a:spcAft>
                      </a:pPr>
                      <a:r>
                        <a:rPr lang="en-US" sz="2000" dirty="0">
                          <a:effectLst/>
                        </a:rPr>
                        <a:t>Current state</a:t>
                      </a:r>
                      <a:endParaRPr lang="en-GB" sz="2000" dirty="0">
                        <a:solidFill>
                          <a:srgbClr val="943634"/>
                        </a:solidFill>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831986">
                <a:tc>
                  <a:txBody>
                    <a:bodyPr/>
                    <a:lstStyle/>
                    <a:p>
                      <a:pPr algn="just">
                        <a:lnSpc>
                          <a:spcPct val="115000"/>
                        </a:lnSpc>
                        <a:spcAft>
                          <a:spcPts val="0"/>
                        </a:spcAft>
                      </a:pPr>
                      <a:r>
                        <a:rPr lang="en-GB" sz="1600" b="1" dirty="0">
                          <a:effectLst/>
                        </a:rPr>
                        <a:t>Ministry of Agriculture and Rural </a:t>
                      </a:r>
                      <a:r>
                        <a:rPr lang="en-GB" sz="1600" b="1" dirty="0" smtClean="0">
                          <a:effectLst/>
                        </a:rPr>
                        <a:t>Development</a:t>
                      </a:r>
                      <a:endParaRPr lang="x-none" sz="1600" b="1" dirty="0" smtClean="0">
                        <a:effectLst/>
                      </a:endParaRPr>
                    </a:p>
                    <a:p>
                      <a:pPr algn="just">
                        <a:lnSpc>
                          <a:spcPct val="115000"/>
                        </a:lnSpc>
                        <a:spcAft>
                          <a:spcPts val="0"/>
                        </a:spcAft>
                      </a:pPr>
                      <a:r>
                        <a:rPr lang="en-GB" sz="1600" b="1" dirty="0" smtClean="0">
                          <a:effectLst/>
                        </a:rPr>
                        <a:t>Veterinary administration</a:t>
                      </a:r>
                    </a:p>
                    <a:p>
                      <a:pPr algn="just">
                        <a:lnSpc>
                          <a:spcPct val="115000"/>
                        </a:lnSpc>
                        <a:spcAft>
                          <a:spcPts val="0"/>
                        </a:spcAft>
                      </a:pPr>
                      <a:endParaRPr lang="en-GB" sz="1600" b="1" dirty="0">
                        <a:solidFill>
                          <a:srgbClr val="943634"/>
                        </a:solidFill>
                        <a:effectLst/>
                        <a:latin typeface="Times New Roman" pitchFamily="18" charset="0"/>
                        <a:ea typeface="Calibri"/>
                        <a:cs typeface="Times New Roman"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r>
                        <a:rPr lang="x-none" sz="1600" b="1" smtClean="0">
                          <a:effectLst/>
                        </a:rPr>
                        <a:t>1</a:t>
                      </a:r>
                      <a:endParaRPr lang="sr-Latn-ME" sz="1600" b="1" dirty="0" smtClean="0">
                        <a:effectLst/>
                      </a:endParaRPr>
                    </a:p>
                    <a:p>
                      <a:pPr algn="ctr"/>
                      <a:r>
                        <a:rPr lang="sr-Latn-ME" sz="1600" b="1" dirty="0" smtClean="0">
                          <a:solidFill>
                            <a:schemeClr val="tx1"/>
                          </a:solidFill>
                          <a:effectLst/>
                          <a:latin typeface="+mn-lt"/>
                          <a:cs typeface="Times New Roman" pitchFamily="18" charset="0"/>
                        </a:rPr>
                        <a:t>1</a:t>
                      </a:r>
                      <a:endParaRPr lang="en-GB" sz="1600" b="1" dirty="0">
                        <a:solidFill>
                          <a:schemeClr val="tx1"/>
                        </a:solidFill>
                        <a:effectLst/>
                        <a:latin typeface="+mn-lt"/>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tcPr>
                </a:tc>
              </a:tr>
              <a:tr h="567876">
                <a:tc>
                  <a:txBody>
                    <a:bodyPr/>
                    <a:lstStyle/>
                    <a:p>
                      <a:pPr algn="just">
                        <a:lnSpc>
                          <a:spcPct val="115000"/>
                        </a:lnSpc>
                        <a:spcAft>
                          <a:spcPts val="1000"/>
                        </a:spcAft>
                      </a:pPr>
                      <a:r>
                        <a:rPr lang="en-GB" sz="1600" b="1" dirty="0">
                          <a:effectLst/>
                        </a:rPr>
                        <a:t>Ministry of Sustainable Development and Tourism</a:t>
                      </a:r>
                      <a:endParaRPr lang="en-GB" sz="1600" b="1" dirty="0">
                        <a:solidFill>
                          <a:srgbClr val="943634"/>
                        </a:solidFill>
                        <a:effectLst/>
                        <a:latin typeface="Times New Roman" pitchFamily="18" charset="0"/>
                        <a:ea typeface="Calibri"/>
                        <a:cs typeface="Times New Roman"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r>
                        <a:rPr lang="x-none" sz="1600" b="1" dirty="0" smtClean="0">
                          <a:effectLst/>
                        </a:rPr>
                        <a:t>2</a:t>
                      </a:r>
                      <a:endParaRPr lang="en-GB" sz="1600" b="1" dirty="0">
                        <a:solidFill>
                          <a:schemeClr val="tx1"/>
                        </a:solidFill>
                        <a:effectLst/>
                        <a:latin typeface="+mn-lt"/>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tcPr>
                </a:tc>
              </a:tr>
              <a:tr h="415993">
                <a:tc>
                  <a:txBody>
                    <a:bodyPr/>
                    <a:lstStyle/>
                    <a:p>
                      <a:pPr algn="just">
                        <a:lnSpc>
                          <a:spcPct val="115000"/>
                        </a:lnSpc>
                        <a:spcAft>
                          <a:spcPts val="1000"/>
                        </a:spcAft>
                      </a:pPr>
                      <a:r>
                        <a:rPr lang="en-US" sz="1600" b="1" dirty="0">
                          <a:effectLst/>
                        </a:rPr>
                        <a:t>EPA</a:t>
                      </a:r>
                      <a:endParaRPr lang="en-GB" sz="1600" b="1" dirty="0">
                        <a:solidFill>
                          <a:srgbClr val="943634"/>
                        </a:solidFill>
                        <a:effectLst/>
                        <a:latin typeface="Times New Roman" pitchFamily="18" charset="0"/>
                        <a:ea typeface="Calibri"/>
                        <a:cs typeface="Times New Roman"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r>
                        <a:rPr lang="x-none" sz="1600" b="1" dirty="0" smtClean="0">
                          <a:effectLst/>
                        </a:rPr>
                        <a:t>2</a:t>
                      </a:r>
                      <a:endParaRPr lang="en-GB" sz="1600" b="1" dirty="0">
                        <a:solidFill>
                          <a:schemeClr val="tx1"/>
                        </a:solidFill>
                        <a:effectLst/>
                        <a:latin typeface="+mn-lt"/>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tcPr>
                </a:tc>
              </a:tr>
              <a:tr h="415993">
                <a:tc>
                  <a:txBody>
                    <a:bodyPr/>
                    <a:lstStyle/>
                    <a:p>
                      <a:pPr algn="just">
                        <a:lnSpc>
                          <a:spcPct val="115000"/>
                        </a:lnSpc>
                        <a:spcAft>
                          <a:spcPts val="1000"/>
                        </a:spcAft>
                      </a:pPr>
                      <a:r>
                        <a:rPr lang="en-GB" sz="1600" b="1" dirty="0">
                          <a:effectLst/>
                        </a:rPr>
                        <a:t>Directorate for Inspection </a:t>
                      </a:r>
                      <a:r>
                        <a:rPr lang="en-GB" sz="1600" b="1" dirty="0" smtClean="0">
                          <a:effectLst/>
                        </a:rPr>
                        <a:t>Controls</a:t>
                      </a:r>
                      <a:endParaRPr lang="en-GB" sz="1600" b="1" dirty="0">
                        <a:solidFill>
                          <a:srgbClr val="943634"/>
                        </a:solidFill>
                        <a:effectLst/>
                        <a:latin typeface="Times New Roman" pitchFamily="18" charset="0"/>
                        <a:ea typeface="Calibri"/>
                        <a:cs typeface="Times New Roman"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ctr">
                        <a:lnSpc>
                          <a:spcPct val="115000"/>
                        </a:lnSpc>
                        <a:spcAft>
                          <a:spcPts val="1000"/>
                        </a:spcAft>
                      </a:pPr>
                      <a:r>
                        <a:rPr lang="en-US" sz="1600" b="1" dirty="0" smtClean="0">
                          <a:effectLst/>
                        </a:rPr>
                        <a:t> Ecological inspect</a:t>
                      </a:r>
                      <a:r>
                        <a:rPr lang="sr-Latn-ME" sz="1600" b="1" dirty="0" smtClean="0">
                          <a:effectLst/>
                        </a:rPr>
                        <a:t>or</a:t>
                      </a:r>
                      <a:r>
                        <a:rPr lang="en-US" sz="1600" b="1" dirty="0" smtClean="0">
                          <a:effectLst/>
                        </a:rPr>
                        <a:t> </a:t>
                      </a:r>
                      <a:endParaRPr lang="sr-Latn-ME" sz="1600" b="1" dirty="0" smtClean="0">
                        <a:effectLst/>
                      </a:endParaRPr>
                    </a:p>
                    <a:p>
                      <a:pPr algn="ctr">
                        <a:lnSpc>
                          <a:spcPct val="115000"/>
                        </a:lnSpc>
                        <a:spcAft>
                          <a:spcPts val="1000"/>
                        </a:spcAft>
                      </a:pPr>
                      <a:r>
                        <a:rPr lang="en-US" sz="1600" b="1" dirty="0">
                          <a:effectLst/>
                        </a:rPr>
                        <a:t> </a:t>
                      </a:r>
                      <a:r>
                        <a:rPr lang="x-none" sz="1600" b="1" dirty="0" smtClean="0">
                          <a:effectLst/>
                        </a:rPr>
                        <a:t>7 (2 </a:t>
                      </a:r>
                      <a:r>
                        <a:rPr lang="x-none" sz="1600" b="1" smtClean="0">
                          <a:effectLst/>
                        </a:rPr>
                        <a:t>biologist)</a:t>
                      </a:r>
                      <a:endParaRPr lang="sr-Latn-ME" sz="1600" b="1" dirty="0" smtClean="0">
                        <a:effectLst/>
                      </a:endParaRPr>
                    </a:p>
                    <a:p>
                      <a:pPr algn="ctr">
                        <a:lnSpc>
                          <a:spcPct val="115000"/>
                        </a:lnSpc>
                        <a:spcAft>
                          <a:spcPts val="1000"/>
                        </a:spcAft>
                      </a:pPr>
                      <a:r>
                        <a:rPr lang="sr-Latn-ME" sz="1600" b="1" dirty="0" smtClean="0">
                          <a:solidFill>
                            <a:schemeClr val="tx1"/>
                          </a:solidFill>
                          <a:effectLst/>
                          <a:latin typeface="+mn-lt"/>
                          <a:ea typeface="Calibri"/>
                          <a:cs typeface="Times New Roman" pitchFamily="18" charset="0"/>
                        </a:rPr>
                        <a:t>Veterinary Inspector</a:t>
                      </a:r>
                    </a:p>
                    <a:p>
                      <a:pPr algn="ctr">
                        <a:lnSpc>
                          <a:spcPct val="115000"/>
                        </a:lnSpc>
                        <a:spcAft>
                          <a:spcPts val="1000"/>
                        </a:spcAft>
                      </a:pPr>
                      <a:r>
                        <a:rPr lang="sr-Latn-ME" sz="1600" b="1" dirty="0" smtClean="0">
                          <a:solidFill>
                            <a:schemeClr val="tx1"/>
                          </a:solidFill>
                          <a:effectLst/>
                          <a:latin typeface="+mn-lt"/>
                          <a:ea typeface="Calibri"/>
                          <a:cs typeface="Times New Roman" pitchFamily="18" charset="0"/>
                        </a:rPr>
                        <a:t>21</a:t>
                      </a:r>
                      <a:endParaRPr lang="en-GB" sz="1600" b="1" dirty="0">
                        <a:solidFill>
                          <a:schemeClr val="tx1"/>
                        </a:solidFill>
                        <a:effectLst/>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21" name="Rectangle 20"/>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0724" name="Group 31"/>
          <p:cNvGrpSpPr>
            <a:grpSpLocks/>
          </p:cNvGrpSpPr>
          <p:nvPr/>
        </p:nvGrpSpPr>
        <p:grpSpPr bwMode="auto">
          <a:xfrm>
            <a:off x="0" y="0"/>
            <a:ext cx="4662488" cy="4081463"/>
            <a:chOff x="1364455" y="17002"/>
            <a:chExt cx="4662490" cy="4080796"/>
          </a:xfrm>
        </p:grpSpPr>
        <p:sp>
          <p:nvSpPr>
            <p:cNvPr id="16" name="5-Point Star 15"/>
            <p:cNvSpPr/>
            <p:nvPr/>
          </p:nvSpPr>
          <p:spPr>
            <a:xfrm rot="8520840">
              <a:off x="2888454" y="17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5-Point Star 14"/>
            <p:cNvSpPr/>
            <p:nvPr/>
          </p:nvSpPr>
          <p:spPr>
            <a:xfrm rot="8520840">
              <a:off x="1974053" y="321803"/>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5-Point Star 21"/>
            <p:cNvSpPr/>
            <p:nvPr/>
          </p:nvSpPr>
          <p:spPr>
            <a:xfrm rot="8520840">
              <a:off x="1364455" y="10838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5-Point Star 22"/>
            <p:cNvSpPr/>
            <p:nvPr/>
          </p:nvSpPr>
          <p:spPr>
            <a:xfrm rot="8520840">
              <a:off x="1440653" y="1998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5-Point Star 23"/>
            <p:cNvSpPr/>
            <p:nvPr/>
          </p:nvSpPr>
          <p:spPr>
            <a:xfrm rot="8520840">
              <a:off x="1897855" y="276020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5-Point Star 24"/>
            <p:cNvSpPr/>
            <p:nvPr/>
          </p:nvSpPr>
          <p:spPr>
            <a:xfrm rot="8520840">
              <a:off x="2507455" y="32174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5-Point Star 25"/>
            <p:cNvSpPr/>
            <p:nvPr/>
          </p:nvSpPr>
          <p:spPr>
            <a:xfrm rot="8520840">
              <a:off x="3498055" y="33474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5-Point Star 26"/>
            <p:cNvSpPr/>
            <p:nvPr/>
          </p:nvSpPr>
          <p:spPr>
            <a:xfrm rot="8520840">
              <a:off x="4412455" y="3065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5-Point Star 27"/>
            <p:cNvSpPr/>
            <p:nvPr/>
          </p:nvSpPr>
          <p:spPr>
            <a:xfrm rot="8520840">
              <a:off x="4989591" y="23568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5-Point Star 28"/>
            <p:cNvSpPr/>
            <p:nvPr/>
          </p:nvSpPr>
          <p:spPr>
            <a:xfrm rot="8520840">
              <a:off x="5218191" y="1388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8520840">
              <a:off x="4717254" y="626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8520840">
              <a:off x="3955255" y="93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2" name="Rectangle 3"/>
          <p:cNvSpPr>
            <a:spLocks noChangeArrowheads="1"/>
          </p:cNvSpPr>
          <p:nvPr/>
        </p:nvSpPr>
        <p:spPr bwMode="auto">
          <a:xfrm>
            <a:off x="3733800" y="4114800"/>
            <a:ext cx="5334000" cy="1905000"/>
          </a:xfrm>
          <a:prstGeom prst="rect">
            <a:avLst/>
          </a:prstGeom>
          <a:noFill/>
          <a:ln w="9525">
            <a:noFill/>
            <a:miter lim="800000"/>
            <a:headEnd/>
            <a:tailEnd/>
          </a:ln>
          <a:effectLst/>
        </p:spPr>
        <p:txBody>
          <a:bodyPr anchor="ctr"/>
          <a:lstStyle/>
          <a:p>
            <a:pPr algn="ctr" fontAlgn="auto">
              <a:spcBef>
                <a:spcPts val="0"/>
              </a:spcBef>
              <a:spcAft>
                <a:spcPts val="0"/>
              </a:spcAft>
              <a:defRPr/>
            </a:pPr>
            <a:r>
              <a:rPr lang="sr-Latn-CS" sz="3200" dirty="0">
                <a:solidFill>
                  <a:schemeClr val="accent2">
                    <a:lumMod val="20000"/>
                    <a:lumOff val="80000"/>
                  </a:schemeClr>
                </a:solidFill>
                <a:effectLst>
                  <a:outerShdw blurRad="38100" dist="38100" dir="2700000" algn="tl">
                    <a:srgbClr val="000000">
                      <a:alpha val="43137"/>
                    </a:srgbClr>
                  </a:outerShdw>
                </a:effectLst>
                <a:latin typeface="Cambria" pitchFamily="18" charset="0"/>
                <a:cs typeface="+mn-cs"/>
              </a:rPr>
              <a:t>Thank you for your </a:t>
            </a:r>
            <a:r>
              <a:rPr lang="sr-Latn-CS" sz="3200" dirty="0" smtClean="0">
                <a:solidFill>
                  <a:schemeClr val="accent2">
                    <a:lumMod val="20000"/>
                    <a:lumOff val="80000"/>
                  </a:schemeClr>
                </a:solidFill>
                <a:effectLst>
                  <a:outerShdw blurRad="38100" dist="38100" dir="2700000" algn="tl">
                    <a:srgbClr val="000000">
                      <a:alpha val="43137"/>
                    </a:srgbClr>
                  </a:outerShdw>
                </a:effectLst>
                <a:latin typeface="Cambria" pitchFamily="18" charset="0"/>
                <a:cs typeface="+mn-cs"/>
              </a:rPr>
              <a:t>attention</a:t>
            </a:r>
            <a:endParaRPr lang="sr-Latn-CS" sz="3200" dirty="0">
              <a:solidFill>
                <a:schemeClr val="accent2">
                  <a:lumMod val="20000"/>
                  <a:lumOff val="80000"/>
                </a:schemeClr>
              </a:solidFill>
              <a:effectLst>
                <a:outerShdw blurRad="38100" dist="38100" dir="2700000" algn="tl">
                  <a:srgbClr val="000000">
                    <a:alpha val="43137"/>
                  </a:srgbClr>
                </a:outerShdw>
              </a:effectLst>
              <a:latin typeface="Cambria" pitchFamily="18" charset="0"/>
              <a:cs typeface="+mn-cs"/>
            </a:endParaRPr>
          </a:p>
          <a:p>
            <a:pPr algn="ctr" fontAlgn="auto">
              <a:spcBef>
                <a:spcPts val="0"/>
              </a:spcBef>
              <a:spcAft>
                <a:spcPts val="0"/>
              </a:spcAft>
              <a:defRPr/>
            </a:pPr>
            <a:endParaRPr lang="sr-Latn-CS" sz="3200"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sr-Latn-CS" sz="4000" b="1" dirty="0" smtClean="0">
                <a:solidFill>
                  <a:schemeClr val="accent2">
                    <a:lumMod val="20000"/>
                    <a:lumOff val="80000"/>
                  </a:schemeClr>
                </a:solidFill>
                <a:latin typeface="Cambria" pitchFamily="18" charset="0"/>
                <a:cs typeface="+mn-cs"/>
              </a:rPr>
              <a:t>QUESTIONS?</a:t>
            </a:r>
            <a:endParaRPr lang="hr-HR" sz="4000" b="1" dirty="0">
              <a:solidFill>
                <a:schemeClr val="accent2">
                  <a:lumMod val="20000"/>
                  <a:lumOff val="80000"/>
                </a:schemeClr>
              </a:solidFill>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latin typeface="Cambria" pitchFamily="18" charset="0"/>
                <a:cs typeface="Arial" charset="0"/>
              </a:rPr>
              <a:t>Chapter 27:  </a:t>
            </a:r>
            <a:r>
              <a:rPr lang="en-US" b="1" dirty="0" err="1">
                <a:solidFill>
                  <a:srgbClr val="F2DCDB"/>
                </a:solidFill>
                <a:latin typeface="Cambria" pitchFamily="18" charset="0"/>
                <a:cs typeface="Arial" charset="0"/>
              </a:rPr>
              <a:t>Enivronment</a:t>
            </a:r>
            <a:r>
              <a:rPr lang="en-US" b="1" dirty="0">
                <a:solidFill>
                  <a:srgbClr val="F2DCDB"/>
                </a:solidFill>
                <a:latin typeface="Cambria" pitchFamily="18" charset="0"/>
                <a:cs typeface="Arial" charset="0"/>
              </a:rPr>
              <a:t> and climate change</a:t>
            </a:r>
          </a:p>
        </p:txBody>
      </p:sp>
      <p:sp>
        <p:nvSpPr>
          <p:cNvPr id="16387" name="Text Box 121"/>
          <p:cNvSpPr txBox="1">
            <a:spLocks noChangeArrowheads="1"/>
          </p:cNvSpPr>
          <p:nvPr/>
        </p:nvSpPr>
        <p:spPr bwMode="auto">
          <a:xfrm>
            <a:off x="284163" y="1600200"/>
            <a:ext cx="8569325" cy="609600"/>
          </a:xfrm>
          <a:prstGeom prst="rect">
            <a:avLst/>
          </a:prstGeom>
          <a:noFill/>
          <a:ln w="9525" algn="ctr">
            <a:noFill/>
            <a:miter lim="800000"/>
            <a:headEnd/>
            <a:tailEnd/>
          </a:ln>
        </p:spPr>
        <p:txBody>
          <a:bodyPr/>
          <a:lstStyle/>
          <a:p>
            <a:pPr marL="14288" indent="-14288" algn="ctr">
              <a:spcAft>
                <a:spcPct val="40000"/>
              </a:spcAft>
              <a:buClr>
                <a:srgbClr val="FF0000"/>
              </a:buClr>
              <a:buFont typeface="Wingdings" pitchFamily="2" charset="2"/>
              <a:buNone/>
            </a:pPr>
            <a:endParaRPr lang="en-GB" sz="4400" b="1">
              <a:solidFill>
                <a:srgbClr val="632523"/>
              </a:solidFill>
              <a:latin typeface="Cambria" pitchFamily="18" charset="0"/>
            </a:endParaRPr>
          </a:p>
          <a:p>
            <a:pPr marL="14288" indent="-14288" algn="ctr">
              <a:spcAft>
                <a:spcPct val="40000"/>
              </a:spcAft>
              <a:buClr>
                <a:srgbClr val="FF0000"/>
              </a:buClr>
              <a:buFont typeface="Wingdings" pitchFamily="2" charset="2"/>
              <a:buNone/>
            </a:pPr>
            <a:r>
              <a:rPr lang="en-GB" sz="4400" b="1">
                <a:solidFill>
                  <a:srgbClr val="632523"/>
                </a:solidFill>
                <a:latin typeface="Cambria" pitchFamily="18" charset="0"/>
              </a:rPr>
              <a:t> </a:t>
            </a:r>
          </a:p>
          <a:p>
            <a:pPr marL="14288" indent="-14288" algn="ctr">
              <a:spcAft>
                <a:spcPct val="40000"/>
              </a:spcAft>
              <a:buClr>
                <a:srgbClr val="FF0000"/>
              </a:buClr>
              <a:buFont typeface="Wingdings" pitchFamily="2" charset="2"/>
              <a:buNone/>
            </a:pPr>
            <a:endParaRPr lang="en-GB" sz="4400" b="1">
              <a:solidFill>
                <a:srgbClr val="632523"/>
              </a:solidFill>
              <a:latin typeface="Cambria" pitchFamily="18" charset="0"/>
            </a:endParaRPr>
          </a:p>
          <a:p>
            <a:pPr marL="14288" indent="-14288" algn="ctr">
              <a:spcAft>
                <a:spcPct val="40000"/>
              </a:spcAft>
              <a:buClr>
                <a:srgbClr val="FF0000"/>
              </a:buClr>
              <a:buFont typeface="Wingdings" pitchFamily="2" charset="2"/>
              <a:buNone/>
            </a:pPr>
            <a:endParaRPr lang="en-US" sz="4400" b="1">
              <a:solidFill>
                <a:srgbClr val="632523"/>
              </a:solidFill>
              <a:latin typeface="Cambria" pitchFamily="18" charset="0"/>
            </a:endParaRPr>
          </a:p>
          <a:p>
            <a:pPr marL="14288" indent="-14288" algn="ctr">
              <a:spcAft>
                <a:spcPct val="10000"/>
              </a:spcAft>
              <a:buClr>
                <a:srgbClr val="FF0000"/>
              </a:buClr>
              <a:buFont typeface="Wingdings" pitchFamily="2" charset="2"/>
              <a:buNone/>
            </a:pPr>
            <a:endParaRPr lang="sr-Latn-CS" sz="1600">
              <a:solidFill>
                <a:srgbClr val="632523"/>
              </a:solidFill>
              <a:latin typeface="Cambria" pitchFamily="18" charset="0"/>
            </a:endParaRPr>
          </a:p>
          <a:p>
            <a:pPr marL="14288" indent="-14288" algn="ctr">
              <a:spcAft>
                <a:spcPct val="10000"/>
              </a:spcAft>
              <a:buClr>
                <a:srgbClr val="FF0000"/>
              </a:buClr>
              <a:buFont typeface="Wingdings" pitchFamily="2" charset="2"/>
              <a:buNone/>
            </a:pPr>
            <a:endParaRPr lang="sr-Latn-CS" sz="1600">
              <a:solidFill>
                <a:srgbClr val="632523"/>
              </a:solidFill>
              <a:latin typeface="Cambria" pitchFamily="18" charset="0"/>
            </a:endParaRPr>
          </a:p>
          <a:p>
            <a:pPr marL="14288" indent="-14288" algn="ctr">
              <a:spcAft>
                <a:spcPct val="10000"/>
              </a:spcAft>
              <a:buClr>
                <a:srgbClr val="FF0000"/>
              </a:buClr>
              <a:buFont typeface="Wingdings" pitchFamily="2" charset="2"/>
              <a:buNone/>
            </a:pPr>
            <a:r>
              <a:rPr lang="en-US" sz="1600">
                <a:solidFill>
                  <a:srgbClr val="632523"/>
                </a:solidFill>
                <a:latin typeface="Cambria" pitchFamily="18" charset="0"/>
              </a:rPr>
              <a:t>		</a:t>
            </a:r>
          </a:p>
          <a:p>
            <a:pPr marL="14288" indent="-14288" algn="ctr">
              <a:spcAft>
                <a:spcPct val="10000"/>
              </a:spcAft>
              <a:buClr>
                <a:srgbClr val="FF0000"/>
              </a:buClr>
              <a:buFont typeface="Wingdings" pitchFamily="2" charset="2"/>
              <a:buNone/>
            </a:pPr>
            <a:endParaRPr lang="en-US" sz="4400" b="1">
              <a:solidFill>
                <a:srgbClr val="632523"/>
              </a:solidFill>
              <a:latin typeface="Cambria" pitchFamily="18" charset="0"/>
            </a:endParaRPr>
          </a:p>
          <a:p>
            <a:pPr marL="14288" indent="-14288" algn="ctr"/>
            <a:endParaRPr lang="en-US" sz="4400" b="1">
              <a:solidFill>
                <a:srgbClr val="000099"/>
              </a:solidFill>
              <a:latin typeface="Cambria" pitchFamily="18" charset="0"/>
            </a:endParaRPr>
          </a:p>
          <a:p>
            <a:pPr marL="14288" indent="-14288" algn="ctr"/>
            <a:endParaRPr lang="en-US" sz="4400" b="1">
              <a:solidFill>
                <a:srgbClr val="000099"/>
              </a:solidFill>
              <a:latin typeface="Cambria" pitchFamily="18" charset="0"/>
            </a:endParaRPr>
          </a:p>
        </p:txBody>
      </p:sp>
      <p:grpSp>
        <p:nvGrpSpPr>
          <p:cNvPr id="16388" name="Group 34"/>
          <p:cNvGrpSpPr>
            <a:grpSpLocks/>
          </p:cNvGrpSpPr>
          <p:nvPr/>
        </p:nvGrpSpPr>
        <p:grpSpPr bwMode="auto">
          <a:xfrm>
            <a:off x="7932738" y="0"/>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p:txBody>
      </p:sp>
      <p:pic>
        <p:nvPicPr>
          <p:cNvPr id="16390"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a:t>
            </a:r>
            <a:r>
              <a:rPr lang="sr-Latn-CS" sz="1100" b="1" dirty="0">
                <a:solidFill>
                  <a:srgbClr val="632523"/>
                </a:solidFill>
                <a:cs typeface="Arial" charset="0"/>
              </a:rPr>
              <a:t>27</a:t>
            </a:r>
            <a:r>
              <a:rPr lang="en-US" sz="1100" b="1" dirty="0">
                <a:solidFill>
                  <a:srgbClr val="632523"/>
                </a:solidFill>
                <a:cs typeface="Arial" charset="0"/>
              </a:rPr>
              <a:t>:  </a:t>
            </a:r>
            <a:r>
              <a:rPr lang="sr-Latn-CS" sz="1100" b="1" dirty="0">
                <a:solidFill>
                  <a:srgbClr val="632523"/>
                </a:solidFill>
                <a:cs typeface="Arial" charset="0"/>
              </a:rPr>
              <a:t>E</a:t>
            </a:r>
            <a:r>
              <a:rPr lang="en-US" sz="1100" b="1" dirty="0" err="1">
                <a:solidFill>
                  <a:srgbClr val="632523"/>
                </a:solidFill>
                <a:cs typeface="Arial" charset="0"/>
              </a:rPr>
              <a:t>nivronment</a:t>
            </a:r>
            <a:r>
              <a:rPr lang="en-US" sz="1100" b="1" dirty="0">
                <a:solidFill>
                  <a:srgbClr val="632523"/>
                </a:solidFill>
                <a:cs typeface="Arial" charset="0"/>
              </a:rPr>
              <a:t> and climate change</a:t>
            </a:r>
            <a:endParaRPr lang="pl-PL" sz="1100" b="1" dirty="0">
              <a:solidFill>
                <a:srgbClr val="632523"/>
              </a:solidFill>
              <a:cs typeface="Arial" charset="0"/>
            </a:endParaRPr>
          </a:p>
        </p:txBody>
      </p:sp>
      <p:pic>
        <p:nvPicPr>
          <p:cNvPr id="16393" name="Picture 18" descr="EU MN logo"/>
          <p:cNvPicPr>
            <a:picLocks noChangeAspect="1" noChangeArrowheads="1"/>
          </p:cNvPicPr>
          <p:nvPr/>
        </p:nvPicPr>
        <p:blipFill>
          <a:blip r:embed="rId3" cstate="print"/>
          <a:srcRect/>
          <a:stretch>
            <a:fillRect/>
          </a:stretch>
        </p:blipFill>
        <p:spPr bwMode="auto">
          <a:xfrm>
            <a:off x="0" y="533400"/>
            <a:ext cx="1219200" cy="685800"/>
          </a:xfrm>
          <a:prstGeom prst="rect">
            <a:avLst/>
          </a:prstGeom>
          <a:noFill/>
          <a:ln w="9525">
            <a:noFill/>
            <a:miter lim="800000"/>
            <a:headEnd/>
            <a:tailEnd/>
          </a:ln>
        </p:spPr>
      </p:pic>
      <p:sp>
        <p:nvSpPr>
          <p:cNvPr id="18" name="Rectangle 17"/>
          <p:cNvSpPr/>
          <p:nvPr/>
        </p:nvSpPr>
        <p:spPr>
          <a:xfrm>
            <a:off x="685800" y="2286000"/>
            <a:ext cx="7772400" cy="1554163"/>
          </a:xfrm>
          <a:prstGeom prst="rect">
            <a:avLst/>
          </a:prstGeom>
        </p:spPr>
        <p:txBody>
          <a:bodyPr>
            <a:spAutoFit/>
          </a:bodyPr>
          <a:lstStyle/>
          <a:p>
            <a:pPr algn="ctr"/>
            <a:r>
              <a:rPr lang="en-US" sz="3200" b="1">
                <a:solidFill>
                  <a:srgbClr val="800000"/>
                </a:solidFill>
                <a:latin typeface="Calibri" pitchFamily="34" charset="0"/>
                <a:cs typeface="Times New Roman" pitchFamily="18" charset="0"/>
              </a:rPr>
              <a:t>Council Directive 1999/22/EC of 29 March 1999 relating to the keeping of wild animals in zoos</a:t>
            </a:r>
            <a:endParaRPr lang="en-US" sz="3200">
              <a:solidFill>
                <a:srgbClr val="800000"/>
              </a:solidFill>
              <a:latin typeface="Calibri" pitchFamily="34" charset="0"/>
            </a:endParaRPr>
          </a:p>
        </p:txBody>
      </p:sp>
      <p:pic>
        <p:nvPicPr>
          <p:cNvPr id="16395" name="Picture 6" descr="http://t2.gstatic.com/images?q=tbn:ANd9GcSdODG_C_K0RDrf1SL3eqcBmBYCBbhxVCsRUWuXp-w1YDaPiQ_v"/>
          <p:cNvPicPr>
            <a:picLocks noChangeAspect="1" noChangeArrowheads="1"/>
          </p:cNvPicPr>
          <p:nvPr/>
        </p:nvPicPr>
        <p:blipFill>
          <a:blip r:embed="rId4" cstate="print"/>
          <a:srcRect/>
          <a:stretch>
            <a:fillRect/>
          </a:stretch>
        </p:blipFill>
        <p:spPr bwMode="auto">
          <a:xfrm>
            <a:off x="6248400" y="3581400"/>
            <a:ext cx="2590800" cy="2524125"/>
          </a:xfrm>
          <a:prstGeom prst="rect">
            <a:avLst/>
          </a:prstGeom>
          <a:noFill/>
          <a:ln w="9525">
            <a:noFill/>
            <a:miter lim="800000"/>
            <a:headEnd/>
            <a:tailEnd/>
          </a:ln>
        </p:spPr>
      </p:pic>
      <p:sp>
        <p:nvSpPr>
          <p:cNvPr id="21" name="Rectangle 20"/>
          <p:cNvSpPr/>
          <p:nvPr/>
        </p:nvSpPr>
        <p:spPr>
          <a:xfrm>
            <a:off x="2286000" y="4724400"/>
            <a:ext cx="4572000" cy="1141413"/>
          </a:xfrm>
          <a:prstGeom prst="rect">
            <a:avLst/>
          </a:prstGeom>
        </p:spPr>
        <p:txBody>
          <a:bodyPr>
            <a:spAutoFit/>
          </a:bodyPr>
          <a:lstStyle/>
          <a:p>
            <a:pPr marL="14288" indent="-14288" algn="ctr">
              <a:spcAft>
                <a:spcPct val="10000"/>
              </a:spcAft>
              <a:buClr>
                <a:srgbClr val="FF0000"/>
              </a:buClr>
              <a:buFont typeface="Wingdings" pitchFamily="2" charset="2"/>
              <a:buNone/>
            </a:pPr>
            <a:r>
              <a:rPr lang="en-US" sz="1600" b="1">
                <a:solidFill>
                  <a:srgbClr val="800000"/>
                </a:solidFill>
                <a:latin typeface="Calibri" pitchFamily="34" charset="0"/>
              </a:rPr>
              <a:t>Milena Batakovic</a:t>
            </a:r>
            <a:endParaRPr lang="en-US" sz="1600">
              <a:solidFill>
                <a:srgbClr val="800000"/>
              </a:solidFill>
              <a:latin typeface="Calibri" pitchFamily="34" charset="0"/>
            </a:endParaRPr>
          </a:p>
          <a:p>
            <a:pPr marL="14288" indent="-14288" algn="ctr">
              <a:spcAft>
                <a:spcPct val="10000"/>
              </a:spcAft>
              <a:buClr>
                <a:srgbClr val="FF0000"/>
              </a:buClr>
              <a:buFont typeface="Wingdings" pitchFamily="2" charset="2"/>
              <a:buNone/>
            </a:pPr>
            <a:r>
              <a:rPr lang="en-US" sz="1600">
                <a:solidFill>
                  <a:srgbClr val="800000"/>
                </a:solidFill>
                <a:latin typeface="Calibri" pitchFamily="34" charset="0"/>
              </a:rPr>
              <a:t>	Environmental Protection Agency</a:t>
            </a:r>
          </a:p>
          <a:p>
            <a:pPr marL="14288" indent="-14288" algn="ctr">
              <a:spcAft>
                <a:spcPct val="10000"/>
              </a:spcAft>
              <a:buClr>
                <a:srgbClr val="FF0000"/>
              </a:buClr>
              <a:buFont typeface="Wingdings" pitchFamily="2" charset="2"/>
              <a:buNone/>
            </a:pPr>
            <a:r>
              <a:rPr lang="en-US" sz="1600">
                <a:solidFill>
                  <a:srgbClr val="800000"/>
                </a:solidFill>
                <a:latin typeface="Calibri" pitchFamily="34" charset="0"/>
              </a:rPr>
              <a:t>	</a:t>
            </a:r>
            <a:r>
              <a:rPr lang="en-US" sz="1600">
                <a:solidFill>
                  <a:srgbClr val="800000"/>
                </a:solidFill>
                <a:latin typeface="Calibri" pitchFamily="34" charset="0"/>
                <a:hlinkClick r:id="rId5"/>
              </a:rPr>
              <a:t>milena.batakovic@epa.org.me</a:t>
            </a:r>
            <a:endParaRPr lang="sr-Latn-CS" sz="1600">
              <a:solidFill>
                <a:srgbClr val="800000"/>
              </a:solidFill>
              <a:latin typeface="Calibri" pitchFamily="34" charset="0"/>
            </a:endParaRPr>
          </a:p>
          <a:p>
            <a:pPr marL="14288" indent="-14288" algn="ctr">
              <a:spcAft>
                <a:spcPct val="10000"/>
              </a:spcAft>
              <a:buClr>
                <a:srgbClr val="FF0000"/>
              </a:buClr>
              <a:buFont typeface="Wingdings" pitchFamily="2" charset="2"/>
              <a:buNone/>
            </a:pPr>
            <a:endParaRPr lang="en-US" sz="1600">
              <a:solidFill>
                <a:srgbClr val="800000"/>
              </a:solidFil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latin typeface="+mj-lt"/>
                <a:cs typeface="Arial" charset="0"/>
              </a:rPr>
              <a:t>Chapter 27:  </a:t>
            </a:r>
            <a:r>
              <a:rPr lang="en-US" b="1" dirty="0" err="1">
                <a:solidFill>
                  <a:srgbClr val="F2DCDB"/>
                </a:solidFill>
                <a:latin typeface="+mj-lt"/>
                <a:cs typeface="Arial" charset="0"/>
              </a:rPr>
              <a:t>Enivronment</a:t>
            </a:r>
            <a:r>
              <a:rPr lang="en-US" b="1" dirty="0">
                <a:solidFill>
                  <a:srgbClr val="F2DCDB"/>
                </a:solidFill>
                <a:latin typeface="+mj-lt"/>
                <a:cs typeface="Arial" charset="0"/>
              </a:rPr>
              <a:t> and </a:t>
            </a:r>
            <a:r>
              <a:rPr lang="sr-Latn-ME" b="1" dirty="0" smtClean="0">
                <a:solidFill>
                  <a:srgbClr val="F2DCDB"/>
                </a:solidFill>
                <a:latin typeface="+mj-lt"/>
                <a:cs typeface="Arial" charset="0"/>
              </a:rPr>
              <a:t>C</a:t>
            </a:r>
            <a:r>
              <a:rPr lang="en-US" b="1" dirty="0" err="1" smtClean="0">
                <a:solidFill>
                  <a:srgbClr val="F2DCDB"/>
                </a:solidFill>
                <a:latin typeface="+mj-lt"/>
                <a:cs typeface="Arial" charset="0"/>
              </a:rPr>
              <a:t>limate</a:t>
            </a:r>
            <a:r>
              <a:rPr lang="en-US" b="1" dirty="0" smtClean="0">
                <a:solidFill>
                  <a:srgbClr val="F2DCDB"/>
                </a:solidFill>
                <a:latin typeface="+mj-lt"/>
                <a:cs typeface="Arial" charset="0"/>
              </a:rPr>
              <a:t> </a:t>
            </a:r>
            <a:r>
              <a:rPr lang="sr-Latn-ME" b="1" dirty="0" smtClean="0">
                <a:solidFill>
                  <a:srgbClr val="F2DCDB"/>
                </a:solidFill>
                <a:latin typeface="+mj-lt"/>
                <a:cs typeface="Arial" charset="0"/>
              </a:rPr>
              <a:t>C</a:t>
            </a:r>
            <a:r>
              <a:rPr lang="en-US" b="1" dirty="0" err="1" smtClean="0">
                <a:solidFill>
                  <a:srgbClr val="F2DCDB"/>
                </a:solidFill>
                <a:latin typeface="+mj-lt"/>
                <a:cs typeface="Arial" charset="0"/>
              </a:rPr>
              <a:t>hange</a:t>
            </a:r>
            <a:endParaRPr lang="en-US" b="1" dirty="0">
              <a:solidFill>
                <a:srgbClr val="F2DCDB"/>
              </a:solidFill>
              <a:latin typeface="+mj-lt"/>
              <a:cs typeface="Arial" charset="0"/>
            </a:endParaRPr>
          </a:p>
        </p:txBody>
      </p:sp>
      <p:grpSp>
        <p:nvGrpSpPr>
          <p:cNvPr id="1741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741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
        <p:nvSpPr>
          <p:cNvPr id="41" name="Title 20"/>
          <p:cNvSpPr txBox="1">
            <a:spLocks/>
          </p:cNvSpPr>
          <p:nvPr/>
        </p:nvSpPr>
        <p:spPr bwMode="auto">
          <a:xfrm>
            <a:off x="457200" y="274638"/>
            <a:ext cx="8229600" cy="1143000"/>
          </a:xfrm>
          <a:prstGeom prst="rect">
            <a:avLst/>
          </a:prstGeom>
          <a:noFill/>
          <a:ln w="9525">
            <a:noFill/>
            <a:miter lim="800000"/>
            <a:headEnd/>
            <a:tailEnd/>
          </a:ln>
        </p:spPr>
        <p:txBody>
          <a:bodyPr anchor="ctr">
            <a:normAutofit/>
          </a:bodyPr>
          <a:lstStyle/>
          <a:p>
            <a:pPr algn="ctr" fontAlgn="auto">
              <a:spcAft>
                <a:spcPts val="0"/>
              </a:spcAft>
              <a:defRPr/>
            </a:pPr>
            <a:r>
              <a:rPr lang="en-US" sz="2800" b="1" dirty="0">
                <a:solidFill>
                  <a:schemeClr val="accent2">
                    <a:lumMod val="50000"/>
                  </a:schemeClr>
                </a:solidFill>
                <a:latin typeface="Cambria" pitchFamily="18" charset="0"/>
                <a:ea typeface="+mj-ea"/>
                <a:cs typeface="+mj-cs"/>
              </a:rPr>
              <a:t/>
            </a:r>
            <a:br>
              <a:rPr lang="en-US" sz="2800" b="1" dirty="0">
                <a:solidFill>
                  <a:schemeClr val="accent2">
                    <a:lumMod val="50000"/>
                  </a:schemeClr>
                </a:solidFill>
                <a:latin typeface="Cambria" pitchFamily="18" charset="0"/>
                <a:ea typeface="+mj-ea"/>
                <a:cs typeface="+mj-cs"/>
              </a:rPr>
            </a:br>
            <a:endParaRPr lang="en-US" sz="2800" b="1" dirty="0">
              <a:solidFill>
                <a:schemeClr val="accent2">
                  <a:lumMod val="50000"/>
                </a:schemeClr>
              </a:solidFill>
              <a:latin typeface="Cambria" pitchFamily="18" charset="0"/>
              <a:ea typeface="+mj-ea"/>
              <a:cs typeface="+mj-cs"/>
            </a:endParaRPr>
          </a:p>
        </p:txBody>
      </p:sp>
      <p:sp>
        <p:nvSpPr>
          <p:cNvPr id="17416" name="Rectangle 41"/>
          <p:cNvSpPr>
            <a:spLocks noChangeArrowheads="1"/>
          </p:cNvSpPr>
          <p:nvPr/>
        </p:nvSpPr>
        <p:spPr bwMode="auto">
          <a:xfrm>
            <a:off x="609600" y="1905000"/>
            <a:ext cx="7924800" cy="430213"/>
          </a:xfrm>
          <a:prstGeom prst="rect">
            <a:avLst/>
          </a:prstGeom>
          <a:noFill/>
          <a:ln w="9525">
            <a:noFill/>
            <a:miter lim="800000"/>
            <a:headEnd/>
            <a:tailEnd/>
          </a:ln>
        </p:spPr>
        <p:txBody>
          <a:bodyPr>
            <a:spAutoFit/>
          </a:bodyPr>
          <a:lstStyle/>
          <a:p>
            <a:pPr>
              <a:lnSpc>
                <a:spcPct val="80000"/>
              </a:lnSpc>
            </a:pPr>
            <a:endParaRPr lang="sr-Latn-CS" sz="1000">
              <a:solidFill>
                <a:srgbClr val="632523"/>
              </a:solidFill>
              <a:latin typeface="Cambria" pitchFamily="18" charset="0"/>
              <a:ea typeface="Calibri" pitchFamily="34" charset="0"/>
              <a:cs typeface="Times New Roman" pitchFamily="18" charset="0"/>
            </a:endParaRPr>
          </a:p>
          <a:p>
            <a:pPr algn="just">
              <a:lnSpc>
                <a:spcPct val="60000"/>
              </a:lnSpc>
              <a:buFont typeface="Wingdings" pitchFamily="2" charset="2"/>
              <a:buChar char="Ø"/>
            </a:pPr>
            <a:endParaRPr lang="en-US" sz="1000">
              <a:solidFill>
                <a:srgbClr val="632523"/>
              </a:solidFill>
              <a:latin typeface="Cambria" pitchFamily="18" charset="0"/>
              <a:ea typeface="Calibri" pitchFamily="34" charset="0"/>
              <a:cs typeface="Times New Roman" pitchFamily="18" charset="0"/>
            </a:endParaRPr>
          </a:p>
          <a:p>
            <a:pPr>
              <a:lnSpc>
                <a:spcPct val="80000"/>
              </a:lnSpc>
            </a:pPr>
            <a:endParaRPr lang="en-US" sz="1000">
              <a:solidFill>
                <a:srgbClr val="632523"/>
              </a:solidFill>
              <a:latin typeface="Cambria" pitchFamily="18" charset="0"/>
              <a:ea typeface="Calibri" pitchFamily="34" charset="0"/>
              <a:cs typeface="Times New Roman" pitchFamily="18" charset="0"/>
            </a:endParaRPr>
          </a:p>
        </p:txBody>
      </p:sp>
      <p:pic>
        <p:nvPicPr>
          <p:cNvPr id="17417"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7418" name="Title 16"/>
          <p:cNvSpPr>
            <a:spLocks noGrp="1"/>
          </p:cNvSpPr>
          <p:nvPr>
            <p:ph type="ctrTitle"/>
          </p:nvPr>
        </p:nvSpPr>
        <p:spPr>
          <a:xfrm>
            <a:off x="762000" y="762000"/>
            <a:ext cx="7772400" cy="609600"/>
          </a:xfrm>
        </p:spPr>
        <p:txBody>
          <a:bodyPr/>
          <a:lstStyle/>
          <a:p>
            <a:pPr marL="342900" indent="-342900" eaLnBrk="1" hangingPunct="1">
              <a:spcBef>
                <a:spcPct val="20000"/>
              </a:spcBef>
            </a:pP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3200" b="1" dirty="0" smtClean="0">
                <a:solidFill>
                  <a:srgbClr val="800000"/>
                </a:solidFill>
                <a:cs typeface="Times New Roman" pitchFamily="18" charset="0"/>
              </a:rPr>
              <a:t>LEGISLATI</a:t>
            </a:r>
            <a:r>
              <a:rPr lang="sr-Latn-ME" sz="3200" b="1" dirty="0" smtClean="0">
                <a:solidFill>
                  <a:srgbClr val="800000"/>
                </a:solidFill>
                <a:cs typeface="Times New Roman" pitchFamily="18" charset="0"/>
              </a:rPr>
              <a:t>VE</a:t>
            </a:r>
            <a:r>
              <a:rPr lang="en-US" sz="3200" b="1" dirty="0" smtClean="0">
                <a:solidFill>
                  <a:srgbClr val="800000"/>
                </a:solidFill>
                <a:cs typeface="Times New Roman" pitchFamily="18" charset="0"/>
              </a:rPr>
              <a:t> FRAMEWORK</a:t>
            </a:r>
            <a:r>
              <a:rPr lang="en-US" sz="3200" b="1" dirty="0" smtClean="0">
                <a:solidFill>
                  <a:srgbClr val="953735"/>
                </a:solidFill>
                <a:cs typeface="Times New Roman" pitchFamily="18" charset="0"/>
              </a:rPr>
              <a:t/>
            </a:r>
            <a:br>
              <a:rPr lang="en-US" sz="3200" b="1" dirty="0" smtClean="0">
                <a:solidFill>
                  <a:srgbClr val="953735"/>
                </a:solidFill>
                <a:cs typeface="Times New Roman" pitchFamily="18"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r>
              <a:rPr lang="en-US" sz="2000" b="1" dirty="0" smtClean="0">
                <a:solidFill>
                  <a:srgbClr val="1F497D"/>
                </a:solidFill>
                <a:latin typeface="Tahoma" pitchFamily="34" charset="0"/>
              </a:rPr>
              <a:t/>
            </a:r>
            <a:br>
              <a:rPr lang="en-US" sz="2000" b="1" dirty="0" smtClean="0">
                <a:solidFill>
                  <a:srgbClr val="1F497D"/>
                </a:solidFill>
                <a:latin typeface="Tahoma" pitchFamily="34" charset="0"/>
              </a:rPr>
            </a:br>
            <a:endParaRPr lang="en-GB" sz="3200" b="1" dirty="0" smtClean="0">
              <a:solidFill>
                <a:schemeClr val="hlink"/>
              </a:solidFill>
              <a:latin typeface="Times New Roman" pitchFamily="18" charset="0"/>
              <a:cs typeface="Times New Roman" pitchFamily="18" charset="0"/>
            </a:endParaRPr>
          </a:p>
        </p:txBody>
      </p:sp>
      <p:sp>
        <p:nvSpPr>
          <p:cNvPr id="18" name="Rectangle 17"/>
          <p:cNvSpPr/>
          <p:nvPr/>
        </p:nvSpPr>
        <p:spPr>
          <a:xfrm>
            <a:off x="304800" y="1256467"/>
            <a:ext cx="8458200" cy="4708981"/>
          </a:xfrm>
          <a:prstGeom prst="rect">
            <a:avLst/>
          </a:prstGeom>
        </p:spPr>
        <p:txBody>
          <a:bodyPr wrap="square">
            <a:spAutoFit/>
          </a:bodyPr>
          <a:lstStyle/>
          <a:p>
            <a:pPr algn="just"/>
            <a:endParaRPr lang="en-US" sz="2000" dirty="0">
              <a:latin typeface="Calibri" pitchFamily="34" charset="0"/>
            </a:endParaRPr>
          </a:p>
          <a:p>
            <a:pPr algn="just">
              <a:buClr>
                <a:srgbClr val="800000"/>
              </a:buClr>
              <a:buFontTx/>
              <a:buChar char="•"/>
            </a:pPr>
            <a:r>
              <a:rPr lang="en-US" sz="2000" dirty="0">
                <a:latin typeface="Calibri" pitchFamily="34" charset="0"/>
                <a:cs typeface="Times New Roman" pitchFamily="18" charset="0"/>
              </a:rPr>
              <a:t> </a:t>
            </a:r>
            <a:r>
              <a:rPr lang="en-US" sz="2000" dirty="0">
                <a:solidFill>
                  <a:srgbClr val="800000"/>
                </a:solidFill>
                <a:latin typeface="Calibri" pitchFamily="34" charset="0"/>
                <a:cs typeface="Times New Roman" pitchFamily="18" charset="0"/>
              </a:rPr>
              <a:t>Law on the protection of Animal Welfare (Official Gazette of Montenegro, 14/2008) </a:t>
            </a:r>
            <a:r>
              <a:rPr lang="en-US" sz="2000" dirty="0" smtClean="0">
                <a:solidFill>
                  <a:srgbClr val="800000"/>
                </a:solidFill>
                <a:latin typeface="Calibri" pitchFamily="34" charset="0"/>
                <a:cs typeface="Times New Roman" pitchFamily="18" charset="0"/>
              </a:rPr>
              <a:t>– legal basic for animal welfare of all animals, including animals that are kept in zoo</a:t>
            </a:r>
            <a:r>
              <a:rPr lang="sr-Latn-ME" sz="2000" dirty="0" smtClean="0">
                <a:solidFill>
                  <a:srgbClr val="800000"/>
                </a:solidFill>
                <a:latin typeface="Calibri" pitchFamily="34" charset="0"/>
                <a:cs typeface="Times New Roman" pitchFamily="18" charset="0"/>
              </a:rPr>
              <a:t>;</a:t>
            </a:r>
            <a:endParaRPr lang="sr-Latn-ME" sz="2000" dirty="0">
              <a:solidFill>
                <a:srgbClr val="800000"/>
              </a:solidFill>
              <a:latin typeface="Calibri" pitchFamily="34" charset="0"/>
              <a:cs typeface="Times New Roman" pitchFamily="18" charset="0"/>
            </a:endParaRPr>
          </a:p>
          <a:p>
            <a:pPr algn="just">
              <a:buClr>
                <a:srgbClr val="800000"/>
              </a:buClr>
              <a:buFontTx/>
              <a:buChar char="•"/>
            </a:pPr>
            <a:r>
              <a:rPr lang="sr-Latn-ME" sz="2000" dirty="0" smtClean="0">
                <a:solidFill>
                  <a:srgbClr val="800000"/>
                </a:solidFill>
                <a:latin typeface="Calibri" pitchFamily="34" charset="0"/>
                <a:cs typeface="Times New Roman" pitchFamily="18" charset="0"/>
              </a:rPr>
              <a:t> </a:t>
            </a:r>
            <a:r>
              <a:rPr lang="en-GB" sz="2000" dirty="0" smtClean="0">
                <a:solidFill>
                  <a:srgbClr val="800000"/>
                </a:solidFill>
                <a:latin typeface="Calibri" pitchFamily="34" charset="0"/>
                <a:cs typeface="Times New Roman" pitchFamily="18" charset="0"/>
              </a:rPr>
              <a:t>Law on Nature Protection (</a:t>
            </a:r>
            <a:r>
              <a:rPr lang="en-US" dirty="0" smtClean="0">
                <a:solidFill>
                  <a:srgbClr val="800000"/>
                </a:solidFill>
              </a:rPr>
              <a:t>Official Gazette of Montenegro,</a:t>
            </a:r>
            <a:r>
              <a:rPr lang="en-GB" dirty="0" smtClean="0"/>
              <a:t> </a:t>
            </a:r>
            <a:r>
              <a:rPr lang="en-GB" sz="2000" dirty="0" smtClean="0">
                <a:solidFill>
                  <a:srgbClr val="800000"/>
                </a:solidFill>
                <a:latin typeface="Calibri" pitchFamily="34" charset="0"/>
                <a:cs typeface="Times New Roman" pitchFamily="18" charset="0"/>
              </a:rPr>
              <a:t>51/08)</a:t>
            </a:r>
            <a:r>
              <a:rPr lang="sr-Latn-ME" sz="2000" dirty="0" smtClean="0">
                <a:solidFill>
                  <a:srgbClr val="800000"/>
                </a:solidFill>
                <a:latin typeface="Calibri" pitchFamily="34" charset="0"/>
                <a:cs typeface="Times New Roman" pitchFamily="18" charset="0"/>
              </a:rPr>
              <a:t>;</a:t>
            </a:r>
            <a:endParaRPr lang="en-GB" sz="2000" dirty="0" smtClean="0">
              <a:solidFill>
                <a:srgbClr val="800000"/>
              </a:solidFill>
              <a:latin typeface="Calibri" pitchFamily="34" charset="0"/>
              <a:cs typeface="Times New Roman" pitchFamily="18" charset="0"/>
            </a:endParaRPr>
          </a:p>
          <a:p>
            <a:pPr algn="just">
              <a:buFontTx/>
              <a:buChar char="•"/>
            </a:pPr>
            <a:r>
              <a:rPr lang="en-GB" sz="2000" dirty="0" smtClean="0">
                <a:solidFill>
                  <a:srgbClr val="800000"/>
                </a:solidFill>
                <a:latin typeface="Calibri" pitchFamily="34" charset="0"/>
                <a:cs typeface="Times New Roman" pitchFamily="18" charset="0"/>
              </a:rPr>
              <a:t> </a:t>
            </a:r>
            <a:r>
              <a:rPr lang="en-US" sz="2000" dirty="0" smtClean="0">
                <a:solidFill>
                  <a:srgbClr val="800000"/>
                </a:solidFill>
                <a:latin typeface="Calibri" pitchFamily="34" charset="0"/>
                <a:cs typeface="Times New Roman" pitchFamily="18" charset="0"/>
              </a:rPr>
              <a:t>Amendments </a:t>
            </a:r>
            <a:r>
              <a:rPr lang="sr-Latn-ME" sz="2000" dirty="0" smtClean="0">
                <a:solidFill>
                  <a:srgbClr val="800000"/>
                </a:solidFill>
                <a:latin typeface="Calibri" pitchFamily="34" charset="0"/>
                <a:cs typeface="Times New Roman" pitchFamily="18" charset="0"/>
              </a:rPr>
              <a:t>to the</a:t>
            </a:r>
            <a:r>
              <a:rPr lang="en-US" sz="2000" dirty="0" smtClean="0">
                <a:solidFill>
                  <a:srgbClr val="800000"/>
                </a:solidFill>
                <a:latin typeface="Calibri" pitchFamily="34" charset="0"/>
                <a:cs typeface="Times New Roman" pitchFamily="18" charset="0"/>
              </a:rPr>
              <a:t> Law on Nature Protection (in Parliament procedure)</a:t>
            </a:r>
            <a:r>
              <a:rPr lang="sr-Latn-ME" sz="2000" dirty="0">
                <a:solidFill>
                  <a:srgbClr val="800000"/>
                </a:solidFill>
                <a:latin typeface="Calibri" pitchFamily="34" charset="0"/>
                <a:cs typeface="Times New Roman" pitchFamily="18" charset="0"/>
              </a:rPr>
              <a:t>;</a:t>
            </a:r>
            <a:endParaRPr lang="en-US" sz="2000" dirty="0" smtClean="0">
              <a:solidFill>
                <a:srgbClr val="800000"/>
              </a:solidFill>
              <a:latin typeface="Calibri" pitchFamily="34" charset="0"/>
              <a:cs typeface="Times New Roman" pitchFamily="18" charset="0"/>
            </a:endParaRPr>
          </a:p>
          <a:p>
            <a:pPr algn="just">
              <a:buFontTx/>
              <a:buChar char="•"/>
            </a:pPr>
            <a:r>
              <a:rPr lang="en-US" sz="2000" dirty="0" smtClean="0">
                <a:solidFill>
                  <a:srgbClr val="800000"/>
                </a:solidFill>
                <a:latin typeface="Calibri" pitchFamily="34" charset="0"/>
                <a:cs typeface="Times New Roman" pitchFamily="18" charset="0"/>
              </a:rPr>
              <a:t> </a:t>
            </a:r>
            <a:r>
              <a:rPr lang="en-US" sz="2000" dirty="0">
                <a:solidFill>
                  <a:srgbClr val="800000"/>
                </a:solidFill>
                <a:latin typeface="Calibri" pitchFamily="34" charset="0"/>
                <a:cs typeface="Times New Roman" pitchFamily="18" charset="0"/>
              </a:rPr>
              <a:t>Law on Ratification of the Convention on International Trade in Endangered Species of Wild Fauna and Flora (</a:t>
            </a:r>
            <a:r>
              <a:rPr lang="en-US" dirty="0">
                <a:solidFill>
                  <a:srgbClr val="800000"/>
                </a:solidFill>
              </a:rPr>
              <a:t>Official Gazette of Montenegro</a:t>
            </a:r>
            <a:r>
              <a:rPr lang="en-GB" dirty="0"/>
              <a:t>,</a:t>
            </a:r>
            <a:r>
              <a:rPr lang="en-US" sz="2000" dirty="0">
                <a:solidFill>
                  <a:srgbClr val="800000"/>
                </a:solidFill>
                <a:latin typeface="Calibri" pitchFamily="34" charset="0"/>
                <a:cs typeface="Times New Roman" pitchFamily="18" charset="0"/>
              </a:rPr>
              <a:t> 11/01 </a:t>
            </a:r>
            <a:r>
              <a:rPr lang="en-US" sz="2000" dirty="0" smtClean="0">
                <a:solidFill>
                  <a:srgbClr val="800000"/>
                </a:solidFill>
                <a:latin typeface="Calibri" pitchFamily="34" charset="0"/>
                <a:cs typeface="Times New Roman" pitchFamily="18" charset="0"/>
              </a:rPr>
              <a:t>)</a:t>
            </a:r>
            <a:r>
              <a:rPr lang="sr-Latn-ME" sz="2000" dirty="0" smtClean="0">
                <a:solidFill>
                  <a:srgbClr val="800000"/>
                </a:solidFill>
                <a:latin typeface="Calibri" pitchFamily="34" charset="0"/>
                <a:cs typeface="Times New Roman" pitchFamily="18" charset="0"/>
              </a:rPr>
              <a:t>;</a:t>
            </a:r>
            <a:endParaRPr lang="en-US" sz="2000" dirty="0">
              <a:solidFill>
                <a:srgbClr val="800000"/>
              </a:solidFill>
              <a:latin typeface="Calibri" pitchFamily="34" charset="0"/>
              <a:cs typeface="Times New Roman" pitchFamily="18" charset="0"/>
            </a:endParaRPr>
          </a:p>
          <a:p>
            <a:pPr algn="just">
              <a:buFontTx/>
              <a:buChar char="•"/>
            </a:pPr>
            <a:r>
              <a:rPr lang="en-US" sz="2000" dirty="0">
                <a:solidFill>
                  <a:srgbClr val="800000"/>
                </a:solidFill>
                <a:latin typeface="Calibri" pitchFamily="34" charset="0"/>
                <a:cs typeface="Times New Roman" pitchFamily="18" charset="0"/>
              </a:rPr>
              <a:t> Rulebook on detailed conditions of keeping and breeding endangered species of animals (</a:t>
            </a:r>
            <a:r>
              <a:rPr lang="en-US" dirty="0">
                <a:solidFill>
                  <a:srgbClr val="800000"/>
                </a:solidFill>
              </a:rPr>
              <a:t>Official Gazette of Montenegro</a:t>
            </a:r>
            <a:r>
              <a:rPr lang="en-US" dirty="0"/>
              <a:t> </a:t>
            </a:r>
            <a:r>
              <a:rPr lang="en-US" sz="2000" dirty="0">
                <a:solidFill>
                  <a:srgbClr val="800000"/>
                </a:solidFill>
                <a:latin typeface="Calibri" pitchFamily="34" charset="0"/>
                <a:cs typeface="Times New Roman" pitchFamily="18" charset="0"/>
              </a:rPr>
              <a:t>01-3282/9</a:t>
            </a:r>
            <a:r>
              <a:rPr lang="en-US" sz="2000" dirty="0" smtClean="0">
                <a:solidFill>
                  <a:srgbClr val="800000"/>
                </a:solidFill>
                <a:latin typeface="Calibri" pitchFamily="34" charset="0"/>
                <a:cs typeface="Times New Roman" pitchFamily="18" charset="0"/>
              </a:rPr>
              <a:t>)</a:t>
            </a:r>
            <a:r>
              <a:rPr lang="sr-Latn-ME" sz="2000" dirty="0" smtClean="0">
                <a:solidFill>
                  <a:srgbClr val="800000"/>
                </a:solidFill>
                <a:latin typeface="Calibri" pitchFamily="34" charset="0"/>
                <a:cs typeface="Times New Roman" pitchFamily="18" charset="0"/>
              </a:rPr>
              <a:t>;</a:t>
            </a:r>
            <a:endParaRPr lang="en-US" sz="2000" dirty="0">
              <a:solidFill>
                <a:srgbClr val="800000"/>
              </a:solidFill>
              <a:latin typeface="Calibri" pitchFamily="34" charset="0"/>
              <a:cs typeface="Times New Roman" pitchFamily="18" charset="0"/>
            </a:endParaRPr>
          </a:p>
          <a:p>
            <a:pPr algn="just">
              <a:buFontTx/>
              <a:buChar char="•"/>
            </a:pPr>
            <a:r>
              <a:rPr lang="en-US" sz="2000" dirty="0">
                <a:solidFill>
                  <a:srgbClr val="800000"/>
                </a:solidFill>
                <a:latin typeface="Calibri" pitchFamily="34" charset="0"/>
                <a:cs typeface="Times New Roman" pitchFamily="18" charset="0"/>
              </a:rPr>
              <a:t> Law on Inspection Supervision (Official Gazette of Montenegro, 39/03 and Official Gazette of Montenegro, 76/09</a:t>
            </a:r>
            <a:r>
              <a:rPr lang="en-US" sz="2000" dirty="0" smtClean="0">
                <a:solidFill>
                  <a:srgbClr val="800000"/>
                </a:solidFill>
                <a:latin typeface="Calibri" pitchFamily="34" charset="0"/>
                <a:cs typeface="Times New Roman" pitchFamily="18" charset="0"/>
              </a:rPr>
              <a:t>)</a:t>
            </a:r>
            <a:r>
              <a:rPr lang="sr-Latn-ME" sz="2000" dirty="0" smtClean="0">
                <a:solidFill>
                  <a:srgbClr val="800000"/>
                </a:solidFill>
                <a:latin typeface="Calibri" pitchFamily="34" charset="0"/>
                <a:cs typeface="Times New Roman" pitchFamily="18" charset="0"/>
              </a:rPr>
              <a:t>;</a:t>
            </a:r>
          </a:p>
          <a:p>
            <a:pPr algn="just">
              <a:buFontTx/>
              <a:buChar char="•"/>
            </a:pPr>
            <a:r>
              <a:rPr lang="sr-Latn-ME" sz="2000" dirty="0" smtClean="0">
                <a:solidFill>
                  <a:srgbClr val="800000"/>
                </a:solidFill>
                <a:latin typeface="Calibri" pitchFamily="34" charset="0"/>
                <a:cs typeface="Times New Roman" pitchFamily="18" charset="0"/>
              </a:rPr>
              <a:t> </a:t>
            </a:r>
            <a:r>
              <a:rPr lang="en-US" sz="2000" dirty="0" smtClean="0">
                <a:solidFill>
                  <a:srgbClr val="800000"/>
                </a:solidFill>
                <a:latin typeface="Calibri" pitchFamily="34" charset="0"/>
                <a:cs typeface="Times New Roman" pitchFamily="18" charset="0"/>
              </a:rPr>
              <a:t>C</a:t>
            </a:r>
            <a:r>
              <a:rPr lang="sr-Latn-ME" sz="2000" dirty="0" smtClean="0">
                <a:solidFill>
                  <a:srgbClr val="800000"/>
                </a:solidFill>
                <a:latin typeface="Calibri" pitchFamily="34" charset="0"/>
                <a:cs typeface="Times New Roman" pitchFamily="18" charset="0"/>
              </a:rPr>
              <a:t>riminal Code</a:t>
            </a:r>
            <a:r>
              <a:rPr lang="en-US" sz="2000" dirty="0" smtClean="0">
                <a:solidFill>
                  <a:srgbClr val="800000"/>
                </a:solidFill>
                <a:latin typeface="Calibri" pitchFamily="34" charset="0"/>
                <a:cs typeface="Times New Roman" pitchFamily="18" charset="0"/>
              </a:rPr>
              <a:t> (“Official Gazette of the </a:t>
            </a:r>
            <a:r>
              <a:rPr lang="en-US" sz="2000" dirty="0" err="1" smtClean="0">
                <a:solidFill>
                  <a:srgbClr val="800000"/>
                </a:solidFill>
                <a:latin typeface="Calibri" pitchFamily="34" charset="0"/>
                <a:cs typeface="Times New Roman" pitchFamily="18" charset="0"/>
              </a:rPr>
              <a:t>RoM</a:t>
            </a:r>
            <a:r>
              <a:rPr lang="en-US" sz="2000" dirty="0" smtClean="0">
                <a:solidFill>
                  <a:srgbClr val="800000"/>
                </a:solidFill>
                <a:latin typeface="Calibri" pitchFamily="34" charset="0"/>
                <a:cs typeface="Times New Roman" pitchFamily="18" charset="0"/>
              </a:rPr>
              <a:t>”, no. 70/2003, 47/2006 and in the “Off. Gazette of MNE”, no. 40/2008, 25/2010 and 32/2011)</a:t>
            </a:r>
            <a:r>
              <a:rPr lang="sr-Latn-ME" sz="2000" dirty="0" smtClean="0">
                <a:solidFill>
                  <a:srgbClr val="800000"/>
                </a:solidFill>
                <a:latin typeface="Calibri" pitchFamily="34" charset="0"/>
                <a:cs typeface="Times New Roman" pitchFamily="18" charset="0"/>
              </a:rPr>
              <a:t>.</a:t>
            </a:r>
            <a:endParaRPr lang="en-US" sz="2000" dirty="0">
              <a:solidFill>
                <a:srgbClr val="800000"/>
              </a:solidFill>
              <a:latin typeface="Calibri" pitchFamily="34" charset="0"/>
              <a:cs typeface="Times New Roman" pitchFamily="18" charset="0"/>
            </a:endParaRPr>
          </a:p>
          <a:p>
            <a:pPr algn="just">
              <a:buFontTx/>
              <a:buChar char="•"/>
            </a:pPr>
            <a:endParaRPr lang="en-US" sz="2000" dirty="0">
              <a:solidFill>
                <a:srgbClr val="800000"/>
              </a:solidFill>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err="1">
                <a:solidFill>
                  <a:srgbClr val="F2DCDB"/>
                </a:solidFill>
                <a:cs typeface="Arial" charset="0"/>
              </a:rPr>
              <a:t>Enivronment</a:t>
            </a:r>
            <a:r>
              <a:rPr lang="en-US" b="1" dirty="0">
                <a:solidFill>
                  <a:srgbClr val="F2DCDB"/>
                </a:solidFill>
                <a:cs typeface="Arial" charset="0"/>
              </a:rPr>
              <a:t> 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1843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8436"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
        <p:nvSpPr>
          <p:cNvPr id="41" name="Title 20"/>
          <p:cNvSpPr txBox="1">
            <a:spLocks/>
          </p:cNvSpPr>
          <p:nvPr/>
        </p:nvSpPr>
        <p:spPr bwMode="auto">
          <a:xfrm>
            <a:off x="457200" y="274638"/>
            <a:ext cx="8229600" cy="1143000"/>
          </a:xfrm>
          <a:prstGeom prst="rect">
            <a:avLst/>
          </a:prstGeom>
          <a:noFill/>
          <a:ln w="9525">
            <a:noFill/>
            <a:miter lim="800000"/>
            <a:headEnd/>
            <a:tailEnd/>
          </a:ln>
        </p:spPr>
        <p:txBody>
          <a:bodyPr anchor="ctr">
            <a:normAutofit/>
          </a:bodyPr>
          <a:lstStyle/>
          <a:p>
            <a:pPr algn="ctr" fontAlgn="auto">
              <a:spcAft>
                <a:spcPts val="0"/>
              </a:spcAft>
              <a:defRPr/>
            </a:pPr>
            <a:r>
              <a:rPr lang="en-US" sz="2800" b="1" dirty="0">
                <a:solidFill>
                  <a:schemeClr val="accent2">
                    <a:lumMod val="50000"/>
                  </a:schemeClr>
                </a:solidFill>
                <a:latin typeface="Cambria" pitchFamily="18" charset="0"/>
                <a:ea typeface="+mj-ea"/>
                <a:cs typeface="+mj-cs"/>
              </a:rPr>
              <a:t/>
            </a:r>
            <a:br>
              <a:rPr lang="en-US" sz="2800" b="1" dirty="0">
                <a:solidFill>
                  <a:schemeClr val="accent2">
                    <a:lumMod val="50000"/>
                  </a:schemeClr>
                </a:solidFill>
                <a:latin typeface="Cambria" pitchFamily="18" charset="0"/>
                <a:ea typeface="+mj-ea"/>
                <a:cs typeface="+mj-cs"/>
              </a:rPr>
            </a:br>
            <a:endParaRPr lang="en-US" sz="2800" b="1" dirty="0">
              <a:solidFill>
                <a:schemeClr val="accent2">
                  <a:lumMod val="50000"/>
                </a:schemeClr>
              </a:solidFill>
              <a:latin typeface="Cambria" pitchFamily="18" charset="0"/>
              <a:ea typeface="+mj-ea"/>
              <a:cs typeface="+mj-cs"/>
            </a:endParaRPr>
          </a:p>
        </p:txBody>
      </p:sp>
      <p:sp>
        <p:nvSpPr>
          <p:cNvPr id="18440" name="Rectangle 41"/>
          <p:cNvSpPr>
            <a:spLocks noChangeArrowheads="1"/>
          </p:cNvSpPr>
          <p:nvPr/>
        </p:nvSpPr>
        <p:spPr bwMode="auto">
          <a:xfrm>
            <a:off x="609600" y="1905000"/>
            <a:ext cx="7924800" cy="430213"/>
          </a:xfrm>
          <a:prstGeom prst="rect">
            <a:avLst/>
          </a:prstGeom>
          <a:noFill/>
          <a:ln w="9525">
            <a:noFill/>
            <a:miter lim="800000"/>
            <a:headEnd/>
            <a:tailEnd/>
          </a:ln>
        </p:spPr>
        <p:txBody>
          <a:bodyPr>
            <a:spAutoFit/>
          </a:bodyPr>
          <a:lstStyle/>
          <a:p>
            <a:pPr>
              <a:lnSpc>
                <a:spcPct val="80000"/>
              </a:lnSpc>
            </a:pPr>
            <a:endParaRPr lang="sr-Latn-CS" sz="1000">
              <a:solidFill>
                <a:srgbClr val="632523"/>
              </a:solidFill>
              <a:latin typeface="Cambria" pitchFamily="18" charset="0"/>
              <a:ea typeface="Calibri" pitchFamily="34" charset="0"/>
              <a:cs typeface="Times New Roman" pitchFamily="18" charset="0"/>
            </a:endParaRPr>
          </a:p>
          <a:p>
            <a:pPr algn="just">
              <a:lnSpc>
                <a:spcPct val="60000"/>
              </a:lnSpc>
              <a:buFont typeface="Wingdings" pitchFamily="2" charset="2"/>
              <a:buChar char="Ø"/>
            </a:pPr>
            <a:endParaRPr lang="en-US" sz="1000">
              <a:solidFill>
                <a:srgbClr val="632523"/>
              </a:solidFill>
              <a:latin typeface="Cambria" pitchFamily="18" charset="0"/>
              <a:ea typeface="Calibri" pitchFamily="34" charset="0"/>
              <a:cs typeface="Times New Roman" pitchFamily="18" charset="0"/>
            </a:endParaRPr>
          </a:p>
          <a:p>
            <a:pPr>
              <a:lnSpc>
                <a:spcPct val="80000"/>
              </a:lnSpc>
            </a:pPr>
            <a:endParaRPr lang="en-US" sz="1000">
              <a:solidFill>
                <a:srgbClr val="632523"/>
              </a:solidFill>
              <a:latin typeface="Cambria" pitchFamily="18" charset="0"/>
              <a:ea typeface="Calibri" pitchFamily="34" charset="0"/>
              <a:cs typeface="Times New Roman" pitchFamily="18" charset="0"/>
            </a:endParaRPr>
          </a:p>
        </p:txBody>
      </p:sp>
      <p:pic>
        <p:nvPicPr>
          <p:cNvPr id="18441"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8442" name="Title 16"/>
          <p:cNvSpPr>
            <a:spLocks noGrp="1"/>
          </p:cNvSpPr>
          <p:nvPr>
            <p:ph type="ctrTitle" idx="4294967295"/>
          </p:nvPr>
        </p:nvSpPr>
        <p:spPr>
          <a:xfrm>
            <a:off x="685800" y="1143000"/>
            <a:ext cx="7772400" cy="976313"/>
          </a:xfrm>
        </p:spPr>
        <p:txBody>
          <a:bodyPr/>
          <a:lstStyle/>
          <a:p>
            <a:r>
              <a:rPr lang="en-US" sz="3200" b="1" smtClean="0">
                <a:solidFill>
                  <a:srgbClr val="800000"/>
                </a:solidFill>
                <a:cs typeface="Times New Roman" pitchFamily="18" charset="0"/>
              </a:rPr>
              <a:t>TRANSPOSITION</a:t>
            </a:r>
            <a:br>
              <a:rPr lang="en-US" sz="3200" b="1" smtClean="0">
                <a:solidFill>
                  <a:srgbClr val="800000"/>
                </a:solidFill>
                <a:cs typeface="Times New Roman" pitchFamily="18" charset="0"/>
              </a:rPr>
            </a:br>
            <a:r>
              <a:rPr lang="en-US" sz="3000" smtClean="0">
                <a:solidFill>
                  <a:srgbClr val="800000"/>
                </a:solidFill>
                <a:cs typeface="Times New Roman" pitchFamily="18" charset="0"/>
              </a:rPr>
              <a:t>Compliance with the EU legislation</a:t>
            </a:r>
            <a:endParaRPr lang="en-GB" sz="3000" b="1" smtClean="0">
              <a:solidFill>
                <a:srgbClr val="800000"/>
              </a:solidFill>
              <a:cs typeface="Times New Roman" pitchFamily="18" charset="0"/>
            </a:endParaRPr>
          </a:p>
        </p:txBody>
      </p:sp>
      <p:sp>
        <p:nvSpPr>
          <p:cNvPr id="18443" name="Subtitle 17"/>
          <p:cNvSpPr>
            <a:spLocks noGrp="1"/>
          </p:cNvSpPr>
          <p:nvPr>
            <p:ph type="subTitle" idx="4294967295"/>
          </p:nvPr>
        </p:nvSpPr>
        <p:spPr>
          <a:xfrm>
            <a:off x="381000" y="2057400"/>
            <a:ext cx="8356600" cy="3962400"/>
          </a:xfrm>
        </p:spPr>
        <p:txBody>
          <a:bodyPr/>
          <a:lstStyle/>
          <a:p>
            <a:pPr marL="0" indent="0" algn="just">
              <a:lnSpc>
                <a:spcPct val="90000"/>
              </a:lnSpc>
              <a:buFont typeface="Arial" charset="0"/>
              <a:buNone/>
            </a:pPr>
            <a:endParaRPr lang="en-US" sz="1800" dirty="0" smtClean="0"/>
          </a:p>
          <a:p>
            <a:pPr marL="0" indent="0" algn="just">
              <a:lnSpc>
                <a:spcPct val="90000"/>
              </a:lnSpc>
              <a:buClr>
                <a:srgbClr val="800000"/>
              </a:buClr>
              <a:buFontTx/>
              <a:buChar char="•"/>
            </a:pPr>
            <a:r>
              <a:rPr lang="en-US" sz="2400" dirty="0" smtClean="0">
                <a:latin typeface="Times New Roman" pitchFamily="18" charset="0"/>
                <a:cs typeface="Times New Roman" pitchFamily="18" charset="0"/>
              </a:rPr>
              <a:t> </a:t>
            </a:r>
            <a:r>
              <a:rPr lang="en-US" sz="2200" dirty="0" smtClean="0">
                <a:solidFill>
                  <a:srgbClr val="800000"/>
                </a:solidFill>
                <a:cs typeface="Times New Roman" pitchFamily="18" charset="0"/>
              </a:rPr>
              <a:t>Law on Animal Welfare is about 70 % </a:t>
            </a:r>
            <a:r>
              <a:rPr lang="en-US" sz="2200" dirty="0" err="1" smtClean="0">
                <a:solidFill>
                  <a:srgbClr val="800000"/>
                </a:solidFill>
                <a:cs typeface="Times New Roman" pitchFamily="18" charset="0"/>
              </a:rPr>
              <a:t>harmoni</a:t>
            </a:r>
            <a:r>
              <a:rPr lang="sr-Latn-ME" sz="2200" dirty="0">
                <a:solidFill>
                  <a:srgbClr val="800000"/>
                </a:solidFill>
                <a:cs typeface="Times New Roman" pitchFamily="18" charset="0"/>
              </a:rPr>
              <a:t>s</a:t>
            </a:r>
            <a:r>
              <a:rPr lang="en-US" sz="2200" dirty="0" err="1" smtClean="0">
                <a:solidFill>
                  <a:srgbClr val="800000"/>
                </a:solidFill>
                <a:cs typeface="Times New Roman" pitchFamily="18" charset="0"/>
              </a:rPr>
              <a:t>ed</a:t>
            </a:r>
            <a:r>
              <a:rPr lang="en-US" sz="2200" dirty="0" smtClean="0">
                <a:solidFill>
                  <a:srgbClr val="800000"/>
                </a:solidFill>
                <a:cs typeface="Times New Roman" pitchFamily="18" charset="0"/>
              </a:rPr>
              <a:t> with the Directive 1999/22/EC</a:t>
            </a:r>
          </a:p>
          <a:p>
            <a:pPr marL="0" indent="0" algn="just">
              <a:lnSpc>
                <a:spcPct val="90000"/>
              </a:lnSpc>
              <a:buFont typeface="Arial" charset="0"/>
              <a:buNone/>
            </a:pPr>
            <a:endParaRPr lang="en-US" sz="2200" dirty="0" smtClean="0">
              <a:solidFill>
                <a:srgbClr val="800000"/>
              </a:solidFill>
              <a:cs typeface="Times New Roman" pitchFamily="18" charset="0"/>
            </a:endParaRPr>
          </a:p>
          <a:p>
            <a:pPr marL="0" indent="0" algn="just">
              <a:lnSpc>
                <a:spcPct val="90000"/>
              </a:lnSpc>
              <a:buFontTx/>
              <a:buChar char="•"/>
            </a:pPr>
            <a:r>
              <a:rPr lang="en-US" sz="2200" dirty="0" smtClean="0">
                <a:solidFill>
                  <a:srgbClr val="800000"/>
                </a:solidFill>
                <a:cs typeface="Times New Roman" pitchFamily="18" charset="0"/>
              </a:rPr>
              <a:t> Harmonization with the EU legislation is necessary, especially in parts which refers to:</a:t>
            </a:r>
          </a:p>
          <a:p>
            <a:pPr marL="0" indent="0" algn="just">
              <a:lnSpc>
                <a:spcPct val="90000"/>
              </a:lnSpc>
              <a:buFont typeface="Arial" charset="0"/>
              <a:buNone/>
            </a:pPr>
            <a:r>
              <a:rPr lang="en-US" sz="2200" dirty="0" smtClean="0">
                <a:solidFill>
                  <a:srgbClr val="800000"/>
                </a:solidFill>
                <a:cs typeface="Times New Roman" pitchFamily="18" charset="0"/>
              </a:rPr>
              <a:t>- </a:t>
            </a:r>
            <a:r>
              <a:rPr lang="en-US" sz="2000" dirty="0" smtClean="0">
                <a:solidFill>
                  <a:srgbClr val="800000"/>
                </a:solidFill>
                <a:cs typeface="Times New Roman" pitchFamily="18" charset="0"/>
              </a:rPr>
              <a:t>measures that zoo needs to establish in order to take a part in conservation of biodiversity</a:t>
            </a:r>
            <a:r>
              <a:rPr lang="sr-Latn-ME" sz="2000" dirty="0" smtClean="0">
                <a:solidFill>
                  <a:srgbClr val="800000"/>
                </a:solidFill>
                <a:cs typeface="Times New Roman" pitchFamily="18" charset="0"/>
              </a:rPr>
              <a:t>;</a:t>
            </a:r>
            <a:r>
              <a:rPr lang="en-US" sz="2000" dirty="0" smtClean="0">
                <a:solidFill>
                  <a:srgbClr val="800000"/>
                </a:solidFill>
                <a:cs typeface="Times New Roman" pitchFamily="18" charset="0"/>
              </a:rPr>
              <a:t> </a:t>
            </a:r>
          </a:p>
          <a:p>
            <a:pPr marL="0" indent="0" algn="just">
              <a:lnSpc>
                <a:spcPct val="90000"/>
              </a:lnSpc>
              <a:buFont typeface="Arial" charset="0"/>
              <a:buNone/>
            </a:pPr>
            <a:r>
              <a:rPr lang="en-US" sz="2000" dirty="0" smtClean="0">
                <a:solidFill>
                  <a:srgbClr val="800000"/>
                </a:solidFill>
                <a:cs typeface="Times New Roman" pitchFamily="18" charset="0"/>
              </a:rPr>
              <a:t>- closer requirements for keeping the animals in zoo</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marL="0" indent="0" algn="just">
              <a:lnSpc>
                <a:spcPct val="90000"/>
              </a:lnSpc>
              <a:buFont typeface="Arial" charset="0"/>
              <a:buNone/>
            </a:pPr>
            <a:endParaRPr lang="en-US" sz="2000" dirty="0" smtClean="0">
              <a:solidFill>
                <a:srgbClr val="800000"/>
              </a:solidFill>
              <a:cs typeface="Times New Roman" pitchFamily="18" charset="0"/>
            </a:endParaRPr>
          </a:p>
          <a:p>
            <a:pPr marL="0" indent="0" algn="just">
              <a:lnSpc>
                <a:spcPct val="90000"/>
              </a:lnSpc>
              <a:buFontTx/>
              <a:buChar char="•"/>
            </a:pPr>
            <a:r>
              <a:rPr lang="en-US" sz="2200" dirty="0" smtClean="0">
                <a:solidFill>
                  <a:srgbClr val="800000"/>
                </a:solidFill>
                <a:cs typeface="Times New Roman" pitchFamily="18" charset="0"/>
              </a:rPr>
              <a:t> Full transposition is planed to be done until the end of 2015</a:t>
            </a:r>
            <a:r>
              <a:rPr lang="sr-Latn-ME" sz="2200" dirty="0" smtClean="0">
                <a:solidFill>
                  <a:srgbClr val="800000"/>
                </a:solidFill>
                <a:cs typeface="Times New Roman" pitchFamily="18" charset="0"/>
              </a:rPr>
              <a:t>.</a:t>
            </a:r>
            <a:r>
              <a:rPr lang="en-US" sz="2400" dirty="0" smtClean="0">
                <a:cs typeface="Times New Roman" pitchFamily="18" charset="0"/>
              </a:rPr>
              <a:t> </a:t>
            </a:r>
          </a:p>
          <a:p>
            <a:pPr marL="0" indent="0" algn="just">
              <a:lnSpc>
                <a:spcPct val="90000"/>
              </a:lnSpc>
              <a:buFont typeface="Arial" charset="0"/>
              <a:buNone/>
            </a:pPr>
            <a:endParaRPr lang="sr-Latn-CS" sz="1800" i="1" dirty="0" smtClean="0">
              <a:solidFill>
                <a:srgbClr val="008000"/>
              </a:solidFill>
            </a:endParaRPr>
          </a:p>
          <a:p>
            <a:pPr marL="0" indent="0" algn="just">
              <a:lnSpc>
                <a:spcPct val="90000"/>
              </a:lnSpc>
              <a:buFont typeface="Arial" charset="0"/>
              <a:buNone/>
            </a:pPr>
            <a:endParaRPr lang="sr-Latn-CS" sz="1800" i="1" dirty="0" smtClean="0">
              <a:solidFill>
                <a:srgbClr val="008000"/>
              </a:solidFill>
            </a:endParaRPr>
          </a:p>
          <a:p>
            <a:pPr marL="0" indent="0" algn="just">
              <a:lnSpc>
                <a:spcPct val="90000"/>
              </a:lnSpc>
              <a:buFont typeface="Arial" charset="0"/>
              <a:buNone/>
            </a:pPr>
            <a:endParaRPr lang="en-GB" sz="1400" dirty="0" smtClean="0">
              <a:solidFill>
                <a:srgbClr val="898989"/>
              </a:solidFill>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endParaRPr lang="en-US" b="1" dirty="0">
              <a:solidFill>
                <a:srgbClr val="F2DCDB"/>
              </a:solidFill>
              <a:cs typeface="Arial" charset="0"/>
            </a:endParaRPr>
          </a:p>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a:p>
            <a:pPr marL="14288" indent="-14288">
              <a:spcAft>
                <a:spcPct val="40000"/>
              </a:spcAft>
              <a:buClr>
                <a:srgbClr val="FF0000"/>
              </a:buClr>
              <a:defRPr/>
            </a:pPr>
            <a:endParaRPr lang="en-US" b="1" dirty="0">
              <a:solidFill>
                <a:srgbClr val="F2DCDB"/>
              </a:solidFill>
              <a:latin typeface="Arial" charset="0"/>
              <a:cs typeface="Arial" charset="0"/>
            </a:endParaRPr>
          </a:p>
        </p:txBody>
      </p:sp>
      <p:grpSp>
        <p:nvGrpSpPr>
          <p:cNvPr id="1945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9460"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638800" y="6400800"/>
            <a:ext cx="35052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AMD CLIMATE CHANGE</a:t>
            </a:r>
            <a:endParaRPr lang="pl-PL" sz="1100" b="1" dirty="0">
              <a:solidFill>
                <a:srgbClr val="632523"/>
              </a:solidFill>
              <a:cs typeface="Arial" charset="0"/>
            </a:endParaRPr>
          </a:p>
        </p:txBody>
      </p:sp>
      <p:sp>
        <p:nvSpPr>
          <p:cNvPr id="41" name="Title 20"/>
          <p:cNvSpPr txBox="1">
            <a:spLocks/>
          </p:cNvSpPr>
          <p:nvPr/>
        </p:nvSpPr>
        <p:spPr bwMode="auto">
          <a:xfrm>
            <a:off x="457200" y="274638"/>
            <a:ext cx="8229600" cy="1143000"/>
          </a:xfrm>
          <a:prstGeom prst="rect">
            <a:avLst/>
          </a:prstGeom>
          <a:noFill/>
          <a:ln w="9525">
            <a:noFill/>
            <a:miter lim="800000"/>
            <a:headEnd/>
            <a:tailEnd/>
          </a:ln>
        </p:spPr>
        <p:txBody>
          <a:bodyPr anchor="ctr">
            <a:normAutofit/>
          </a:bodyPr>
          <a:lstStyle/>
          <a:p>
            <a:pPr algn="ctr" fontAlgn="auto">
              <a:spcAft>
                <a:spcPts val="0"/>
              </a:spcAft>
              <a:defRPr/>
            </a:pPr>
            <a:r>
              <a:rPr lang="en-US" sz="2800" b="1" dirty="0">
                <a:solidFill>
                  <a:schemeClr val="accent2">
                    <a:lumMod val="50000"/>
                  </a:schemeClr>
                </a:solidFill>
                <a:latin typeface="Cambria" pitchFamily="18" charset="0"/>
                <a:ea typeface="+mj-ea"/>
                <a:cs typeface="+mj-cs"/>
              </a:rPr>
              <a:t/>
            </a:r>
            <a:br>
              <a:rPr lang="en-US" sz="2800" b="1" dirty="0">
                <a:solidFill>
                  <a:schemeClr val="accent2">
                    <a:lumMod val="50000"/>
                  </a:schemeClr>
                </a:solidFill>
                <a:latin typeface="Cambria" pitchFamily="18" charset="0"/>
                <a:ea typeface="+mj-ea"/>
                <a:cs typeface="+mj-cs"/>
              </a:rPr>
            </a:br>
            <a:endParaRPr lang="en-US" sz="2800" b="1" dirty="0">
              <a:solidFill>
                <a:schemeClr val="accent2">
                  <a:lumMod val="50000"/>
                </a:schemeClr>
              </a:solidFill>
              <a:latin typeface="Cambria" pitchFamily="18" charset="0"/>
              <a:ea typeface="+mj-ea"/>
              <a:cs typeface="+mj-cs"/>
            </a:endParaRPr>
          </a:p>
        </p:txBody>
      </p:sp>
      <p:sp>
        <p:nvSpPr>
          <p:cNvPr id="19464" name="Rectangle 41"/>
          <p:cNvSpPr>
            <a:spLocks noChangeArrowheads="1"/>
          </p:cNvSpPr>
          <p:nvPr/>
        </p:nvSpPr>
        <p:spPr bwMode="auto">
          <a:xfrm>
            <a:off x="609600" y="1905000"/>
            <a:ext cx="7924800" cy="430213"/>
          </a:xfrm>
          <a:prstGeom prst="rect">
            <a:avLst/>
          </a:prstGeom>
          <a:noFill/>
          <a:ln w="9525">
            <a:noFill/>
            <a:miter lim="800000"/>
            <a:headEnd/>
            <a:tailEnd/>
          </a:ln>
        </p:spPr>
        <p:txBody>
          <a:bodyPr>
            <a:spAutoFit/>
          </a:bodyPr>
          <a:lstStyle/>
          <a:p>
            <a:pPr>
              <a:lnSpc>
                <a:spcPct val="80000"/>
              </a:lnSpc>
            </a:pPr>
            <a:endParaRPr lang="sr-Latn-CS" sz="1000">
              <a:solidFill>
                <a:srgbClr val="632523"/>
              </a:solidFill>
              <a:latin typeface="Cambria" pitchFamily="18" charset="0"/>
              <a:ea typeface="Calibri" pitchFamily="34" charset="0"/>
              <a:cs typeface="Times New Roman" pitchFamily="18" charset="0"/>
            </a:endParaRPr>
          </a:p>
          <a:p>
            <a:pPr algn="just">
              <a:lnSpc>
                <a:spcPct val="60000"/>
              </a:lnSpc>
              <a:buFont typeface="Wingdings" pitchFamily="2" charset="2"/>
              <a:buChar char="Ø"/>
            </a:pPr>
            <a:endParaRPr lang="en-US" sz="1000">
              <a:solidFill>
                <a:srgbClr val="632523"/>
              </a:solidFill>
              <a:latin typeface="Cambria" pitchFamily="18" charset="0"/>
              <a:ea typeface="Calibri" pitchFamily="34" charset="0"/>
              <a:cs typeface="Times New Roman" pitchFamily="18" charset="0"/>
            </a:endParaRPr>
          </a:p>
          <a:p>
            <a:pPr>
              <a:lnSpc>
                <a:spcPct val="80000"/>
              </a:lnSpc>
            </a:pPr>
            <a:endParaRPr lang="en-US" sz="1000">
              <a:solidFill>
                <a:srgbClr val="632523"/>
              </a:solidFill>
              <a:latin typeface="Cambria" pitchFamily="18" charset="0"/>
              <a:ea typeface="Calibri" pitchFamily="34" charset="0"/>
              <a:cs typeface="Times New Roman" pitchFamily="18" charset="0"/>
            </a:endParaRPr>
          </a:p>
        </p:txBody>
      </p:sp>
      <p:pic>
        <p:nvPicPr>
          <p:cNvPr id="19465"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19466" name="Title 16"/>
          <p:cNvSpPr>
            <a:spLocks noGrp="1"/>
          </p:cNvSpPr>
          <p:nvPr>
            <p:ph type="ctrTitle"/>
          </p:nvPr>
        </p:nvSpPr>
        <p:spPr>
          <a:xfrm>
            <a:off x="685800" y="838200"/>
            <a:ext cx="7772400" cy="609600"/>
          </a:xfrm>
        </p:spPr>
        <p:txBody>
          <a:bodyPr/>
          <a:lstStyle/>
          <a:p>
            <a:r>
              <a:rPr lang="sr-Latn-CS" sz="3200" b="1" smtClean="0">
                <a:solidFill>
                  <a:srgbClr val="800000"/>
                </a:solidFill>
              </a:rPr>
              <a:t>TRANSPOSITION</a:t>
            </a:r>
            <a:r>
              <a:rPr lang="sr-Latn-CS" sz="3600" b="1" smtClean="0">
                <a:solidFill>
                  <a:schemeClr val="hlink"/>
                </a:solidFill>
              </a:rPr>
              <a:t> </a:t>
            </a:r>
            <a:endParaRPr lang="en-GB" sz="3600" b="1" smtClean="0">
              <a:solidFill>
                <a:schemeClr val="hlink"/>
              </a:solidFill>
            </a:endParaRPr>
          </a:p>
        </p:txBody>
      </p:sp>
      <p:sp>
        <p:nvSpPr>
          <p:cNvPr id="19467" name="Subtitle 17"/>
          <p:cNvSpPr>
            <a:spLocks noGrp="1"/>
          </p:cNvSpPr>
          <p:nvPr>
            <p:ph type="subTitle" idx="1"/>
          </p:nvPr>
        </p:nvSpPr>
        <p:spPr>
          <a:xfrm>
            <a:off x="228600" y="1524000"/>
            <a:ext cx="8415338" cy="4648200"/>
          </a:xfrm>
        </p:spPr>
        <p:txBody>
          <a:bodyPr/>
          <a:lstStyle/>
          <a:p>
            <a:pPr algn="just">
              <a:lnSpc>
                <a:spcPct val="80000"/>
              </a:lnSpc>
            </a:pPr>
            <a:endParaRPr lang="sr-Latn-CS" sz="2800" smtClean="0">
              <a:solidFill>
                <a:schemeClr val="tx1"/>
              </a:solidFill>
            </a:endParaRPr>
          </a:p>
        </p:txBody>
      </p:sp>
      <p:pic>
        <p:nvPicPr>
          <p:cNvPr id="19468" name="Picture 3"/>
          <p:cNvPicPr>
            <a:picLocks noGrp="1" noChangeAspect="1" noChangeArrowheads="1"/>
          </p:cNvPicPr>
          <p:nvPr>
            <p:ph idx="1"/>
          </p:nvPr>
        </p:nvPicPr>
        <p:blipFill>
          <a:blip r:embed="rId4" cstate="print"/>
          <a:srcRect/>
          <a:stretch>
            <a:fillRect/>
          </a:stretch>
        </p:blipFill>
        <p:spPr>
          <a:xfrm>
            <a:off x="304800" y="1600200"/>
            <a:ext cx="8382000" cy="4572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2048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0484"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ENVIRONMENT</a:t>
            </a:r>
            <a:endParaRPr lang="pl-PL" sz="1100" b="1" dirty="0">
              <a:solidFill>
                <a:srgbClr val="632523"/>
              </a:solidFill>
              <a:cs typeface="Arial" charset="0"/>
            </a:endParaRPr>
          </a:p>
        </p:txBody>
      </p:sp>
      <p:sp>
        <p:nvSpPr>
          <p:cNvPr id="41" name="Title 20"/>
          <p:cNvSpPr txBox="1">
            <a:spLocks/>
          </p:cNvSpPr>
          <p:nvPr/>
        </p:nvSpPr>
        <p:spPr bwMode="auto">
          <a:xfrm>
            <a:off x="457200" y="274638"/>
            <a:ext cx="8229600" cy="1143000"/>
          </a:xfrm>
          <a:prstGeom prst="rect">
            <a:avLst/>
          </a:prstGeom>
          <a:noFill/>
          <a:ln w="9525">
            <a:noFill/>
            <a:miter lim="800000"/>
            <a:headEnd/>
            <a:tailEnd/>
          </a:ln>
        </p:spPr>
        <p:txBody>
          <a:bodyPr anchor="ctr">
            <a:normAutofit/>
          </a:bodyPr>
          <a:lstStyle/>
          <a:p>
            <a:pPr algn="ctr" fontAlgn="auto">
              <a:spcAft>
                <a:spcPts val="0"/>
              </a:spcAft>
              <a:defRPr/>
            </a:pPr>
            <a:r>
              <a:rPr lang="en-US" sz="2800" b="1" dirty="0">
                <a:solidFill>
                  <a:schemeClr val="accent2">
                    <a:lumMod val="50000"/>
                  </a:schemeClr>
                </a:solidFill>
                <a:latin typeface="Cambria" pitchFamily="18" charset="0"/>
                <a:ea typeface="+mj-ea"/>
                <a:cs typeface="+mj-cs"/>
              </a:rPr>
              <a:t/>
            </a:r>
            <a:br>
              <a:rPr lang="en-US" sz="2800" b="1" dirty="0">
                <a:solidFill>
                  <a:schemeClr val="accent2">
                    <a:lumMod val="50000"/>
                  </a:schemeClr>
                </a:solidFill>
                <a:latin typeface="Cambria" pitchFamily="18" charset="0"/>
                <a:ea typeface="+mj-ea"/>
                <a:cs typeface="+mj-cs"/>
              </a:rPr>
            </a:br>
            <a:endParaRPr lang="en-US" sz="2800" b="1" dirty="0">
              <a:solidFill>
                <a:schemeClr val="accent2">
                  <a:lumMod val="50000"/>
                </a:schemeClr>
              </a:solidFill>
              <a:latin typeface="Cambria" pitchFamily="18" charset="0"/>
              <a:ea typeface="+mj-ea"/>
              <a:cs typeface="+mj-cs"/>
            </a:endParaRPr>
          </a:p>
        </p:txBody>
      </p:sp>
      <p:sp>
        <p:nvSpPr>
          <p:cNvPr id="20488" name="Rectangle 41"/>
          <p:cNvSpPr>
            <a:spLocks noChangeArrowheads="1"/>
          </p:cNvSpPr>
          <p:nvPr/>
        </p:nvSpPr>
        <p:spPr bwMode="auto">
          <a:xfrm>
            <a:off x="609600" y="1905000"/>
            <a:ext cx="7924800" cy="430213"/>
          </a:xfrm>
          <a:prstGeom prst="rect">
            <a:avLst/>
          </a:prstGeom>
          <a:noFill/>
          <a:ln w="9525">
            <a:noFill/>
            <a:miter lim="800000"/>
            <a:headEnd/>
            <a:tailEnd/>
          </a:ln>
        </p:spPr>
        <p:txBody>
          <a:bodyPr>
            <a:spAutoFit/>
          </a:bodyPr>
          <a:lstStyle/>
          <a:p>
            <a:pPr>
              <a:lnSpc>
                <a:spcPct val="80000"/>
              </a:lnSpc>
            </a:pPr>
            <a:endParaRPr lang="sr-Latn-CS" sz="1000">
              <a:solidFill>
                <a:srgbClr val="632523"/>
              </a:solidFill>
              <a:latin typeface="Cambria" pitchFamily="18" charset="0"/>
              <a:ea typeface="Calibri" pitchFamily="34" charset="0"/>
              <a:cs typeface="Times New Roman" pitchFamily="18" charset="0"/>
            </a:endParaRPr>
          </a:p>
          <a:p>
            <a:pPr algn="just">
              <a:lnSpc>
                <a:spcPct val="60000"/>
              </a:lnSpc>
              <a:buFont typeface="Wingdings" pitchFamily="2" charset="2"/>
              <a:buChar char="Ø"/>
            </a:pPr>
            <a:endParaRPr lang="en-US" sz="1000">
              <a:solidFill>
                <a:srgbClr val="632523"/>
              </a:solidFill>
              <a:latin typeface="Cambria" pitchFamily="18" charset="0"/>
              <a:ea typeface="Calibri" pitchFamily="34" charset="0"/>
              <a:cs typeface="Times New Roman" pitchFamily="18" charset="0"/>
            </a:endParaRPr>
          </a:p>
          <a:p>
            <a:pPr>
              <a:lnSpc>
                <a:spcPct val="80000"/>
              </a:lnSpc>
            </a:pPr>
            <a:endParaRPr lang="en-US" sz="1000">
              <a:solidFill>
                <a:srgbClr val="632523"/>
              </a:solidFill>
              <a:latin typeface="Cambria" pitchFamily="18" charset="0"/>
              <a:ea typeface="Calibri" pitchFamily="34" charset="0"/>
              <a:cs typeface="Times New Roman" pitchFamily="18" charset="0"/>
            </a:endParaRPr>
          </a:p>
        </p:txBody>
      </p:sp>
      <p:pic>
        <p:nvPicPr>
          <p:cNvPr id="20489"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0490" name="Title 16"/>
          <p:cNvSpPr>
            <a:spLocks noGrp="1"/>
          </p:cNvSpPr>
          <p:nvPr>
            <p:ph type="ctrTitle" idx="4294967295"/>
          </p:nvPr>
        </p:nvSpPr>
        <p:spPr>
          <a:xfrm>
            <a:off x="685800" y="762000"/>
            <a:ext cx="7772400" cy="1066800"/>
          </a:xfrm>
        </p:spPr>
        <p:txBody>
          <a:bodyPr/>
          <a:lstStyle/>
          <a:p>
            <a:r>
              <a:rPr lang="en-GB" sz="3200" b="1" smtClean="0">
                <a:solidFill>
                  <a:srgbClr val="953735"/>
                </a:solidFill>
                <a:cs typeface="Times New Roman" pitchFamily="18" charset="0"/>
              </a:rPr>
              <a:t>IMPLEMENTATION</a:t>
            </a:r>
            <a:r>
              <a:rPr lang="en-GB" sz="3600" smtClean="0">
                <a:solidFill>
                  <a:srgbClr val="953735"/>
                </a:solidFill>
                <a:latin typeface="Times New Roman" pitchFamily="18" charset="0"/>
                <a:cs typeface="Times New Roman" pitchFamily="18" charset="0"/>
              </a:rPr>
              <a:t/>
            </a:r>
            <a:br>
              <a:rPr lang="en-GB" sz="3600" smtClean="0">
                <a:solidFill>
                  <a:srgbClr val="953735"/>
                </a:solidFill>
                <a:latin typeface="Times New Roman" pitchFamily="18" charset="0"/>
                <a:cs typeface="Times New Roman" pitchFamily="18" charset="0"/>
              </a:rPr>
            </a:br>
            <a:r>
              <a:rPr lang="en-GB" sz="2800" b="1" smtClean="0">
                <a:solidFill>
                  <a:srgbClr val="800000"/>
                </a:solidFill>
                <a:cs typeface="Times New Roman" pitchFamily="18" charset="0"/>
              </a:rPr>
              <a:t>Competent authorities</a:t>
            </a:r>
            <a:r>
              <a:rPr lang="en-GB" sz="2800" b="1" i="1" smtClean="0">
                <a:solidFill>
                  <a:srgbClr val="953735"/>
                </a:solidFill>
                <a:latin typeface="Times New Roman" pitchFamily="18" charset="0"/>
                <a:cs typeface="Times New Roman" pitchFamily="18" charset="0"/>
              </a:rPr>
              <a:t> </a:t>
            </a:r>
            <a:endParaRPr lang="en-GB" sz="2800" b="1" i="1" smtClean="0">
              <a:solidFill>
                <a:srgbClr val="953735"/>
              </a:solidFill>
              <a:latin typeface="Cambria" pitchFamily="18" charset="0"/>
            </a:endParaRPr>
          </a:p>
        </p:txBody>
      </p:sp>
      <p:pic>
        <p:nvPicPr>
          <p:cNvPr id="21" name="Picture 2"/>
          <p:cNvPicPr>
            <a:picLocks noGrp="1" noChangeAspect="1" noChangeArrowheads="1"/>
          </p:cNvPicPr>
          <p:nvPr>
            <p:ph idx="4294967295"/>
          </p:nvPr>
        </p:nvPicPr>
        <p:blipFill>
          <a:blip r:embed="rId4" cstate="print"/>
          <a:srcRect/>
          <a:stretch>
            <a:fillRect/>
          </a:stretch>
        </p:blipFill>
        <p:spPr>
          <a:xfrm>
            <a:off x="1371600" y="2209800"/>
            <a:ext cx="6078538" cy="381000"/>
          </a:xfrm>
          <a:solidFill>
            <a:schemeClr val="accent2">
              <a:lumMod val="60000"/>
              <a:lumOff val="40000"/>
            </a:schemeClr>
          </a:solidFill>
          <a:ln>
            <a:solidFill>
              <a:schemeClr val="accent2">
                <a:lumMod val="75000"/>
              </a:schemeClr>
            </a:solidFill>
          </a:ln>
          <a:extLst/>
        </p:spPr>
      </p:pic>
      <p:sp>
        <p:nvSpPr>
          <p:cNvPr id="25" name="Rectangle 10"/>
          <p:cNvSpPr>
            <a:spLocks noGrp="1" noChangeArrowheads="1"/>
          </p:cNvSpPr>
          <p:nvPr>
            <p:ph type="subTitle" idx="4294967295"/>
          </p:nvPr>
        </p:nvSpPr>
        <p:spPr>
          <a:xfrm>
            <a:off x="1143000" y="2971800"/>
            <a:ext cx="3048000" cy="838200"/>
          </a:xfrm>
          <a:solidFill>
            <a:schemeClr val="accent2">
              <a:lumMod val="40000"/>
              <a:lumOff val="60000"/>
            </a:schemeClr>
          </a:solidFill>
          <a:ln w="12700">
            <a:solidFill>
              <a:schemeClr val="accent2"/>
            </a:solidFill>
          </a:ln>
          <a:effectLst>
            <a:outerShdw dist="28398" dir="3806097" algn="ctr" rotWithShape="0">
              <a:srgbClr val="4E6128">
                <a:alpha val="50000"/>
              </a:srgbClr>
            </a:outerShdw>
          </a:effectLst>
        </p:spPr>
        <p:txBody>
          <a:bodyPr/>
          <a:lstStyle/>
          <a:p>
            <a:pPr algn="ctr">
              <a:spcAft>
                <a:spcPts val="1000"/>
              </a:spcAft>
              <a:buFont typeface="Arial" charset="0"/>
              <a:buNone/>
            </a:pPr>
            <a:r>
              <a:rPr lang="hr-HR" sz="2000" b="1" smtClean="0">
                <a:solidFill>
                  <a:srgbClr val="800000"/>
                </a:solidFill>
                <a:cs typeface="Times New Roman" pitchFamily="18" charset="0"/>
              </a:rPr>
              <a:t>Ministry of Agriculture and Rural Development</a:t>
            </a:r>
            <a:endParaRPr lang="en-US" sz="2000" smtClean="0">
              <a:solidFill>
                <a:srgbClr val="800000"/>
              </a:solidFill>
              <a:cs typeface="Times New Roman" pitchFamily="18" charset="0"/>
            </a:endParaRPr>
          </a:p>
        </p:txBody>
      </p:sp>
      <p:sp>
        <p:nvSpPr>
          <p:cNvPr id="26" name="Rectangle 8"/>
          <p:cNvSpPr>
            <a:spLocks noChangeArrowheads="1"/>
          </p:cNvSpPr>
          <p:nvPr/>
        </p:nvSpPr>
        <p:spPr bwMode="auto">
          <a:xfrm>
            <a:off x="4343400" y="3048000"/>
            <a:ext cx="3505200" cy="838200"/>
          </a:xfrm>
          <a:prstGeom prst="rect">
            <a:avLst/>
          </a:prstGeom>
          <a:solidFill>
            <a:schemeClr val="accent2">
              <a:lumMod val="40000"/>
              <a:lumOff val="60000"/>
            </a:schemeClr>
          </a:solidFill>
          <a:ln w="12700">
            <a:solidFill>
              <a:schemeClr val="accent2"/>
            </a:solidFill>
            <a:miter lim="800000"/>
            <a:headEnd/>
            <a:tailEnd/>
          </a:ln>
          <a:effectLst>
            <a:outerShdw dist="28398" dir="3806097" algn="ctr" rotWithShape="0">
              <a:srgbClr val="4E6128">
                <a:alpha val="50000"/>
              </a:srgbClr>
            </a:outerShdw>
          </a:effectLst>
        </p:spPr>
        <p:txBody>
          <a:bodyPr/>
          <a:lstStyle/>
          <a:p>
            <a:pPr algn="ctr">
              <a:spcAft>
                <a:spcPts val="1000"/>
              </a:spcAft>
            </a:pPr>
            <a:r>
              <a:rPr lang="hr-HR" sz="2000" b="1">
                <a:solidFill>
                  <a:srgbClr val="800000"/>
                </a:solidFill>
                <a:latin typeface="Calibri" pitchFamily="34" charset="0"/>
                <a:cs typeface="Times New Roman" pitchFamily="18" charset="0"/>
              </a:rPr>
              <a:t>Ministry of Sustainable Development and Tourism</a:t>
            </a:r>
            <a:endParaRPr lang="en-US" sz="2000">
              <a:solidFill>
                <a:srgbClr val="800000"/>
              </a:solidFill>
              <a:latin typeface="Calibri" pitchFamily="34" charset="0"/>
              <a:cs typeface="Times New Roman" pitchFamily="18" charset="0"/>
            </a:endParaRPr>
          </a:p>
        </p:txBody>
      </p:sp>
      <p:sp>
        <p:nvSpPr>
          <p:cNvPr id="27" name="Rectangle 26"/>
          <p:cNvSpPr>
            <a:spLocks noChangeArrowheads="1"/>
          </p:cNvSpPr>
          <p:nvPr/>
        </p:nvSpPr>
        <p:spPr bwMode="auto">
          <a:xfrm>
            <a:off x="381000" y="4267200"/>
            <a:ext cx="3657600" cy="381000"/>
          </a:xfrm>
          <a:prstGeom prst="rect">
            <a:avLst/>
          </a:prstGeom>
          <a:solidFill>
            <a:schemeClr val="accent2">
              <a:lumMod val="40000"/>
              <a:lumOff val="60000"/>
            </a:schemeClr>
          </a:solidFill>
          <a:ln w="12700">
            <a:solidFill>
              <a:schemeClr val="accent2"/>
            </a:solidFill>
            <a:miter lim="800000"/>
            <a:headEnd/>
            <a:tailEnd/>
          </a:ln>
          <a:effectLst>
            <a:outerShdw dist="28398" dir="3806097" algn="ctr" rotWithShape="0">
              <a:srgbClr val="4E6128">
                <a:alpha val="50000"/>
              </a:srgbClr>
            </a:outerShdw>
          </a:effectLst>
        </p:spPr>
        <p:txBody>
          <a:bodyPr/>
          <a:lstStyle/>
          <a:p>
            <a:pPr algn="ctr">
              <a:spcAft>
                <a:spcPts val="1000"/>
              </a:spcAft>
            </a:pPr>
            <a:r>
              <a:rPr lang="en-US" sz="2000" b="1">
                <a:solidFill>
                  <a:srgbClr val="800000"/>
                </a:solidFill>
                <a:latin typeface="Calibri" pitchFamily="34" charset="0"/>
                <a:cs typeface="Times New Roman" pitchFamily="18" charset="0"/>
              </a:rPr>
              <a:t>Veterinary administration</a:t>
            </a:r>
            <a:endParaRPr lang="en-GB" sz="2000" b="1">
              <a:solidFill>
                <a:srgbClr val="800000"/>
              </a:solidFill>
              <a:latin typeface="Calibri" pitchFamily="34" charset="0"/>
              <a:cs typeface="Times New Roman" pitchFamily="18" charset="0"/>
            </a:endParaRPr>
          </a:p>
        </p:txBody>
      </p:sp>
      <p:sp>
        <p:nvSpPr>
          <p:cNvPr id="28" name="Rectangle 13"/>
          <p:cNvSpPr>
            <a:spLocks noChangeArrowheads="1"/>
          </p:cNvSpPr>
          <p:nvPr/>
        </p:nvSpPr>
        <p:spPr bwMode="auto">
          <a:xfrm>
            <a:off x="4343400" y="4267200"/>
            <a:ext cx="3886200" cy="381000"/>
          </a:xfrm>
          <a:prstGeom prst="rect">
            <a:avLst/>
          </a:prstGeom>
          <a:solidFill>
            <a:schemeClr val="accent2">
              <a:lumMod val="40000"/>
              <a:lumOff val="60000"/>
            </a:schemeClr>
          </a:solidFill>
          <a:ln w="12700">
            <a:solidFill>
              <a:srgbClr val="C2D69B"/>
            </a:solidFill>
            <a:miter lim="800000"/>
            <a:headEnd/>
            <a:tailEnd/>
          </a:ln>
          <a:effectLst>
            <a:outerShdw dist="28398" dir="3806097" algn="ctr" rotWithShape="0">
              <a:srgbClr val="4E6128">
                <a:alpha val="50000"/>
              </a:srgbClr>
            </a:outerShdw>
          </a:effectLst>
        </p:spPr>
        <p:txBody>
          <a:bodyPr/>
          <a:lstStyle/>
          <a:p>
            <a:pPr algn="ctr">
              <a:spcAft>
                <a:spcPts val="1000"/>
              </a:spcAft>
            </a:pPr>
            <a:r>
              <a:rPr lang="en-US" sz="2000" b="1">
                <a:solidFill>
                  <a:srgbClr val="800000"/>
                </a:solidFill>
                <a:latin typeface="Calibri" pitchFamily="34" charset="0"/>
                <a:cs typeface="Times New Roman" pitchFamily="18" charset="0"/>
              </a:rPr>
              <a:t>Environmental Protection Agency</a:t>
            </a:r>
            <a:endParaRPr lang="en-US" sz="2000">
              <a:solidFill>
                <a:srgbClr val="800000"/>
              </a:solidFill>
              <a:latin typeface="Calibri" pitchFamily="34" charset="0"/>
              <a:cs typeface="Times New Roman" pitchFamily="18" charset="0"/>
            </a:endParaRPr>
          </a:p>
        </p:txBody>
      </p:sp>
      <p:pic>
        <p:nvPicPr>
          <p:cNvPr id="29" name="Picture 3"/>
          <p:cNvPicPr>
            <a:picLocks noChangeAspect="1" noChangeArrowheads="1"/>
          </p:cNvPicPr>
          <p:nvPr/>
        </p:nvPicPr>
        <p:blipFill>
          <a:blip r:embed="rId5" cstate="print"/>
          <a:srcRect/>
          <a:stretch>
            <a:fillRect/>
          </a:stretch>
        </p:blipFill>
        <p:spPr bwMode="auto">
          <a:xfrm>
            <a:off x="1447800" y="5181600"/>
            <a:ext cx="6011863" cy="457200"/>
          </a:xfrm>
          <a:prstGeom prst="rect">
            <a:avLst/>
          </a:prstGeom>
          <a:solidFill>
            <a:schemeClr val="accent2">
              <a:lumMod val="40000"/>
              <a:lumOff val="60000"/>
            </a:schemeClr>
          </a:solidFill>
          <a:ln>
            <a:solidFill>
              <a:schemeClr val="accent2"/>
            </a:solidFill>
          </a:ln>
          <a:effectLst/>
          <a:extLst/>
        </p:spPr>
      </p:pic>
      <p:sp>
        <p:nvSpPr>
          <p:cNvPr id="20498" name="AutoShape 7"/>
          <p:cNvSpPr>
            <a:spLocks noChangeArrowheads="1"/>
          </p:cNvSpPr>
          <p:nvPr/>
        </p:nvSpPr>
        <p:spPr bwMode="auto">
          <a:xfrm>
            <a:off x="2743200" y="2667000"/>
            <a:ext cx="228600" cy="276225"/>
          </a:xfrm>
          <a:prstGeom prst="downArrow">
            <a:avLst>
              <a:gd name="adj1" fmla="val 50000"/>
              <a:gd name="adj2" fmla="val 34242"/>
            </a:avLst>
          </a:prstGeom>
          <a:solidFill>
            <a:schemeClr val="accent2"/>
          </a:solidFill>
          <a:ln w="9525">
            <a:solidFill>
              <a:srgbClr val="76923C"/>
            </a:solidFill>
            <a:miter lim="800000"/>
            <a:headEnd/>
            <a:tailEnd/>
          </a:ln>
        </p:spPr>
        <p:txBody>
          <a:bodyPr vert="eaVert"/>
          <a:lstStyle/>
          <a:p>
            <a:endParaRPr lang="en-US"/>
          </a:p>
        </p:txBody>
      </p:sp>
      <p:sp>
        <p:nvSpPr>
          <p:cNvPr id="20499" name="AutoShape 7"/>
          <p:cNvSpPr>
            <a:spLocks noChangeArrowheads="1"/>
          </p:cNvSpPr>
          <p:nvPr/>
        </p:nvSpPr>
        <p:spPr bwMode="auto">
          <a:xfrm>
            <a:off x="6019800" y="2667000"/>
            <a:ext cx="222250" cy="304800"/>
          </a:xfrm>
          <a:prstGeom prst="downArrow">
            <a:avLst>
              <a:gd name="adj1" fmla="val 50000"/>
              <a:gd name="adj2" fmla="val 34241"/>
            </a:avLst>
          </a:prstGeom>
          <a:solidFill>
            <a:schemeClr val="accent2"/>
          </a:solidFill>
          <a:ln w="9525">
            <a:solidFill>
              <a:srgbClr val="76923C"/>
            </a:solidFill>
            <a:miter lim="800000"/>
            <a:headEnd/>
            <a:tailEnd/>
          </a:ln>
        </p:spPr>
        <p:txBody>
          <a:bodyPr vert="eaVert"/>
          <a:lstStyle/>
          <a:p>
            <a:endParaRPr lang="en-US"/>
          </a:p>
        </p:txBody>
      </p:sp>
      <p:sp>
        <p:nvSpPr>
          <p:cNvPr id="20500" name="AutoShape 7"/>
          <p:cNvSpPr>
            <a:spLocks noChangeArrowheads="1"/>
          </p:cNvSpPr>
          <p:nvPr/>
        </p:nvSpPr>
        <p:spPr bwMode="auto">
          <a:xfrm>
            <a:off x="2590800" y="4724400"/>
            <a:ext cx="222250" cy="304800"/>
          </a:xfrm>
          <a:prstGeom prst="downArrow">
            <a:avLst>
              <a:gd name="adj1" fmla="val 50000"/>
              <a:gd name="adj2" fmla="val 34241"/>
            </a:avLst>
          </a:prstGeom>
          <a:solidFill>
            <a:schemeClr val="accent2"/>
          </a:solidFill>
          <a:ln w="9525">
            <a:solidFill>
              <a:srgbClr val="76923C"/>
            </a:solidFill>
            <a:miter lim="800000"/>
            <a:headEnd/>
            <a:tailEnd/>
          </a:ln>
        </p:spPr>
        <p:txBody>
          <a:bodyPr vert="eaVert"/>
          <a:lstStyle/>
          <a:p>
            <a:endParaRPr lang="en-US"/>
          </a:p>
        </p:txBody>
      </p:sp>
      <p:sp>
        <p:nvSpPr>
          <p:cNvPr id="20501" name="AutoShape 7"/>
          <p:cNvSpPr>
            <a:spLocks noChangeArrowheads="1"/>
          </p:cNvSpPr>
          <p:nvPr/>
        </p:nvSpPr>
        <p:spPr bwMode="auto">
          <a:xfrm>
            <a:off x="6019800" y="4724400"/>
            <a:ext cx="222250" cy="304800"/>
          </a:xfrm>
          <a:prstGeom prst="downArrow">
            <a:avLst>
              <a:gd name="adj1" fmla="val 50000"/>
              <a:gd name="adj2" fmla="val 34241"/>
            </a:avLst>
          </a:prstGeom>
          <a:solidFill>
            <a:schemeClr val="accent2"/>
          </a:solidFill>
          <a:ln w="9525">
            <a:solidFill>
              <a:srgbClr val="76923C"/>
            </a:solidFill>
            <a:miter lim="800000"/>
            <a:headEnd/>
            <a:tailEnd/>
          </a:ln>
        </p:spPr>
        <p:txBody>
          <a:bodyPr vert="eaVert"/>
          <a:lstStyle/>
          <a:p>
            <a:endParaRPr lang="en-US"/>
          </a:p>
        </p:txBody>
      </p:sp>
      <p:sp>
        <p:nvSpPr>
          <p:cNvPr id="20502" name="AutoShape 7"/>
          <p:cNvSpPr>
            <a:spLocks noChangeArrowheads="1"/>
          </p:cNvSpPr>
          <p:nvPr/>
        </p:nvSpPr>
        <p:spPr bwMode="auto">
          <a:xfrm>
            <a:off x="2667000" y="3886200"/>
            <a:ext cx="228600" cy="276225"/>
          </a:xfrm>
          <a:prstGeom prst="downArrow">
            <a:avLst>
              <a:gd name="adj1" fmla="val 50000"/>
              <a:gd name="adj2" fmla="val 34242"/>
            </a:avLst>
          </a:prstGeom>
          <a:solidFill>
            <a:schemeClr val="accent2"/>
          </a:solidFill>
          <a:ln w="9525">
            <a:solidFill>
              <a:srgbClr val="76923C"/>
            </a:solidFill>
            <a:miter lim="800000"/>
            <a:headEnd/>
            <a:tailEnd/>
          </a:ln>
        </p:spPr>
        <p:txBody>
          <a:bodyPr vert="eaVert"/>
          <a:lstStyle/>
          <a:p>
            <a:endParaRPr lang="en-US"/>
          </a:p>
        </p:txBody>
      </p:sp>
      <p:sp>
        <p:nvSpPr>
          <p:cNvPr id="20503" name="AutoShape 7"/>
          <p:cNvSpPr>
            <a:spLocks noChangeArrowheads="1"/>
          </p:cNvSpPr>
          <p:nvPr/>
        </p:nvSpPr>
        <p:spPr bwMode="auto">
          <a:xfrm>
            <a:off x="6019800" y="3962400"/>
            <a:ext cx="228600" cy="276225"/>
          </a:xfrm>
          <a:prstGeom prst="downArrow">
            <a:avLst>
              <a:gd name="adj1" fmla="val 50000"/>
              <a:gd name="adj2" fmla="val 34242"/>
            </a:avLst>
          </a:prstGeom>
          <a:solidFill>
            <a:schemeClr val="accent2"/>
          </a:solidFill>
          <a:ln w="9525">
            <a:solidFill>
              <a:srgbClr val="76923C"/>
            </a:solidFill>
            <a:miter lim="800000"/>
            <a:headEnd/>
            <a:tailEnd/>
          </a:ln>
        </p:spPr>
        <p:txBody>
          <a:bodyPr vert="eaVert"/>
          <a:lstStyle/>
          <a:p>
            <a:endParaRPr lang="en-US"/>
          </a:p>
        </p:txBody>
      </p:sp>
      <p:sp>
        <p:nvSpPr>
          <p:cNvPr id="35" name="Rectangle 34"/>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2150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1508"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
        <p:nvSpPr>
          <p:cNvPr id="41" name="Title 20"/>
          <p:cNvSpPr txBox="1">
            <a:spLocks/>
          </p:cNvSpPr>
          <p:nvPr/>
        </p:nvSpPr>
        <p:spPr bwMode="auto">
          <a:xfrm>
            <a:off x="498475" y="395288"/>
            <a:ext cx="8229600" cy="1143000"/>
          </a:xfrm>
          <a:prstGeom prst="rect">
            <a:avLst/>
          </a:prstGeom>
          <a:noFill/>
          <a:ln w="9525">
            <a:noFill/>
            <a:miter lim="800000"/>
            <a:headEnd/>
            <a:tailEnd/>
          </a:ln>
        </p:spPr>
        <p:txBody>
          <a:bodyPr anchor="ctr">
            <a:normAutofit/>
          </a:bodyPr>
          <a:lstStyle/>
          <a:p>
            <a:pPr algn="ctr" fontAlgn="auto">
              <a:spcAft>
                <a:spcPts val="0"/>
              </a:spcAft>
              <a:defRPr/>
            </a:pPr>
            <a:r>
              <a:rPr lang="en-US" sz="2800" b="1" dirty="0">
                <a:solidFill>
                  <a:schemeClr val="accent2">
                    <a:lumMod val="50000"/>
                  </a:schemeClr>
                </a:solidFill>
                <a:latin typeface="Cambria" pitchFamily="18" charset="0"/>
                <a:ea typeface="+mj-ea"/>
                <a:cs typeface="+mj-cs"/>
              </a:rPr>
              <a:t/>
            </a:r>
            <a:br>
              <a:rPr lang="en-US" sz="2800" b="1" dirty="0">
                <a:solidFill>
                  <a:schemeClr val="accent2">
                    <a:lumMod val="50000"/>
                  </a:schemeClr>
                </a:solidFill>
                <a:latin typeface="Cambria" pitchFamily="18" charset="0"/>
                <a:ea typeface="+mj-ea"/>
                <a:cs typeface="+mj-cs"/>
              </a:rPr>
            </a:br>
            <a:endParaRPr lang="en-US" sz="2800" b="1" dirty="0">
              <a:solidFill>
                <a:schemeClr val="accent2">
                  <a:lumMod val="50000"/>
                </a:schemeClr>
              </a:solidFill>
              <a:latin typeface="Cambria" pitchFamily="18" charset="0"/>
              <a:ea typeface="+mj-ea"/>
              <a:cs typeface="+mj-cs"/>
            </a:endParaRPr>
          </a:p>
        </p:txBody>
      </p:sp>
      <p:sp>
        <p:nvSpPr>
          <p:cNvPr id="21512" name="Rectangle 41"/>
          <p:cNvSpPr>
            <a:spLocks noChangeArrowheads="1"/>
          </p:cNvSpPr>
          <p:nvPr/>
        </p:nvSpPr>
        <p:spPr bwMode="auto">
          <a:xfrm>
            <a:off x="609600" y="1905000"/>
            <a:ext cx="7924800" cy="430213"/>
          </a:xfrm>
          <a:prstGeom prst="rect">
            <a:avLst/>
          </a:prstGeom>
          <a:noFill/>
          <a:ln w="9525">
            <a:noFill/>
            <a:miter lim="800000"/>
            <a:headEnd/>
            <a:tailEnd/>
          </a:ln>
        </p:spPr>
        <p:txBody>
          <a:bodyPr>
            <a:spAutoFit/>
          </a:bodyPr>
          <a:lstStyle/>
          <a:p>
            <a:pPr>
              <a:lnSpc>
                <a:spcPct val="80000"/>
              </a:lnSpc>
            </a:pPr>
            <a:endParaRPr lang="sr-Latn-CS" sz="1000">
              <a:solidFill>
                <a:srgbClr val="632523"/>
              </a:solidFill>
              <a:latin typeface="Cambria" pitchFamily="18" charset="0"/>
              <a:ea typeface="Calibri" pitchFamily="34" charset="0"/>
              <a:cs typeface="Times New Roman" pitchFamily="18" charset="0"/>
            </a:endParaRPr>
          </a:p>
          <a:p>
            <a:pPr algn="just">
              <a:lnSpc>
                <a:spcPct val="60000"/>
              </a:lnSpc>
              <a:buFont typeface="Wingdings" pitchFamily="2" charset="2"/>
              <a:buChar char="Ø"/>
            </a:pPr>
            <a:endParaRPr lang="en-US" sz="1000">
              <a:solidFill>
                <a:srgbClr val="632523"/>
              </a:solidFill>
              <a:latin typeface="Cambria" pitchFamily="18" charset="0"/>
              <a:ea typeface="Calibri" pitchFamily="34" charset="0"/>
              <a:cs typeface="Times New Roman" pitchFamily="18" charset="0"/>
            </a:endParaRPr>
          </a:p>
          <a:p>
            <a:pPr>
              <a:lnSpc>
                <a:spcPct val="80000"/>
              </a:lnSpc>
            </a:pPr>
            <a:endParaRPr lang="en-US" sz="1000">
              <a:solidFill>
                <a:srgbClr val="632523"/>
              </a:solidFill>
              <a:latin typeface="Cambria" pitchFamily="18" charset="0"/>
              <a:ea typeface="Calibri" pitchFamily="34" charset="0"/>
              <a:cs typeface="Times New Roman" pitchFamily="18" charset="0"/>
            </a:endParaRPr>
          </a:p>
        </p:txBody>
      </p:sp>
      <p:pic>
        <p:nvPicPr>
          <p:cNvPr id="21513"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2538" name="Title 16"/>
          <p:cNvSpPr>
            <a:spLocks noGrp="1"/>
          </p:cNvSpPr>
          <p:nvPr>
            <p:ph type="ctrTitle" idx="4294967295"/>
          </p:nvPr>
        </p:nvSpPr>
        <p:spPr>
          <a:xfrm>
            <a:off x="685800" y="838200"/>
            <a:ext cx="7772400" cy="609600"/>
          </a:xfrm>
        </p:spPr>
        <p:txBody>
          <a:bodyPr/>
          <a:lstStyle/>
          <a:p>
            <a:r>
              <a:rPr lang="sr-Latn-CS" sz="3200" b="1" smtClean="0">
                <a:solidFill>
                  <a:schemeClr val="hlink"/>
                </a:solidFill>
                <a:latin typeface="Cambria" pitchFamily="18" charset="0"/>
              </a:rPr>
              <a:t> </a:t>
            </a:r>
            <a:r>
              <a:rPr lang="en-US" sz="3200" b="1" smtClean="0">
                <a:solidFill>
                  <a:schemeClr val="hlink"/>
                </a:solidFill>
                <a:latin typeface="Cambria" pitchFamily="18" charset="0"/>
              </a:rPr>
              <a:t/>
            </a:r>
            <a:br>
              <a:rPr lang="en-US" sz="3200" b="1" smtClean="0">
                <a:solidFill>
                  <a:schemeClr val="hlink"/>
                </a:solidFill>
                <a:latin typeface="Cambria" pitchFamily="18" charset="0"/>
              </a:rPr>
            </a:br>
            <a:r>
              <a:rPr lang="en-US" sz="3200" b="1" smtClean="0">
                <a:solidFill>
                  <a:srgbClr val="953735"/>
                </a:solidFill>
                <a:cs typeface="Times New Roman" pitchFamily="18" charset="0"/>
              </a:rPr>
              <a:t> </a:t>
            </a:r>
            <a:r>
              <a:rPr lang="en-US" sz="3200" b="1" smtClean="0">
                <a:solidFill>
                  <a:srgbClr val="800000"/>
                </a:solidFill>
                <a:cs typeface="Times New Roman" pitchFamily="18" charset="0"/>
              </a:rPr>
              <a:t>IMPLEMENTATION</a:t>
            </a:r>
            <a:r>
              <a:rPr lang="en-US" sz="3200" smtClean="0">
                <a:solidFill>
                  <a:srgbClr val="800000"/>
                </a:solidFill>
              </a:rPr>
              <a:t/>
            </a:r>
            <a:br>
              <a:rPr lang="en-US" sz="3200" smtClean="0">
                <a:solidFill>
                  <a:srgbClr val="800000"/>
                </a:solidFill>
              </a:rPr>
            </a:br>
            <a:r>
              <a:rPr lang="en-US" sz="3000" b="1" smtClean="0">
                <a:solidFill>
                  <a:srgbClr val="800000"/>
                </a:solidFill>
                <a:cs typeface="Times New Roman" pitchFamily="18" charset="0"/>
              </a:rPr>
              <a:t>„Zoo“ definition</a:t>
            </a:r>
            <a:endParaRPr lang="en-GB" sz="3000" b="1" smtClean="0">
              <a:solidFill>
                <a:srgbClr val="800000"/>
              </a:solidFill>
              <a:latin typeface="Cambria" pitchFamily="18" charset="0"/>
            </a:endParaRPr>
          </a:p>
        </p:txBody>
      </p:sp>
      <p:sp>
        <p:nvSpPr>
          <p:cNvPr id="22539" name="Subtitle 17"/>
          <p:cNvSpPr>
            <a:spLocks noGrp="1"/>
          </p:cNvSpPr>
          <p:nvPr>
            <p:ph type="subTitle" idx="4294967295"/>
          </p:nvPr>
        </p:nvSpPr>
        <p:spPr>
          <a:xfrm>
            <a:off x="152400" y="1295400"/>
            <a:ext cx="8839200" cy="4876800"/>
          </a:xfrm>
        </p:spPr>
        <p:txBody>
          <a:bodyPr/>
          <a:lstStyle/>
          <a:p>
            <a:pPr marL="0" indent="0" algn="just">
              <a:lnSpc>
                <a:spcPct val="80000"/>
              </a:lnSpc>
              <a:buFont typeface="Arial" charset="0"/>
              <a:buNone/>
            </a:pPr>
            <a:endParaRPr lang="en-US" sz="2000" dirty="0" smtClean="0"/>
          </a:p>
          <a:p>
            <a:pPr marL="0" indent="0">
              <a:buFont typeface="Arial" charset="0"/>
              <a:buNone/>
            </a:pPr>
            <a:endParaRPr lang="en-US" sz="1800" dirty="0" smtClean="0">
              <a:latin typeface="Times New Roman" pitchFamily="18" charset="0"/>
              <a:cs typeface="Times New Roman" pitchFamily="18" charset="0"/>
            </a:endParaRPr>
          </a:p>
          <a:p>
            <a:pPr marL="0" indent="0">
              <a:buFont typeface="Arial" charset="0"/>
              <a:buNone/>
            </a:pPr>
            <a:endParaRPr lang="en-US" sz="1800" dirty="0" smtClean="0">
              <a:latin typeface="Times New Roman" pitchFamily="18" charset="0"/>
              <a:cs typeface="Times New Roman" pitchFamily="18" charset="0"/>
            </a:endParaRPr>
          </a:p>
          <a:p>
            <a:pPr marL="0" indent="0" algn="just">
              <a:buFontTx/>
              <a:buChar char="•"/>
            </a:pPr>
            <a:r>
              <a:rPr lang="sr-Latn-CS" sz="2200" dirty="0" smtClean="0">
                <a:solidFill>
                  <a:srgbClr val="800000"/>
                </a:solidFill>
                <a:cs typeface="Times New Roman" pitchFamily="18" charset="0"/>
              </a:rPr>
              <a:t>“</a:t>
            </a:r>
            <a:r>
              <a:rPr lang="en-GB" sz="2200" dirty="0" smtClean="0">
                <a:solidFill>
                  <a:srgbClr val="800000"/>
                </a:solidFill>
                <a:cs typeface="Times New Roman" pitchFamily="18" charset="0"/>
              </a:rPr>
              <a:t>Zoo is a place with facilities where  are held and reproduced wild and domestic animals for the p</a:t>
            </a:r>
            <a:r>
              <a:rPr lang="sr-Latn-ME" sz="2200" dirty="0" smtClean="0">
                <a:solidFill>
                  <a:srgbClr val="800000"/>
                </a:solidFill>
                <a:cs typeface="Times New Roman" pitchFamily="18" charset="0"/>
              </a:rPr>
              <a:t>urpose</a:t>
            </a:r>
            <a:r>
              <a:rPr lang="en-GB" sz="2200" dirty="0" smtClean="0">
                <a:solidFill>
                  <a:srgbClr val="800000"/>
                </a:solidFill>
                <a:cs typeface="Times New Roman" pitchFamily="18" charset="0"/>
              </a:rPr>
              <a:t> of preservation of endangered species and public display for at least seven days per year, in order to improve biological  education of people;”- according to Article 3 of the Law of Animal Welfare, (Official </a:t>
            </a:r>
            <a:r>
              <a:rPr lang="en-GB" sz="2200" dirty="0" err="1" smtClean="0">
                <a:solidFill>
                  <a:srgbClr val="800000"/>
                </a:solidFill>
                <a:cs typeface="Times New Roman" pitchFamily="18" charset="0"/>
              </a:rPr>
              <a:t>Gazzete</a:t>
            </a:r>
            <a:r>
              <a:rPr lang="en-GB" sz="2200" dirty="0" smtClean="0">
                <a:solidFill>
                  <a:srgbClr val="800000"/>
                </a:solidFill>
                <a:cs typeface="Times New Roman" pitchFamily="18" charset="0"/>
              </a:rPr>
              <a:t> of Montenegro</a:t>
            </a:r>
            <a:r>
              <a:rPr lang="sr-Latn-CS" sz="2200" dirty="0" smtClean="0">
                <a:solidFill>
                  <a:srgbClr val="800000"/>
                </a:solidFill>
                <a:cs typeface="Times New Roman" pitchFamily="18" charset="0"/>
              </a:rPr>
              <a:t>, </a:t>
            </a:r>
            <a:r>
              <a:rPr lang="en-GB" sz="2200" dirty="0" smtClean="0">
                <a:solidFill>
                  <a:srgbClr val="800000"/>
                </a:solidFill>
                <a:cs typeface="Times New Roman" pitchFamily="18" charset="0"/>
              </a:rPr>
              <a:t>14/2008 from 29.02.2008)</a:t>
            </a:r>
            <a:r>
              <a:rPr lang="sr-Latn-ME" sz="2200" dirty="0" smtClean="0">
                <a:solidFill>
                  <a:srgbClr val="800000"/>
                </a:solidFill>
                <a:cs typeface="Times New Roman" pitchFamily="18" charset="0"/>
              </a:rPr>
              <a:t>.</a:t>
            </a:r>
            <a:endParaRPr lang="en-GB" sz="2200" dirty="0" smtClean="0">
              <a:solidFill>
                <a:srgbClr val="800000"/>
              </a:solidFill>
              <a:cs typeface="Times New Roman" pitchFamily="18" charset="0"/>
            </a:endParaRPr>
          </a:p>
          <a:p>
            <a:pPr marL="0" indent="0" algn="just">
              <a:buFontTx/>
              <a:buChar char="•"/>
            </a:pPr>
            <a:endParaRPr lang="en-GB" sz="2200" dirty="0" smtClean="0">
              <a:solidFill>
                <a:srgbClr val="800000"/>
              </a:solidFill>
              <a:cs typeface="Times New Roman" pitchFamily="18" charset="0"/>
            </a:endParaRPr>
          </a:p>
          <a:p>
            <a:pPr marL="0" indent="0" algn="just">
              <a:buFontTx/>
              <a:buChar char="•"/>
            </a:pPr>
            <a:r>
              <a:rPr lang="en-GB" sz="2200" dirty="0" smtClean="0">
                <a:solidFill>
                  <a:srgbClr val="800000"/>
                </a:solidFill>
                <a:cs typeface="Times New Roman" pitchFamily="18" charset="0"/>
              </a:rPr>
              <a:t>The definition is compliant with Article 2 of the Directive</a:t>
            </a:r>
            <a:r>
              <a:rPr lang="sr-Latn-ME" sz="2200" dirty="0" smtClean="0">
                <a:solidFill>
                  <a:srgbClr val="800000"/>
                </a:solidFill>
                <a:cs typeface="Times New Roman" pitchFamily="18" charset="0"/>
              </a:rPr>
              <a:t>.</a:t>
            </a:r>
            <a:r>
              <a:rPr lang="en-GB" sz="2200" dirty="0" smtClean="0">
                <a:solidFill>
                  <a:srgbClr val="800000"/>
                </a:solidFill>
                <a:cs typeface="Times New Roman" pitchFamily="18" charset="0"/>
              </a:rPr>
              <a:t> </a:t>
            </a:r>
            <a:endParaRPr lang="en-US" sz="2200" dirty="0" smtClean="0">
              <a:solidFill>
                <a:srgbClr val="800000"/>
              </a:solidFill>
              <a:cs typeface="Times New Roman" pitchFamily="18" charset="0"/>
            </a:endParaRPr>
          </a:p>
          <a:p>
            <a:pPr marL="0" indent="0" algn="just">
              <a:buFontTx/>
              <a:buChar char="•"/>
            </a:pPr>
            <a:endParaRPr lang="en-GB" sz="2200" dirty="0" smtClean="0">
              <a:solidFill>
                <a:srgbClr val="800000"/>
              </a:solidFill>
              <a:cs typeface="Times New Roman" pitchFamily="18" charset="0"/>
            </a:endParaRPr>
          </a:p>
          <a:p>
            <a:pPr marL="0" indent="0" algn="just">
              <a:buFont typeface="Arial" charset="0"/>
              <a:buNone/>
            </a:pPr>
            <a:endParaRPr lang="en-US" sz="2200" dirty="0" smtClean="0">
              <a:solidFill>
                <a:srgbClr val="800000"/>
              </a:solidFill>
              <a:cs typeface="Times New Roman" pitchFamily="18" charset="0"/>
            </a:endParaRPr>
          </a:p>
          <a:p>
            <a:pPr marL="0" indent="0" algn="just">
              <a:buFont typeface="Arial" charset="0"/>
              <a:buNone/>
            </a:pPr>
            <a:endParaRPr lang="en-US" sz="2000" dirty="0" smtClean="0">
              <a:latin typeface="Times New Roman" pitchFamily="18" charset="0"/>
              <a:cs typeface="Times New Roman" pitchFamily="18" charset="0"/>
            </a:endParaRPr>
          </a:p>
        </p:txBody>
      </p:sp>
      <p:pic>
        <p:nvPicPr>
          <p:cNvPr id="21516" name="Picture 2" descr="http://t3.gstatic.com/images?q=tbn:ANd9GcQSflltTCzog25Icg6msKxk9os_gHff8v4orPz3S5RiqrUJ8kO6Mw"/>
          <p:cNvPicPr>
            <a:picLocks noChangeAspect="1" noChangeArrowheads="1"/>
          </p:cNvPicPr>
          <p:nvPr/>
        </p:nvPicPr>
        <p:blipFill>
          <a:blip r:embed="rId4" cstate="print"/>
          <a:srcRect/>
          <a:stretch>
            <a:fillRect/>
          </a:stretch>
        </p:blipFill>
        <p:spPr bwMode="auto">
          <a:xfrm>
            <a:off x="6934200" y="3990975"/>
            <a:ext cx="20574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2253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2532"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ENVIRONMENT</a:t>
            </a:r>
            <a:endParaRPr lang="pl-PL" sz="1100" b="1" dirty="0">
              <a:solidFill>
                <a:srgbClr val="632523"/>
              </a:solidFill>
              <a:cs typeface="Arial" charset="0"/>
            </a:endParaRPr>
          </a:p>
        </p:txBody>
      </p:sp>
      <p:sp>
        <p:nvSpPr>
          <p:cNvPr id="41" name="Title 20"/>
          <p:cNvSpPr txBox="1">
            <a:spLocks/>
          </p:cNvSpPr>
          <p:nvPr/>
        </p:nvSpPr>
        <p:spPr bwMode="auto">
          <a:xfrm>
            <a:off x="498475" y="395288"/>
            <a:ext cx="8229600" cy="1143000"/>
          </a:xfrm>
          <a:prstGeom prst="rect">
            <a:avLst/>
          </a:prstGeom>
          <a:noFill/>
          <a:ln w="9525">
            <a:noFill/>
            <a:miter lim="800000"/>
            <a:headEnd/>
            <a:tailEnd/>
          </a:ln>
        </p:spPr>
        <p:txBody>
          <a:bodyPr anchor="ctr">
            <a:normAutofit/>
          </a:bodyPr>
          <a:lstStyle/>
          <a:p>
            <a:pPr algn="ctr" fontAlgn="auto">
              <a:spcAft>
                <a:spcPts val="0"/>
              </a:spcAft>
              <a:defRPr/>
            </a:pPr>
            <a:r>
              <a:rPr lang="en-US" sz="2800" b="1" dirty="0">
                <a:solidFill>
                  <a:schemeClr val="accent2">
                    <a:lumMod val="50000"/>
                  </a:schemeClr>
                </a:solidFill>
                <a:latin typeface="Cambria" pitchFamily="18" charset="0"/>
                <a:ea typeface="+mj-ea"/>
                <a:cs typeface="+mj-cs"/>
              </a:rPr>
              <a:t/>
            </a:r>
            <a:br>
              <a:rPr lang="en-US" sz="2800" b="1" dirty="0">
                <a:solidFill>
                  <a:schemeClr val="accent2">
                    <a:lumMod val="50000"/>
                  </a:schemeClr>
                </a:solidFill>
                <a:latin typeface="Cambria" pitchFamily="18" charset="0"/>
                <a:ea typeface="+mj-ea"/>
                <a:cs typeface="+mj-cs"/>
              </a:rPr>
            </a:br>
            <a:endParaRPr lang="en-US" sz="2800" b="1" dirty="0">
              <a:solidFill>
                <a:schemeClr val="accent2">
                  <a:lumMod val="50000"/>
                </a:schemeClr>
              </a:solidFill>
              <a:latin typeface="Cambria" pitchFamily="18" charset="0"/>
              <a:ea typeface="+mj-ea"/>
              <a:cs typeface="+mj-cs"/>
            </a:endParaRPr>
          </a:p>
        </p:txBody>
      </p:sp>
      <p:sp>
        <p:nvSpPr>
          <p:cNvPr id="22536" name="Rectangle 41"/>
          <p:cNvSpPr>
            <a:spLocks noChangeArrowheads="1"/>
          </p:cNvSpPr>
          <p:nvPr/>
        </p:nvSpPr>
        <p:spPr bwMode="auto">
          <a:xfrm>
            <a:off x="609600" y="1905000"/>
            <a:ext cx="7924800" cy="430213"/>
          </a:xfrm>
          <a:prstGeom prst="rect">
            <a:avLst/>
          </a:prstGeom>
          <a:noFill/>
          <a:ln w="9525">
            <a:noFill/>
            <a:miter lim="800000"/>
            <a:headEnd/>
            <a:tailEnd/>
          </a:ln>
        </p:spPr>
        <p:txBody>
          <a:bodyPr>
            <a:spAutoFit/>
          </a:bodyPr>
          <a:lstStyle/>
          <a:p>
            <a:pPr>
              <a:lnSpc>
                <a:spcPct val="80000"/>
              </a:lnSpc>
            </a:pPr>
            <a:endParaRPr lang="sr-Latn-CS" sz="1000">
              <a:solidFill>
                <a:srgbClr val="632523"/>
              </a:solidFill>
              <a:latin typeface="Cambria" pitchFamily="18" charset="0"/>
              <a:ea typeface="Calibri" pitchFamily="34" charset="0"/>
              <a:cs typeface="Times New Roman" pitchFamily="18" charset="0"/>
            </a:endParaRPr>
          </a:p>
          <a:p>
            <a:pPr algn="just">
              <a:lnSpc>
                <a:spcPct val="60000"/>
              </a:lnSpc>
              <a:buFont typeface="Wingdings" pitchFamily="2" charset="2"/>
              <a:buChar char="Ø"/>
            </a:pPr>
            <a:endParaRPr lang="en-US" sz="1000">
              <a:solidFill>
                <a:srgbClr val="632523"/>
              </a:solidFill>
              <a:latin typeface="Cambria" pitchFamily="18" charset="0"/>
              <a:ea typeface="Calibri" pitchFamily="34" charset="0"/>
              <a:cs typeface="Times New Roman" pitchFamily="18" charset="0"/>
            </a:endParaRPr>
          </a:p>
          <a:p>
            <a:pPr>
              <a:lnSpc>
                <a:spcPct val="80000"/>
              </a:lnSpc>
            </a:pPr>
            <a:endParaRPr lang="en-US" sz="1000">
              <a:solidFill>
                <a:srgbClr val="632523"/>
              </a:solidFill>
              <a:latin typeface="Cambria" pitchFamily="18" charset="0"/>
              <a:ea typeface="Calibri" pitchFamily="34" charset="0"/>
              <a:cs typeface="Times New Roman" pitchFamily="18" charset="0"/>
            </a:endParaRPr>
          </a:p>
        </p:txBody>
      </p:sp>
      <p:pic>
        <p:nvPicPr>
          <p:cNvPr id="22537"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2538" name="Title 16"/>
          <p:cNvSpPr>
            <a:spLocks noGrp="1"/>
          </p:cNvSpPr>
          <p:nvPr>
            <p:ph type="ctrTitle" idx="4294967295"/>
          </p:nvPr>
        </p:nvSpPr>
        <p:spPr>
          <a:xfrm>
            <a:off x="685800" y="838200"/>
            <a:ext cx="7772400" cy="609600"/>
          </a:xfrm>
        </p:spPr>
        <p:txBody>
          <a:bodyPr/>
          <a:lstStyle/>
          <a:p>
            <a:r>
              <a:rPr lang="sr-Latn-CS" sz="3200" b="1" dirty="0" smtClean="0">
                <a:solidFill>
                  <a:schemeClr val="hlink"/>
                </a:solidFill>
                <a:latin typeface="Cambria" pitchFamily="18" charset="0"/>
              </a:rPr>
              <a:t> </a:t>
            </a:r>
            <a:r>
              <a:rPr lang="en-US" sz="3200" b="1" dirty="0" smtClean="0">
                <a:solidFill>
                  <a:schemeClr val="hlink"/>
                </a:solidFill>
                <a:latin typeface="Cambria" pitchFamily="18" charset="0"/>
              </a:rPr>
              <a:t/>
            </a:r>
            <a:br>
              <a:rPr lang="en-US" sz="3200" b="1" dirty="0" smtClean="0">
                <a:solidFill>
                  <a:schemeClr val="hlink"/>
                </a:solidFill>
                <a:latin typeface="Cambria" pitchFamily="18" charset="0"/>
              </a:rPr>
            </a:br>
            <a:r>
              <a:rPr lang="en-US" sz="3000" b="1" dirty="0" smtClean="0">
                <a:solidFill>
                  <a:srgbClr val="800000"/>
                </a:solidFill>
                <a:cs typeface="Times New Roman" pitchFamily="18" charset="0"/>
              </a:rPr>
              <a:t>Zoo licensing</a:t>
            </a:r>
            <a:r>
              <a:rPr lang="hr-HR" sz="3000" b="1" dirty="0" smtClean="0">
                <a:solidFill>
                  <a:srgbClr val="800000"/>
                </a:solidFill>
              </a:rPr>
              <a:t/>
            </a:r>
            <a:br>
              <a:rPr lang="hr-HR" sz="3000" b="1" dirty="0" smtClean="0">
                <a:solidFill>
                  <a:srgbClr val="800000"/>
                </a:solidFill>
              </a:rPr>
            </a:br>
            <a:endParaRPr lang="en-GB" sz="3000" b="1" dirty="0" smtClean="0">
              <a:solidFill>
                <a:srgbClr val="800000"/>
              </a:solidFill>
            </a:endParaRPr>
          </a:p>
        </p:txBody>
      </p:sp>
      <p:sp>
        <p:nvSpPr>
          <p:cNvPr id="22539" name="Subtitle 17"/>
          <p:cNvSpPr>
            <a:spLocks noGrp="1"/>
          </p:cNvSpPr>
          <p:nvPr>
            <p:ph type="subTitle" idx="4294967295"/>
          </p:nvPr>
        </p:nvSpPr>
        <p:spPr>
          <a:xfrm>
            <a:off x="152400" y="1295400"/>
            <a:ext cx="8839200" cy="4876800"/>
          </a:xfrm>
        </p:spPr>
        <p:txBody>
          <a:bodyPr/>
          <a:lstStyle/>
          <a:p>
            <a:pPr marL="0" indent="0" algn="just">
              <a:lnSpc>
                <a:spcPct val="80000"/>
              </a:lnSpc>
              <a:buFont typeface="Arial" charset="0"/>
              <a:buNone/>
            </a:pPr>
            <a:endParaRPr lang="en-US" sz="2000" dirty="0" smtClean="0"/>
          </a:p>
          <a:p>
            <a:pPr marL="0" indent="0">
              <a:lnSpc>
                <a:spcPct val="80000"/>
              </a:lnSpc>
              <a:buFont typeface="Arial" charset="0"/>
              <a:buNone/>
            </a:pPr>
            <a:endParaRPr lang="en-US" sz="1800" dirty="0" smtClean="0">
              <a:latin typeface="Times New Roman" pitchFamily="18" charset="0"/>
              <a:cs typeface="Times New Roman" pitchFamily="18" charset="0"/>
            </a:endParaRPr>
          </a:p>
          <a:p>
            <a:pPr marL="0" indent="0" algn="just">
              <a:lnSpc>
                <a:spcPct val="80000"/>
              </a:lnSpc>
              <a:buFontTx/>
              <a:buChar char="•"/>
            </a:pPr>
            <a:r>
              <a:rPr lang="en-US" sz="2200" dirty="0" smtClean="0">
                <a:solidFill>
                  <a:srgbClr val="800000"/>
                </a:solidFill>
                <a:cs typeface="Times New Roman" pitchFamily="18" charset="0"/>
              </a:rPr>
              <a:t>Zoos may be established if they are in the possession of: </a:t>
            </a:r>
          </a:p>
          <a:p>
            <a:pPr marL="0" indent="0" algn="just">
              <a:lnSpc>
                <a:spcPct val="80000"/>
              </a:lnSpc>
              <a:buFont typeface="Arial" charset="0"/>
              <a:buNone/>
            </a:pPr>
            <a:r>
              <a:rPr lang="en-US" sz="2200" dirty="0" smtClean="0">
                <a:solidFill>
                  <a:srgbClr val="800000"/>
                </a:solidFill>
                <a:cs typeface="Times New Roman" pitchFamily="18" charset="0"/>
              </a:rPr>
              <a:t>- </a:t>
            </a:r>
            <a:r>
              <a:rPr lang="en-US" sz="2000" dirty="0" smtClean="0">
                <a:solidFill>
                  <a:srgbClr val="800000"/>
                </a:solidFill>
                <a:cs typeface="Times New Roman" pitchFamily="18" charset="0"/>
              </a:rPr>
              <a:t>facilities, spaces, equipment and sufficient number of staff for raising and/or reproduction of such animals</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marL="0" indent="0" algn="just">
              <a:lnSpc>
                <a:spcPct val="80000"/>
              </a:lnSpc>
              <a:buFont typeface="Arial" charset="0"/>
              <a:buNone/>
            </a:pPr>
            <a:r>
              <a:rPr lang="en-US" sz="2000" dirty="0" smtClean="0">
                <a:solidFill>
                  <a:srgbClr val="800000"/>
                </a:solidFill>
                <a:cs typeface="Times New Roman" pitchFamily="18" charset="0"/>
              </a:rPr>
              <a:t>- plan of maintaining a zoo, accompanied by the list of animal species, needs for funds and plans of taking care of possible descendants of such animals</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marL="0" indent="0" algn="just">
              <a:lnSpc>
                <a:spcPct val="80000"/>
              </a:lnSpc>
              <a:buFont typeface="Arial" charset="0"/>
              <a:buNone/>
            </a:pPr>
            <a:r>
              <a:rPr lang="en-US" sz="2000" dirty="0" smtClean="0">
                <a:solidFill>
                  <a:srgbClr val="800000"/>
                </a:solidFill>
                <a:cs typeface="Times New Roman" pitchFamily="18" charset="0"/>
              </a:rPr>
              <a:t>- plan of taking care of such animals in case of a dissolution of such zoo or in events of force majeure</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marL="0" indent="0" algn="just">
              <a:lnSpc>
                <a:spcPct val="80000"/>
              </a:lnSpc>
              <a:buFont typeface="Arial" charset="0"/>
              <a:buNone/>
            </a:pPr>
            <a:endParaRPr lang="en-US" sz="2000" dirty="0" smtClean="0">
              <a:solidFill>
                <a:srgbClr val="800000"/>
              </a:solidFill>
              <a:cs typeface="Times New Roman" pitchFamily="18" charset="0"/>
            </a:endParaRPr>
          </a:p>
          <a:p>
            <a:pPr marL="0" indent="0" algn="just">
              <a:lnSpc>
                <a:spcPct val="80000"/>
              </a:lnSpc>
              <a:buFontTx/>
              <a:buChar char="•"/>
            </a:pPr>
            <a:r>
              <a:rPr lang="en-US" sz="2200" dirty="0" smtClean="0">
                <a:solidFill>
                  <a:srgbClr val="800000"/>
                </a:solidFill>
                <a:cs typeface="Times New Roman" pitchFamily="18" charset="0"/>
              </a:rPr>
              <a:t>The fulfillment of the requirements referred above shall be established by a decision taken by the administration authority</a:t>
            </a:r>
            <a:r>
              <a:rPr lang="sr-Latn-CS" sz="2200" dirty="0" smtClean="0">
                <a:solidFill>
                  <a:srgbClr val="800000"/>
                </a:solidFill>
                <a:cs typeface="Times New Roman" pitchFamily="18" charset="0"/>
              </a:rPr>
              <a:t> (Ministry of Agriculture and Rural </a:t>
            </a:r>
            <a:r>
              <a:rPr lang="en-US" sz="2200" dirty="0" smtClean="0">
                <a:solidFill>
                  <a:srgbClr val="800000"/>
                </a:solidFill>
                <a:cs typeface="Times New Roman" pitchFamily="18" charset="0"/>
              </a:rPr>
              <a:t>D</a:t>
            </a:r>
            <a:r>
              <a:rPr lang="sr-Latn-CS" sz="2200" dirty="0" smtClean="0">
                <a:solidFill>
                  <a:srgbClr val="800000"/>
                </a:solidFill>
                <a:cs typeface="Times New Roman" pitchFamily="18" charset="0"/>
              </a:rPr>
              <a:t>evelopment) </a:t>
            </a:r>
            <a:r>
              <a:rPr lang="en-US" sz="2200" dirty="0" smtClean="0">
                <a:solidFill>
                  <a:srgbClr val="800000"/>
                </a:solidFill>
                <a:cs typeface="Times New Roman" pitchFamily="18" charset="0"/>
              </a:rPr>
              <a:t>on the basis of the Article 33 of the </a:t>
            </a:r>
            <a:r>
              <a:rPr lang="sr-Latn-CS" sz="2200" dirty="0" smtClean="0">
                <a:solidFill>
                  <a:srgbClr val="800000"/>
                </a:solidFill>
                <a:cs typeface="Times New Roman" pitchFamily="18" charset="0"/>
              </a:rPr>
              <a:t>Law of </a:t>
            </a:r>
            <a:r>
              <a:rPr lang="en-US" sz="2200" dirty="0" smtClean="0">
                <a:solidFill>
                  <a:srgbClr val="800000"/>
                </a:solidFill>
                <a:cs typeface="Times New Roman" pitchFamily="18" charset="0"/>
              </a:rPr>
              <a:t>Animal Welfare</a:t>
            </a:r>
            <a:r>
              <a:rPr lang="sr-Latn-ME" sz="2200" dirty="0" smtClean="0">
                <a:solidFill>
                  <a:srgbClr val="800000"/>
                </a:solidFill>
                <a:cs typeface="Times New Roman" pitchFamily="18" charset="0"/>
              </a:rPr>
              <a:t>.</a:t>
            </a:r>
            <a:endParaRPr lang="en-US" sz="2200" dirty="0" smtClean="0">
              <a:solidFill>
                <a:srgbClr val="800000"/>
              </a:solidFill>
              <a:cs typeface="Times New Roman" pitchFamily="18" charset="0"/>
            </a:endParaRPr>
          </a:p>
          <a:p>
            <a:pPr marL="0" indent="0" algn="just">
              <a:lnSpc>
                <a:spcPct val="80000"/>
              </a:lnSpc>
              <a:buFont typeface="Arial" charset="0"/>
              <a:buNone/>
            </a:pPr>
            <a:r>
              <a:rPr lang="en-US" sz="2000" dirty="0" smtClean="0">
                <a:solidFill>
                  <a:srgbClr val="FF0000"/>
                </a:solidFill>
                <a:cs typeface="Times New Roman" pitchFamily="18" charset="0"/>
              </a:rPr>
              <a:t> </a:t>
            </a:r>
            <a:endParaRPr lang="sr-Latn-CS" sz="2000" b="1" i="1" dirty="0" smtClean="0">
              <a:cs typeface="Times New Roman" pitchFamily="18" charset="0"/>
            </a:endParaRPr>
          </a:p>
        </p:txBody>
      </p:sp>
      <p:sp>
        <p:nvSpPr>
          <p:cNvPr id="19" name="Rectangle 18"/>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a:spcAft>
                <a:spcPct val="40000"/>
              </a:spcAft>
              <a:buClr>
                <a:srgbClr val="FF0000"/>
              </a:buClr>
              <a:defRPr/>
            </a:pPr>
            <a:r>
              <a:rPr lang="en-US" b="1" dirty="0">
                <a:solidFill>
                  <a:srgbClr val="F2DCDB"/>
                </a:solidFill>
                <a:cs typeface="Arial" charset="0"/>
              </a:rPr>
              <a:t>Chapter 27:  </a:t>
            </a:r>
            <a:r>
              <a:rPr lang="en-US" b="1" dirty="0" smtClean="0">
                <a:solidFill>
                  <a:srgbClr val="F2DCDB"/>
                </a:solidFill>
                <a:cs typeface="Arial" charset="0"/>
              </a:rPr>
              <a:t>Environment </a:t>
            </a:r>
            <a:r>
              <a:rPr lang="en-US" b="1" dirty="0">
                <a:solidFill>
                  <a:srgbClr val="F2DCDB"/>
                </a:solidFill>
                <a:cs typeface="Arial" charset="0"/>
              </a:rPr>
              <a:t>and </a:t>
            </a:r>
            <a:r>
              <a:rPr lang="sr-Latn-ME" b="1" dirty="0" smtClean="0">
                <a:solidFill>
                  <a:srgbClr val="F2DCDB"/>
                </a:solidFill>
                <a:cs typeface="Arial" charset="0"/>
              </a:rPr>
              <a:t>C</a:t>
            </a:r>
            <a:r>
              <a:rPr lang="en-US" b="1" dirty="0" err="1" smtClean="0">
                <a:solidFill>
                  <a:srgbClr val="F2DCDB"/>
                </a:solidFill>
                <a:cs typeface="Arial" charset="0"/>
              </a:rPr>
              <a:t>limate</a:t>
            </a:r>
            <a:r>
              <a:rPr lang="en-US" b="1" dirty="0" smtClean="0">
                <a:solidFill>
                  <a:srgbClr val="F2DCDB"/>
                </a:solidFill>
                <a:cs typeface="Arial" charset="0"/>
              </a:rPr>
              <a:t> </a:t>
            </a:r>
            <a:r>
              <a:rPr lang="sr-Latn-ME" b="1" dirty="0" smtClean="0">
                <a:solidFill>
                  <a:srgbClr val="F2DCDB"/>
                </a:solidFill>
                <a:cs typeface="Arial" charset="0"/>
              </a:rPr>
              <a:t>C</a:t>
            </a:r>
            <a:r>
              <a:rPr lang="en-US" b="1" dirty="0" err="1" smtClean="0">
                <a:solidFill>
                  <a:srgbClr val="F2DCDB"/>
                </a:solidFill>
                <a:cs typeface="Arial" charset="0"/>
              </a:rPr>
              <a:t>hange</a:t>
            </a:r>
            <a:endParaRPr lang="en-US" b="1" dirty="0">
              <a:solidFill>
                <a:srgbClr val="F2DCDB"/>
              </a:solidFill>
              <a:cs typeface="Arial" charset="0"/>
            </a:endParaRPr>
          </a:p>
        </p:txBody>
      </p:sp>
      <p:grpSp>
        <p:nvGrpSpPr>
          <p:cNvPr id="2355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6" name="Rectangle 35"/>
          <p:cNvSpPr/>
          <p:nvPr/>
        </p:nvSpPr>
        <p:spPr>
          <a:xfrm>
            <a:off x="381000" y="4495800"/>
            <a:ext cx="8382000" cy="923925"/>
          </a:xfrm>
          <a:prstGeom prst="rect">
            <a:avLst/>
          </a:prstGeom>
        </p:spPr>
        <p:txBody>
          <a:bodyPr>
            <a:spAutoFit/>
          </a:bodyPr>
          <a:lstStyle/>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a:p>
            <a:pPr marL="814388" indent="-450850" algn="ctr" fontAlgn="auto">
              <a:spcBef>
                <a:spcPts val="0"/>
              </a:spcBef>
              <a:spcAft>
                <a:spcPts val="0"/>
              </a:spcAft>
              <a:defRPr/>
            </a:pPr>
            <a:endParaRPr lang="en-US" b="1" dirty="0">
              <a:solidFill>
                <a:schemeClr val="accent2">
                  <a:lumMod val="50000"/>
                </a:schemeClr>
              </a:solidFill>
              <a:latin typeface="Cambria" pitchFamily="18" charset="0"/>
              <a:cs typeface="+mn-cs"/>
            </a:endParaRPr>
          </a:p>
        </p:txBody>
      </p:sp>
      <p:pic>
        <p:nvPicPr>
          <p:cNvPr id="23557" name="Picture 4" descr="C:\Documents and Settings\alen.nikezic\Desktop\MUPIJU-Stari komp\Press clipping\montenegro grb.wmf"/>
          <p:cNvPicPr>
            <a:picLocks noChangeAspect="1" noChangeArrowheads="1"/>
          </p:cNvPicPr>
          <p:nvPr/>
        </p:nvPicPr>
        <p:blipFill>
          <a:blip r:embed="rId2"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a:solidFill>
                  <a:srgbClr val="632523"/>
                </a:solidFill>
                <a:cs typeface="Arial" charset="0"/>
              </a:rPr>
              <a:t>Chapter </a:t>
            </a:r>
            <a:r>
              <a:rPr lang="sr-Latn-CS" sz="1100" b="1">
                <a:solidFill>
                  <a:srgbClr val="632523"/>
                </a:solidFill>
                <a:cs typeface="Arial" charset="0"/>
              </a:rPr>
              <a:t>27</a:t>
            </a:r>
            <a:r>
              <a:rPr lang="en-US" sz="1100" b="1">
                <a:solidFill>
                  <a:srgbClr val="632523"/>
                </a:solidFill>
                <a:cs typeface="Arial" charset="0"/>
              </a:rPr>
              <a:t>:  </a:t>
            </a:r>
            <a:r>
              <a:rPr lang="sr-Latn-CS" sz="1100" b="1">
                <a:solidFill>
                  <a:srgbClr val="632523"/>
                </a:solidFill>
                <a:cs typeface="Arial" charset="0"/>
              </a:rPr>
              <a:t>ENVIRONMENT</a:t>
            </a:r>
            <a:endParaRPr lang="pl-PL" sz="1100" b="1">
              <a:solidFill>
                <a:srgbClr val="632523"/>
              </a:solidFill>
              <a:cs typeface="Arial" charset="0"/>
            </a:endParaRPr>
          </a:p>
        </p:txBody>
      </p:sp>
      <p:sp>
        <p:nvSpPr>
          <p:cNvPr id="17" name="Title 18"/>
          <p:cNvSpPr txBox="1">
            <a:spLocks/>
          </p:cNvSpPr>
          <p:nvPr/>
        </p:nvSpPr>
        <p:spPr bwMode="auto">
          <a:xfrm>
            <a:off x="457200" y="533400"/>
            <a:ext cx="8229600" cy="838200"/>
          </a:xfrm>
          <a:prstGeom prst="rect">
            <a:avLst/>
          </a:prstGeom>
          <a:noFill/>
          <a:ln w="9525">
            <a:noFill/>
            <a:miter lim="800000"/>
            <a:headEnd/>
            <a:tailEnd/>
          </a:ln>
        </p:spPr>
        <p:txBody>
          <a:bodyPr anchor="ctr">
            <a:normAutofit/>
          </a:bodyPr>
          <a:lstStyle/>
          <a:p>
            <a:pPr algn="ctr" fontAlgn="auto">
              <a:spcAft>
                <a:spcPts val="0"/>
              </a:spcAft>
              <a:defRPr/>
            </a:pPr>
            <a:endParaRPr lang="en-US" sz="2800" b="1" dirty="0">
              <a:solidFill>
                <a:schemeClr val="accent2">
                  <a:lumMod val="50000"/>
                </a:schemeClr>
              </a:solidFill>
              <a:latin typeface="Cambria" pitchFamily="18" charset="0"/>
              <a:ea typeface="+mj-ea"/>
              <a:cs typeface="+mj-cs"/>
            </a:endParaRPr>
          </a:p>
        </p:txBody>
      </p:sp>
      <p:pic>
        <p:nvPicPr>
          <p:cNvPr id="23561" name="Picture 18" descr="EU MN logo"/>
          <p:cNvPicPr>
            <a:picLocks noChangeAspect="1" noChangeArrowheads="1"/>
          </p:cNvPicPr>
          <p:nvPr/>
        </p:nvPicPr>
        <p:blipFill>
          <a:blip r:embed="rId3" cstate="print"/>
          <a:srcRect/>
          <a:stretch>
            <a:fillRect/>
          </a:stretch>
        </p:blipFill>
        <p:spPr bwMode="auto">
          <a:xfrm>
            <a:off x="152400" y="609600"/>
            <a:ext cx="1219200" cy="685800"/>
          </a:xfrm>
          <a:prstGeom prst="rect">
            <a:avLst/>
          </a:prstGeom>
          <a:noFill/>
          <a:ln w="9525">
            <a:noFill/>
            <a:miter lim="800000"/>
            <a:headEnd/>
            <a:tailEnd/>
          </a:ln>
        </p:spPr>
      </p:pic>
      <p:sp>
        <p:nvSpPr>
          <p:cNvPr id="23562" name="Title 22"/>
          <p:cNvSpPr>
            <a:spLocks noGrp="1"/>
          </p:cNvSpPr>
          <p:nvPr>
            <p:ph type="title" idx="4294967295"/>
          </p:nvPr>
        </p:nvSpPr>
        <p:spPr/>
        <p:txBody>
          <a:bodyPr/>
          <a:lstStyle/>
          <a:p>
            <a:r>
              <a:rPr lang="en-US" sz="3200" dirty="0" smtClean="0">
                <a:solidFill>
                  <a:schemeClr val="hlink"/>
                </a:solidFill>
              </a:rPr>
              <a:t/>
            </a:r>
            <a:br>
              <a:rPr lang="en-US" sz="3200" dirty="0" smtClean="0">
                <a:solidFill>
                  <a:schemeClr val="hlink"/>
                </a:solidFill>
              </a:rPr>
            </a:br>
            <a:r>
              <a:rPr lang="en-US" sz="3200" b="1" i="1" dirty="0" smtClean="0">
                <a:solidFill>
                  <a:srgbClr val="953735"/>
                </a:solidFill>
                <a:latin typeface="Times New Roman" pitchFamily="18" charset="0"/>
                <a:cs typeface="Times New Roman" pitchFamily="18" charset="0"/>
              </a:rPr>
              <a:t> </a:t>
            </a:r>
            <a:r>
              <a:rPr lang="en-US" sz="3000" b="1" dirty="0" smtClean="0">
                <a:solidFill>
                  <a:srgbClr val="800000"/>
                </a:solidFill>
                <a:cs typeface="Times New Roman" pitchFamily="18" charset="0"/>
              </a:rPr>
              <a:t>Zoo licensing</a:t>
            </a:r>
          </a:p>
        </p:txBody>
      </p:sp>
      <p:sp>
        <p:nvSpPr>
          <p:cNvPr id="23563" name="Content Placeholder 24"/>
          <p:cNvSpPr>
            <a:spLocks noGrp="1"/>
          </p:cNvSpPr>
          <p:nvPr>
            <p:ph idx="4294967295"/>
          </p:nvPr>
        </p:nvSpPr>
        <p:spPr>
          <a:xfrm>
            <a:off x="457200" y="1600200"/>
            <a:ext cx="8534400" cy="4525963"/>
          </a:xfrm>
        </p:spPr>
        <p:txBody>
          <a:bodyPr/>
          <a:lstStyle/>
          <a:p>
            <a:pPr>
              <a:buFont typeface="Arial" charset="0"/>
              <a:buNone/>
            </a:pPr>
            <a:endParaRPr lang="en-US" sz="1800" dirty="0" smtClean="0">
              <a:latin typeface="Times New Roman" pitchFamily="18" charset="0"/>
              <a:cs typeface="Times New Roman" pitchFamily="18" charset="0"/>
            </a:endParaRPr>
          </a:p>
          <a:p>
            <a:pPr algn="just">
              <a:buFontTx/>
              <a:buChar char="•"/>
            </a:pPr>
            <a:r>
              <a:rPr lang="en-US" sz="2000" dirty="0" smtClean="0">
                <a:solidFill>
                  <a:srgbClr val="800000"/>
                </a:solidFill>
                <a:cs typeface="Times New Roman" pitchFamily="18" charset="0"/>
              </a:rPr>
              <a:t>Along with an application for establishing the fulfillment of the requirements, a consent given by the competent Authority responsible for </a:t>
            </a:r>
            <a:r>
              <a:rPr lang="sr-Latn-CS" sz="2000" dirty="0" smtClean="0">
                <a:solidFill>
                  <a:srgbClr val="800000"/>
                </a:solidFill>
                <a:cs typeface="Times New Roman" pitchFamily="18" charset="0"/>
              </a:rPr>
              <a:t>nature</a:t>
            </a:r>
            <a:r>
              <a:rPr lang="en-US" sz="2000" dirty="0" smtClean="0">
                <a:solidFill>
                  <a:srgbClr val="800000"/>
                </a:solidFill>
                <a:cs typeface="Times New Roman" pitchFamily="18" charset="0"/>
              </a:rPr>
              <a:t> protection</a:t>
            </a:r>
            <a:r>
              <a:rPr lang="sr-Latn-CS" sz="2000" dirty="0" smtClean="0">
                <a:solidFill>
                  <a:srgbClr val="800000"/>
                </a:solidFill>
                <a:cs typeface="Times New Roman" pitchFamily="18" charset="0"/>
              </a:rPr>
              <a:t> </a:t>
            </a:r>
            <a:r>
              <a:rPr lang="en-US" sz="2000" dirty="0" smtClean="0">
                <a:solidFill>
                  <a:srgbClr val="800000"/>
                </a:solidFill>
                <a:cs typeface="Times New Roman" pitchFamily="18" charset="0"/>
              </a:rPr>
              <a:t>(Ministry of Sustainable Development</a:t>
            </a:r>
            <a:r>
              <a:rPr lang="sr-Latn-CS" sz="2000" dirty="0" smtClean="0">
                <a:solidFill>
                  <a:srgbClr val="800000"/>
                </a:solidFill>
                <a:cs typeface="Times New Roman" pitchFamily="18" charset="0"/>
              </a:rPr>
              <a:t> and </a:t>
            </a:r>
            <a:r>
              <a:rPr lang="en-US" sz="2000" dirty="0" smtClean="0">
                <a:solidFill>
                  <a:srgbClr val="800000"/>
                </a:solidFill>
                <a:cs typeface="Times New Roman" pitchFamily="18" charset="0"/>
              </a:rPr>
              <a:t>T</a:t>
            </a:r>
            <a:r>
              <a:rPr lang="sr-Latn-CS" sz="2000" dirty="0" smtClean="0">
                <a:solidFill>
                  <a:srgbClr val="800000"/>
                </a:solidFill>
                <a:cs typeface="Times New Roman" pitchFamily="18" charset="0"/>
              </a:rPr>
              <a:t>ourism</a:t>
            </a:r>
            <a:r>
              <a:rPr lang="en-US" sz="2000" dirty="0" smtClean="0">
                <a:solidFill>
                  <a:srgbClr val="800000"/>
                </a:solidFill>
                <a:cs typeface="Times New Roman" pitchFamily="18" charset="0"/>
              </a:rPr>
              <a:t>) </a:t>
            </a:r>
            <a:r>
              <a:rPr lang="en-US" sz="2000" dirty="0" err="1" smtClean="0">
                <a:solidFill>
                  <a:srgbClr val="800000"/>
                </a:solidFill>
                <a:cs typeface="Times New Roman" pitchFamily="18" charset="0"/>
              </a:rPr>
              <a:t>sh</a:t>
            </a:r>
            <a:r>
              <a:rPr lang="sr-Latn-CS" sz="2000" dirty="0" smtClean="0">
                <a:solidFill>
                  <a:srgbClr val="800000"/>
                </a:solidFill>
                <a:cs typeface="Times New Roman" pitchFamily="18" charset="0"/>
              </a:rPr>
              <a:t>ould</a:t>
            </a:r>
            <a:r>
              <a:rPr lang="en-US" sz="2000" dirty="0" smtClean="0">
                <a:solidFill>
                  <a:srgbClr val="800000"/>
                </a:solidFill>
                <a:cs typeface="Times New Roman" pitchFamily="18" charset="0"/>
              </a:rPr>
              <a:t> be presented as well</a:t>
            </a:r>
            <a:r>
              <a:rPr lang="sr-Latn-ME" sz="2000" dirty="0" smtClean="0">
                <a:solidFill>
                  <a:srgbClr val="800000"/>
                </a:solidFill>
                <a:cs typeface="Times New Roman" pitchFamily="18" charset="0"/>
              </a:rPr>
              <a:t>;</a:t>
            </a:r>
            <a:endParaRPr lang="en-US" sz="2000" dirty="0" smtClean="0">
              <a:solidFill>
                <a:srgbClr val="800000"/>
              </a:solidFill>
              <a:cs typeface="Times New Roman" pitchFamily="18" charset="0"/>
            </a:endParaRPr>
          </a:p>
          <a:p>
            <a:pPr algn="just">
              <a:buFontTx/>
              <a:buNone/>
            </a:pPr>
            <a:endParaRPr lang="en-US" sz="2000" dirty="0" smtClean="0">
              <a:solidFill>
                <a:srgbClr val="800000"/>
              </a:solidFill>
              <a:cs typeface="Times New Roman" pitchFamily="18" charset="0"/>
            </a:endParaRPr>
          </a:p>
          <a:p>
            <a:pPr algn="just">
              <a:buFontTx/>
              <a:buChar char="•"/>
            </a:pPr>
            <a:r>
              <a:rPr lang="en-US" sz="2000" dirty="0" smtClean="0">
                <a:solidFill>
                  <a:srgbClr val="800000"/>
                </a:solidFill>
                <a:cs typeface="Times New Roman" pitchFamily="18" charset="0"/>
              </a:rPr>
              <a:t>The Veterinary Administration  is responsible for  issuing licenses for the zoos. Zoo that complies with the requirements above shall be recorded in the register that is kept in the Veterinary Administration</a:t>
            </a:r>
            <a:r>
              <a:rPr lang="sr-Latn-CS" sz="2000" dirty="0" smtClean="0">
                <a:solidFill>
                  <a:srgbClr val="800000"/>
                </a:solidFill>
                <a:cs typeface="Times New Roman" pitchFamily="18" charset="0"/>
              </a:rPr>
              <a:t>. </a:t>
            </a:r>
            <a:r>
              <a:rPr lang="en-US" sz="2000" dirty="0" smtClean="0">
                <a:solidFill>
                  <a:srgbClr val="800000"/>
                </a:solidFill>
                <a:cs typeface="Times New Roman" pitchFamily="18" charset="0"/>
              </a:rPr>
              <a:t>Only one zoo is licensed and recorded in the register of Veterinary Administration</a:t>
            </a:r>
            <a:r>
              <a:rPr lang="sr-Latn-ME" sz="2000" dirty="0" smtClean="0">
                <a:solidFill>
                  <a:srgbClr val="800000"/>
                </a:solidFill>
                <a:cs typeface="Times New Roman" pitchFamily="18" charset="0"/>
              </a:rPr>
              <a:t>.</a:t>
            </a:r>
            <a:endParaRPr lang="sr-Latn-CS" sz="2000" dirty="0" smtClean="0">
              <a:solidFill>
                <a:srgbClr val="800000"/>
              </a:solidFill>
              <a:cs typeface="Times New Roman" pitchFamily="18" charset="0"/>
            </a:endParaRPr>
          </a:p>
          <a:p>
            <a:pPr algn="just">
              <a:lnSpc>
                <a:spcPct val="80000"/>
              </a:lnSpc>
              <a:buFont typeface="Arial" charset="0"/>
              <a:buNone/>
            </a:pPr>
            <a:endParaRPr lang="pl-PL" sz="1800" dirty="0" smtClean="0">
              <a:latin typeface="Times New Roman" pitchFamily="18" charset="0"/>
              <a:cs typeface="Times New Roman" pitchFamily="18" charset="0"/>
            </a:endParaRPr>
          </a:p>
          <a:p>
            <a:pPr algn="just">
              <a:lnSpc>
                <a:spcPct val="80000"/>
              </a:lnSpc>
              <a:buFont typeface="Wingdings" pitchFamily="2" charset="2"/>
              <a:buChar char="q"/>
            </a:pPr>
            <a:endParaRPr lang="sr-Latn-CS" sz="1800" dirty="0" smtClean="0">
              <a:latin typeface="Times New Roman" pitchFamily="18" charset="0"/>
              <a:cs typeface="Times New Roman" pitchFamily="18" charset="0"/>
            </a:endParaRPr>
          </a:p>
          <a:p>
            <a:pPr algn="just">
              <a:lnSpc>
                <a:spcPct val="80000"/>
              </a:lnSpc>
              <a:buFont typeface="Wingdings" pitchFamily="2" charset="2"/>
              <a:buChar char="q"/>
            </a:pPr>
            <a:endParaRPr lang="sr-Latn-CS" sz="1800" b="1" i="1" dirty="0" smtClean="0">
              <a:latin typeface="Times New Roman" pitchFamily="18" charset="0"/>
              <a:cs typeface="Times New Roman" pitchFamily="18" charset="0"/>
            </a:endParaRPr>
          </a:p>
          <a:p>
            <a:pPr algn="just" eaLnBrk="1" hangingPunct="1">
              <a:buFont typeface="Arial" charset="0"/>
              <a:buNone/>
            </a:pPr>
            <a:endParaRPr lang="sr-Latn-CS" sz="1800" i="1" dirty="0" smtClean="0"/>
          </a:p>
        </p:txBody>
      </p:sp>
      <p:sp>
        <p:nvSpPr>
          <p:cNvPr id="19" name="Rectangle 18"/>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srgbClr val="632523"/>
                </a:solidFill>
                <a:cs typeface="Arial" charset="0"/>
              </a:rPr>
              <a:t>Chapter 27:  </a:t>
            </a:r>
            <a:r>
              <a:rPr lang="en-US" sz="1100" b="1" dirty="0" smtClean="0">
                <a:solidFill>
                  <a:srgbClr val="632523"/>
                </a:solidFill>
                <a:cs typeface="Arial" charset="0"/>
              </a:rPr>
              <a:t>ENVIRONMENT</a:t>
            </a:r>
            <a:r>
              <a:rPr lang="sr-Latn-ME" sz="1100" b="1" dirty="0" smtClean="0">
                <a:solidFill>
                  <a:srgbClr val="632523"/>
                </a:solidFill>
                <a:cs typeface="Arial" charset="0"/>
              </a:rPr>
              <a:t> AND CLIMATE CHANGE</a:t>
            </a:r>
            <a:endParaRPr lang="pl-PL" sz="1100" b="1" dirty="0">
              <a:solidFill>
                <a:srgbClr val="632523"/>
              </a:solidFill>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5786</TotalTime>
  <Words>1792</Words>
  <Application>Microsoft Office PowerPoint</Application>
  <PresentationFormat>On-screen Show (4:3)</PresentationFormat>
  <Paragraphs>206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       LEGISLATIVE FRAMEWORK       </vt:lpstr>
      <vt:lpstr>TRANSPOSITION Compliance with the EU legislation</vt:lpstr>
      <vt:lpstr>TRANSPOSITION </vt:lpstr>
      <vt:lpstr>IMPLEMENTATION Competent authorities </vt:lpstr>
      <vt:lpstr>   IMPLEMENTATION „Zoo“ definition</vt:lpstr>
      <vt:lpstr>  Zoo licensing </vt:lpstr>
      <vt:lpstr>  Zoo licensing</vt:lpstr>
      <vt:lpstr>  </vt:lpstr>
      <vt:lpstr>  </vt:lpstr>
      <vt:lpstr>  </vt:lpstr>
      <vt:lpstr>  </vt:lpstr>
      <vt:lpstr>  </vt:lpstr>
      <vt:lpstr> Administrative/Institutional capacity</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alen.nikezic</dc:creator>
  <cp:lastModifiedBy>Windows User</cp:lastModifiedBy>
  <cp:revision>579</cp:revision>
  <dcterms:created xsi:type="dcterms:W3CDTF">2012-04-18T16:21:57Z</dcterms:created>
  <dcterms:modified xsi:type="dcterms:W3CDTF">2020-02-04T15:00:44Z</dcterms:modified>
</cp:coreProperties>
</file>