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handoutMasterIdLst>
    <p:handoutMasterId r:id="rId19"/>
  </p:handoutMasterIdLst>
  <p:sldIdLst>
    <p:sldId id="257" r:id="rId2"/>
    <p:sldId id="357" r:id="rId3"/>
    <p:sldId id="455" r:id="rId4"/>
    <p:sldId id="413" r:id="rId5"/>
    <p:sldId id="437" r:id="rId6"/>
    <p:sldId id="467" r:id="rId7"/>
    <p:sldId id="456" r:id="rId8"/>
    <p:sldId id="457" r:id="rId9"/>
    <p:sldId id="476" r:id="rId10"/>
    <p:sldId id="469" r:id="rId11"/>
    <p:sldId id="459" r:id="rId12"/>
    <p:sldId id="447" r:id="rId13"/>
    <p:sldId id="471" r:id="rId14"/>
    <p:sldId id="473" r:id="rId15"/>
    <p:sldId id="475" r:id="rId16"/>
    <p:sldId id="265" r:id="rId17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717" autoAdjust="0"/>
  </p:normalViewPr>
  <p:slideViewPr>
    <p:cSldViewPr>
      <p:cViewPr>
        <p:scale>
          <a:sx n="75" d="100"/>
          <a:sy n="75" d="100"/>
        </p:scale>
        <p:origin x="-119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B1DC82-664D-4339-BDE9-6AEA3BA7D2F2}" type="doc">
      <dgm:prSet loTypeId="urn:microsoft.com/office/officeart/2005/8/layout/hierarchy4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01F5A9AF-A455-4B27-B25B-DF16CEAA155C}">
      <dgm:prSet phldrT="[Text]" custT="1"/>
      <dgm:spPr/>
      <dgm:t>
        <a:bodyPr/>
        <a:lstStyle/>
        <a:p>
          <a:r>
            <a:rPr lang="x-none" sz="2000" dirty="0" smtClean="0">
              <a:latin typeface="Cambria" pitchFamily="18" charset="0"/>
            </a:rPr>
            <a:t>Drinking water quality control</a:t>
          </a:r>
          <a:endParaRPr lang="en-US" sz="2000" dirty="0">
            <a:latin typeface="Cambria" pitchFamily="18" charset="0"/>
          </a:endParaRPr>
        </a:p>
      </dgm:t>
    </dgm:pt>
    <dgm:pt modelId="{64C9B429-B666-4185-BAF7-43CA3A82737B}" type="parTrans" cxnId="{FE651CA2-A3F6-4319-B8C1-57B86ED2DF56}">
      <dgm:prSet/>
      <dgm:spPr/>
      <dgm:t>
        <a:bodyPr/>
        <a:lstStyle/>
        <a:p>
          <a:endParaRPr lang="en-US"/>
        </a:p>
      </dgm:t>
    </dgm:pt>
    <dgm:pt modelId="{6F467B36-D64D-47AB-B941-7C846C2AF43B}" type="sibTrans" cxnId="{FE651CA2-A3F6-4319-B8C1-57B86ED2DF56}">
      <dgm:prSet/>
      <dgm:spPr/>
      <dgm:t>
        <a:bodyPr/>
        <a:lstStyle/>
        <a:p>
          <a:endParaRPr lang="en-US"/>
        </a:p>
      </dgm:t>
    </dgm:pt>
    <dgm:pt modelId="{7EF5A085-890A-47E3-863A-3A65EC688150}">
      <dgm:prSet phldrT="[Text]" custT="1"/>
      <dgm:spPr/>
      <dgm:t>
        <a:bodyPr/>
        <a:lstStyle/>
        <a:p>
          <a:r>
            <a:rPr lang="x-none" sz="2000" dirty="0" smtClean="0">
              <a:latin typeface="Cambria" pitchFamily="18" charset="0"/>
            </a:rPr>
            <a:t>IPH</a:t>
          </a:r>
        </a:p>
        <a:p>
          <a:r>
            <a:rPr lang="x-none" sz="2000" dirty="0" smtClean="0">
              <a:latin typeface="Cambria" pitchFamily="18" charset="0"/>
            </a:rPr>
            <a:t>56%</a:t>
          </a:r>
          <a:endParaRPr lang="en-US" sz="2000" dirty="0">
            <a:latin typeface="Cambria" pitchFamily="18" charset="0"/>
          </a:endParaRPr>
        </a:p>
      </dgm:t>
    </dgm:pt>
    <dgm:pt modelId="{D666CACE-355C-43B8-A057-D2563FF70BA7}" type="parTrans" cxnId="{6AB1EA57-FBBC-455F-BF9D-57D7218F3347}">
      <dgm:prSet/>
      <dgm:spPr/>
      <dgm:t>
        <a:bodyPr/>
        <a:lstStyle/>
        <a:p>
          <a:endParaRPr lang="en-US"/>
        </a:p>
      </dgm:t>
    </dgm:pt>
    <dgm:pt modelId="{044EC9AE-AB64-4A41-8059-65870AE532F7}" type="sibTrans" cxnId="{6AB1EA57-FBBC-455F-BF9D-57D7218F3347}">
      <dgm:prSet/>
      <dgm:spPr/>
      <dgm:t>
        <a:bodyPr/>
        <a:lstStyle/>
        <a:p>
          <a:endParaRPr lang="en-US"/>
        </a:p>
      </dgm:t>
    </dgm:pt>
    <dgm:pt modelId="{03CE52A3-6035-4966-AB84-AF09E402465F}">
      <dgm:prSet phldrT="[Text]" custT="1"/>
      <dgm:spPr/>
      <dgm:t>
        <a:bodyPr/>
        <a:lstStyle/>
        <a:p>
          <a:r>
            <a:rPr lang="x-none" sz="2000" smtClean="0">
              <a:latin typeface="Cambria" pitchFamily="18" charset="0"/>
            </a:rPr>
            <a:t>Health </a:t>
          </a:r>
          <a:r>
            <a:rPr lang="en-US" sz="2000" dirty="0" smtClean="0">
              <a:latin typeface="Cambria" pitchFamily="18" charset="0"/>
            </a:rPr>
            <a:t>C</a:t>
          </a:r>
          <a:r>
            <a:rPr lang="x-none" sz="2000" smtClean="0">
              <a:latin typeface="Cambria" pitchFamily="18" charset="0"/>
            </a:rPr>
            <a:t>enter </a:t>
          </a:r>
          <a:r>
            <a:rPr lang="x-none" sz="2000" dirty="0" smtClean="0">
              <a:latin typeface="Cambria" pitchFamily="18" charset="0"/>
            </a:rPr>
            <a:t>Bar</a:t>
          </a:r>
        </a:p>
        <a:p>
          <a:r>
            <a:rPr lang="x-none" sz="2000" dirty="0" smtClean="0">
              <a:latin typeface="Cambria" pitchFamily="18" charset="0"/>
            </a:rPr>
            <a:t>30%</a:t>
          </a:r>
          <a:endParaRPr lang="en-US" sz="2000" dirty="0">
            <a:latin typeface="Cambria" pitchFamily="18" charset="0"/>
          </a:endParaRPr>
        </a:p>
      </dgm:t>
    </dgm:pt>
    <dgm:pt modelId="{5EB1DBB0-65C3-4646-B87E-C5C2B091EBCE}" type="parTrans" cxnId="{1C2DBE4A-CE39-455E-A01A-67E6C639D45D}">
      <dgm:prSet/>
      <dgm:spPr/>
      <dgm:t>
        <a:bodyPr/>
        <a:lstStyle/>
        <a:p>
          <a:endParaRPr lang="en-US"/>
        </a:p>
      </dgm:t>
    </dgm:pt>
    <dgm:pt modelId="{04F8BDCB-4F51-44E9-95BF-138D8A3D68A7}" type="sibTrans" cxnId="{1C2DBE4A-CE39-455E-A01A-67E6C639D45D}">
      <dgm:prSet/>
      <dgm:spPr/>
      <dgm:t>
        <a:bodyPr/>
        <a:lstStyle/>
        <a:p>
          <a:endParaRPr lang="en-US"/>
        </a:p>
      </dgm:t>
    </dgm:pt>
    <dgm:pt modelId="{5845C95C-2764-41D3-9E35-1673A7603631}">
      <dgm:prSet phldrT="[Text]" custT="1"/>
      <dgm:spPr/>
      <dgm:t>
        <a:bodyPr/>
        <a:lstStyle/>
        <a:p>
          <a:r>
            <a:rPr lang="x-none" sz="2000" smtClean="0">
              <a:latin typeface="Cambria" pitchFamily="18" charset="0"/>
            </a:rPr>
            <a:t>Health </a:t>
          </a:r>
          <a:r>
            <a:rPr lang="en-US" sz="2000" dirty="0" smtClean="0">
              <a:latin typeface="Cambria" pitchFamily="18" charset="0"/>
            </a:rPr>
            <a:t>C</a:t>
          </a:r>
          <a:r>
            <a:rPr lang="x-none" sz="2000" smtClean="0">
              <a:latin typeface="Cambria" pitchFamily="18" charset="0"/>
            </a:rPr>
            <a:t>enter </a:t>
          </a:r>
          <a:r>
            <a:rPr lang="x-none" sz="2000" dirty="0" smtClean="0">
              <a:latin typeface="Cambria" pitchFamily="18" charset="0"/>
            </a:rPr>
            <a:t>Cetinje</a:t>
          </a:r>
        </a:p>
        <a:p>
          <a:r>
            <a:rPr lang="x-none" sz="2000" dirty="0" smtClean="0">
              <a:latin typeface="Cambria" pitchFamily="18" charset="0"/>
            </a:rPr>
            <a:t>13%</a:t>
          </a:r>
          <a:endParaRPr lang="en-US" sz="2000" dirty="0">
            <a:latin typeface="Cambria" pitchFamily="18" charset="0"/>
          </a:endParaRPr>
        </a:p>
      </dgm:t>
    </dgm:pt>
    <dgm:pt modelId="{9A24F5B0-DD73-4863-B04E-B73F06599017}" type="parTrans" cxnId="{4A3319C1-A0C3-4093-B05F-B5FD7F779DE0}">
      <dgm:prSet/>
      <dgm:spPr/>
      <dgm:t>
        <a:bodyPr/>
        <a:lstStyle/>
        <a:p>
          <a:endParaRPr lang="en-US"/>
        </a:p>
      </dgm:t>
    </dgm:pt>
    <dgm:pt modelId="{477E9F4F-B60D-4BD1-B80B-E291D86D891C}" type="sibTrans" cxnId="{4A3319C1-A0C3-4093-B05F-B5FD7F779DE0}">
      <dgm:prSet/>
      <dgm:spPr/>
      <dgm:t>
        <a:bodyPr/>
        <a:lstStyle/>
        <a:p>
          <a:endParaRPr lang="en-US"/>
        </a:p>
      </dgm:t>
    </dgm:pt>
    <dgm:pt modelId="{550DC7EC-D035-40EF-9BE2-81AF099F3B28}">
      <dgm:prSet phldrT="[Text]" custT="1"/>
      <dgm:spPr/>
      <dgm:t>
        <a:bodyPr/>
        <a:lstStyle/>
        <a:p>
          <a:r>
            <a:rPr lang="x-none" sz="2000" dirty="0" smtClean="0">
              <a:latin typeface="Cambria" pitchFamily="18" charset="0"/>
            </a:rPr>
            <a:t>CETI</a:t>
          </a:r>
        </a:p>
        <a:p>
          <a:r>
            <a:rPr lang="x-none" sz="2000" dirty="0" smtClean="0">
              <a:latin typeface="Cambria" pitchFamily="18" charset="0"/>
            </a:rPr>
            <a:t>1%</a:t>
          </a:r>
          <a:endParaRPr lang="en-US" sz="2000" dirty="0">
            <a:latin typeface="Cambria" pitchFamily="18" charset="0"/>
          </a:endParaRPr>
        </a:p>
      </dgm:t>
    </dgm:pt>
    <dgm:pt modelId="{3EE54D5A-3BA5-466C-AF3F-E9C8F292D149}" type="parTrans" cxnId="{015ACB14-0D3A-4F01-A6B4-CA943DC9E28B}">
      <dgm:prSet/>
      <dgm:spPr/>
      <dgm:t>
        <a:bodyPr/>
        <a:lstStyle/>
        <a:p>
          <a:endParaRPr lang="en-US"/>
        </a:p>
      </dgm:t>
    </dgm:pt>
    <dgm:pt modelId="{D1511879-2183-494F-BCF1-61C504EDC8A8}" type="sibTrans" cxnId="{015ACB14-0D3A-4F01-A6B4-CA943DC9E28B}">
      <dgm:prSet/>
      <dgm:spPr/>
      <dgm:t>
        <a:bodyPr/>
        <a:lstStyle/>
        <a:p>
          <a:endParaRPr lang="en-US"/>
        </a:p>
      </dgm:t>
    </dgm:pt>
    <dgm:pt modelId="{F776EA37-B7A9-43A5-984F-A09CD97FCD80}" type="pres">
      <dgm:prSet presAssocID="{7CB1DC82-664D-4339-BDE9-6AEA3BA7D2F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355E7A-8C36-49F1-9E78-48EF5CB1A8A3}" type="pres">
      <dgm:prSet presAssocID="{01F5A9AF-A455-4B27-B25B-DF16CEAA155C}" presName="vertOne" presStyleCnt="0"/>
      <dgm:spPr/>
    </dgm:pt>
    <dgm:pt modelId="{D400353E-DC9B-4D9D-B100-338F0F93FE5E}" type="pres">
      <dgm:prSet presAssocID="{01F5A9AF-A455-4B27-B25B-DF16CEAA155C}" presName="txOne" presStyleLbl="node0" presStyleIdx="0" presStyleCnt="1" custLinFactY="-62638" custLinFactNeighborX="-219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0C686-59E6-40C6-922A-33756F718BE7}" type="pres">
      <dgm:prSet presAssocID="{01F5A9AF-A455-4B27-B25B-DF16CEAA155C}" presName="parTransOne" presStyleCnt="0"/>
      <dgm:spPr/>
    </dgm:pt>
    <dgm:pt modelId="{F887AB2C-10C0-4FBC-AC91-BEB165F49958}" type="pres">
      <dgm:prSet presAssocID="{01F5A9AF-A455-4B27-B25B-DF16CEAA155C}" presName="horzOne" presStyleCnt="0"/>
      <dgm:spPr/>
    </dgm:pt>
    <dgm:pt modelId="{A45FC068-0C0C-4F3F-A2A2-0BFF8996BA6E}" type="pres">
      <dgm:prSet presAssocID="{7EF5A085-890A-47E3-863A-3A65EC688150}" presName="vertTwo" presStyleCnt="0"/>
      <dgm:spPr/>
    </dgm:pt>
    <dgm:pt modelId="{CD768A18-5166-4950-96FC-22F6FB55B94C}" type="pres">
      <dgm:prSet presAssocID="{7EF5A085-890A-47E3-863A-3A65EC688150}" presName="txTwo" presStyleLbl="node2" presStyleIdx="0" presStyleCnt="2" custScaleX="207153" custLinFactNeighborX="35128" custLinFactNeighborY="141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9E063-ED64-4AF2-9CC2-2E7EB134B233}" type="pres">
      <dgm:prSet presAssocID="{7EF5A085-890A-47E3-863A-3A65EC688150}" presName="parTransTwo" presStyleCnt="0"/>
      <dgm:spPr/>
    </dgm:pt>
    <dgm:pt modelId="{20597FA1-48DC-48A1-ABC7-7B2AF0BDEAA2}" type="pres">
      <dgm:prSet presAssocID="{7EF5A085-890A-47E3-863A-3A65EC688150}" presName="horzTwo" presStyleCnt="0"/>
      <dgm:spPr/>
    </dgm:pt>
    <dgm:pt modelId="{92A8B767-9B3E-44A2-BF74-D619D6996566}" type="pres">
      <dgm:prSet presAssocID="{03CE52A3-6035-4966-AB84-AF09E402465F}" presName="vertThree" presStyleCnt="0"/>
      <dgm:spPr/>
    </dgm:pt>
    <dgm:pt modelId="{CF2941F6-7F6A-432A-858E-531E419C181A}" type="pres">
      <dgm:prSet presAssocID="{03CE52A3-6035-4966-AB84-AF09E402465F}" presName="txThree" presStyleLbl="node3" presStyleIdx="0" presStyleCnt="2" custScaleX="130404" custLinFactNeighborX="-34112" custLinFactNeighborY="-5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401A24-7C4B-4D9A-9E3D-92624747FAD3}" type="pres">
      <dgm:prSet presAssocID="{03CE52A3-6035-4966-AB84-AF09E402465F}" presName="horzThree" presStyleCnt="0"/>
      <dgm:spPr/>
    </dgm:pt>
    <dgm:pt modelId="{4646918C-D29C-459B-B6E4-05C18BFEADD0}" type="pres">
      <dgm:prSet presAssocID="{04F8BDCB-4F51-44E9-95BF-138D8A3D68A7}" presName="sibSpaceThree" presStyleCnt="0"/>
      <dgm:spPr/>
    </dgm:pt>
    <dgm:pt modelId="{8FEADE95-B2EB-4193-ADF0-B6883B4DFA09}" type="pres">
      <dgm:prSet presAssocID="{5845C95C-2764-41D3-9E35-1673A7603631}" presName="vertThree" presStyleCnt="0"/>
      <dgm:spPr/>
    </dgm:pt>
    <dgm:pt modelId="{C4F2BEDD-BEAE-4BDB-A022-26F8CE22C33B}" type="pres">
      <dgm:prSet presAssocID="{5845C95C-2764-41D3-9E35-1673A7603631}" presName="txThree" presStyleLbl="node3" presStyleIdx="1" presStyleCnt="2" custScaleX="170142" custLinFactNeighborX="17593" custLinFactNeighborY="-57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F27515-70BD-47E3-B64F-774F6926D469}" type="pres">
      <dgm:prSet presAssocID="{5845C95C-2764-41D3-9E35-1673A7603631}" presName="horzThree" presStyleCnt="0"/>
      <dgm:spPr/>
    </dgm:pt>
    <dgm:pt modelId="{731E2B33-A96C-4616-A59C-4AB47E11BF84}" type="pres">
      <dgm:prSet presAssocID="{044EC9AE-AB64-4A41-8059-65870AE532F7}" presName="sibSpaceTwo" presStyleCnt="0"/>
      <dgm:spPr/>
    </dgm:pt>
    <dgm:pt modelId="{96C71638-AF95-4C87-9B82-967B65291C25}" type="pres">
      <dgm:prSet presAssocID="{550DC7EC-D035-40EF-9BE2-81AF099F3B28}" presName="vertTwo" presStyleCnt="0"/>
      <dgm:spPr/>
    </dgm:pt>
    <dgm:pt modelId="{9CF4DF4E-82CB-40FF-92B1-32B0F2A1D2A0}" type="pres">
      <dgm:prSet presAssocID="{550DC7EC-D035-40EF-9BE2-81AF099F3B28}" presName="txTwo" presStyleLbl="node2" presStyleIdx="1" presStyleCnt="2" custScaleX="158383" custScaleY="107045" custLinFactY="3916" custLinFactNeighborX="-61199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76A6A8-4F03-49E9-84BB-AF7B73296648}" type="pres">
      <dgm:prSet presAssocID="{550DC7EC-D035-40EF-9BE2-81AF099F3B28}" presName="horzTwo" presStyleCnt="0"/>
      <dgm:spPr/>
    </dgm:pt>
  </dgm:ptLst>
  <dgm:cxnLst>
    <dgm:cxn modelId="{CCB2176E-7A5B-4DDA-B960-6958A8BA0D41}" type="presOf" srcId="{03CE52A3-6035-4966-AB84-AF09E402465F}" destId="{CF2941F6-7F6A-432A-858E-531E419C181A}" srcOrd="0" destOrd="0" presId="urn:microsoft.com/office/officeart/2005/8/layout/hierarchy4"/>
    <dgm:cxn modelId="{4A3319C1-A0C3-4093-B05F-B5FD7F779DE0}" srcId="{7EF5A085-890A-47E3-863A-3A65EC688150}" destId="{5845C95C-2764-41D3-9E35-1673A7603631}" srcOrd="1" destOrd="0" parTransId="{9A24F5B0-DD73-4863-B04E-B73F06599017}" sibTransId="{477E9F4F-B60D-4BD1-B80B-E291D86D891C}"/>
    <dgm:cxn modelId="{FE651CA2-A3F6-4319-B8C1-57B86ED2DF56}" srcId="{7CB1DC82-664D-4339-BDE9-6AEA3BA7D2F2}" destId="{01F5A9AF-A455-4B27-B25B-DF16CEAA155C}" srcOrd="0" destOrd="0" parTransId="{64C9B429-B666-4185-BAF7-43CA3A82737B}" sibTransId="{6F467B36-D64D-47AB-B941-7C846C2AF43B}"/>
    <dgm:cxn modelId="{6AB1EA57-FBBC-455F-BF9D-57D7218F3347}" srcId="{01F5A9AF-A455-4B27-B25B-DF16CEAA155C}" destId="{7EF5A085-890A-47E3-863A-3A65EC688150}" srcOrd="0" destOrd="0" parTransId="{D666CACE-355C-43B8-A057-D2563FF70BA7}" sibTransId="{044EC9AE-AB64-4A41-8059-65870AE532F7}"/>
    <dgm:cxn modelId="{8E9DACF5-F984-446C-938D-C66AD318D92D}" type="presOf" srcId="{7CB1DC82-664D-4339-BDE9-6AEA3BA7D2F2}" destId="{F776EA37-B7A9-43A5-984F-A09CD97FCD80}" srcOrd="0" destOrd="0" presId="urn:microsoft.com/office/officeart/2005/8/layout/hierarchy4"/>
    <dgm:cxn modelId="{B4F69E94-EB3A-4721-B4C9-AECA1BC464C6}" type="presOf" srcId="{7EF5A085-890A-47E3-863A-3A65EC688150}" destId="{CD768A18-5166-4950-96FC-22F6FB55B94C}" srcOrd="0" destOrd="0" presId="urn:microsoft.com/office/officeart/2005/8/layout/hierarchy4"/>
    <dgm:cxn modelId="{81785CA4-4726-4850-9E69-3D3C987D73FD}" type="presOf" srcId="{5845C95C-2764-41D3-9E35-1673A7603631}" destId="{C4F2BEDD-BEAE-4BDB-A022-26F8CE22C33B}" srcOrd="0" destOrd="0" presId="urn:microsoft.com/office/officeart/2005/8/layout/hierarchy4"/>
    <dgm:cxn modelId="{1CBDDBD8-7AC6-4D33-976C-8EC49DC2C794}" type="presOf" srcId="{550DC7EC-D035-40EF-9BE2-81AF099F3B28}" destId="{9CF4DF4E-82CB-40FF-92B1-32B0F2A1D2A0}" srcOrd="0" destOrd="0" presId="urn:microsoft.com/office/officeart/2005/8/layout/hierarchy4"/>
    <dgm:cxn modelId="{C4210BCA-B114-489B-9ECC-CE9FBBC3CB8C}" type="presOf" srcId="{01F5A9AF-A455-4B27-B25B-DF16CEAA155C}" destId="{D400353E-DC9B-4D9D-B100-338F0F93FE5E}" srcOrd="0" destOrd="0" presId="urn:microsoft.com/office/officeart/2005/8/layout/hierarchy4"/>
    <dgm:cxn modelId="{1C2DBE4A-CE39-455E-A01A-67E6C639D45D}" srcId="{7EF5A085-890A-47E3-863A-3A65EC688150}" destId="{03CE52A3-6035-4966-AB84-AF09E402465F}" srcOrd="0" destOrd="0" parTransId="{5EB1DBB0-65C3-4646-B87E-C5C2B091EBCE}" sibTransId="{04F8BDCB-4F51-44E9-95BF-138D8A3D68A7}"/>
    <dgm:cxn modelId="{015ACB14-0D3A-4F01-A6B4-CA943DC9E28B}" srcId="{01F5A9AF-A455-4B27-B25B-DF16CEAA155C}" destId="{550DC7EC-D035-40EF-9BE2-81AF099F3B28}" srcOrd="1" destOrd="0" parTransId="{3EE54D5A-3BA5-466C-AF3F-E9C8F292D149}" sibTransId="{D1511879-2183-494F-BCF1-61C504EDC8A8}"/>
    <dgm:cxn modelId="{AA4054A6-48A9-4CBC-B02A-3D2A431C1B40}" type="presParOf" srcId="{F776EA37-B7A9-43A5-984F-A09CD97FCD80}" destId="{44355E7A-8C36-49F1-9E78-48EF5CB1A8A3}" srcOrd="0" destOrd="0" presId="urn:microsoft.com/office/officeart/2005/8/layout/hierarchy4"/>
    <dgm:cxn modelId="{E21EA6F9-B98D-448F-B592-745ADDBFCB6F}" type="presParOf" srcId="{44355E7A-8C36-49F1-9E78-48EF5CB1A8A3}" destId="{D400353E-DC9B-4D9D-B100-338F0F93FE5E}" srcOrd="0" destOrd="0" presId="urn:microsoft.com/office/officeart/2005/8/layout/hierarchy4"/>
    <dgm:cxn modelId="{9D4D9C65-D83E-4065-BEB3-FC0AF313C6E4}" type="presParOf" srcId="{44355E7A-8C36-49F1-9E78-48EF5CB1A8A3}" destId="{A5C0C686-59E6-40C6-922A-33756F718BE7}" srcOrd="1" destOrd="0" presId="urn:microsoft.com/office/officeart/2005/8/layout/hierarchy4"/>
    <dgm:cxn modelId="{1C851FBF-3170-4420-8E49-1A4F3CC7E854}" type="presParOf" srcId="{44355E7A-8C36-49F1-9E78-48EF5CB1A8A3}" destId="{F887AB2C-10C0-4FBC-AC91-BEB165F49958}" srcOrd="2" destOrd="0" presId="urn:microsoft.com/office/officeart/2005/8/layout/hierarchy4"/>
    <dgm:cxn modelId="{3A692158-B71F-41D4-8DE0-C1568EF90BFE}" type="presParOf" srcId="{F887AB2C-10C0-4FBC-AC91-BEB165F49958}" destId="{A45FC068-0C0C-4F3F-A2A2-0BFF8996BA6E}" srcOrd="0" destOrd="0" presId="urn:microsoft.com/office/officeart/2005/8/layout/hierarchy4"/>
    <dgm:cxn modelId="{622DC7E7-5CBB-49E9-8E8E-F7BA8A6C6E24}" type="presParOf" srcId="{A45FC068-0C0C-4F3F-A2A2-0BFF8996BA6E}" destId="{CD768A18-5166-4950-96FC-22F6FB55B94C}" srcOrd="0" destOrd="0" presId="urn:microsoft.com/office/officeart/2005/8/layout/hierarchy4"/>
    <dgm:cxn modelId="{85B1B981-65FF-474F-9A9A-D19A607CCA34}" type="presParOf" srcId="{A45FC068-0C0C-4F3F-A2A2-0BFF8996BA6E}" destId="{B469E063-ED64-4AF2-9CC2-2E7EB134B233}" srcOrd="1" destOrd="0" presId="urn:microsoft.com/office/officeart/2005/8/layout/hierarchy4"/>
    <dgm:cxn modelId="{7357C102-BA35-470E-BC2E-C7D9047DEB75}" type="presParOf" srcId="{A45FC068-0C0C-4F3F-A2A2-0BFF8996BA6E}" destId="{20597FA1-48DC-48A1-ABC7-7B2AF0BDEAA2}" srcOrd="2" destOrd="0" presId="urn:microsoft.com/office/officeart/2005/8/layout/hierarchy4"/>
    <dgm:cxn modelId="{481EF856-B476-4684-A8FE-6CF3B923123C}" type="presParOf" srcId="{20597FA1-48DC-48A1-ABC7-7B2AF0BDEAA2}" destId="{92A8B767-9B3E-44A2-BF74-D619D6996566}" srcOrd="0" destOrd="0" presId="urn:microsoft.com/office/officeart/2005/8/layout/hierarchy4"/>
    <dgm:cxn modelId="{CF94F142-D83C-4ECF-A478-97E90369C639}" type="presParOf" srcId="{92A8B767-9B3E-44A2-BF74-D619D6996566}" destId="{CF2941F6-7F6A-432A-858E-531E419C181A}" srcOrd="0" destOrd="0" presId="urn:microsoft.com/office/officeart/2005/8/layout/hierarchy4"/>
    <dgm:cxn modelId="{129601A5-D280-487B-B7F2-A24DDFF0AD44}" type="presParOf" srcId="{92A8B767-9B3E-44A2-BF74-D619D6996566}" destId="{61401A24-7C4B-4D9A-9E3D-92624747FAD3}" srcOrd="1" destOrd="0" presId="urn:microsoft.com/office/officeart/2005/8/layout/hierarchy4"/>
    <dgm:cxn modelId="{AE0ED9C0-6D3D-4AE8-88D1-FB98A5B97F94}" type="presParOf" srcId="{20597FA1-48DC-48A1-ABC7-7B2AF0BDEAA2}" destId="{4646918C-D29C-459B-B6E4-05C18BFEADD0}" srcOrd="1" destOrd="0" presId="urn:microsoft.com/office/officeart/2005/8/layout/hierarchy4"/>
    <dgm:cxn modelId="{4395511C-2266-4F6B-B0D6-E9C4832C16FA}" type="presParOf" srcId="{20597FA1-48DC-48A1-ABC7-7B2AF0BDEAA2}" destId="{8FEADE95-B2EB-4193-ADF0-B6883B4DFA09}" srcOrd="2" destOrd="0" presId="urn:microsoft.com/office/officeart/2005/8/layout/hierarchy4"/>
    <dgm:cxn modelId="{F38C8484-F4AB-43D8-953B-C6D7F96BF208}" type="presParOf" srcId="{8FEADE95-B2EB-4193-ADF0-B6883B4DFA09}" destId="{C4F2BEDD-BEAE-4BDB-A022-26F8CE22C33B}" srcOrd="0" destOrd="0" presId="urn:microsoft.com/office/officeart/2005/8/layout/hierarchy4"/>
    <dgm:cxn modelId="{3378640F-D64C-4866-AE56-A01466B5B9BD}" type="presParOf" srcId="{8FEADE95-B2EB-4193-ADF0-B6883B4DFA09}" destId="{CBF27515-70BD-47E3-B64F-774F6926D469}" srcOrd="1" destOrd="0" presId="urn:microsoft.com/office/officeart/2005/8/layout/hierarchy4"/>
    <dgm:cxn modelId="{0A5C9C14-0FC3-4716-AD9D-2BBCEBB0F746}" type="presParOf" srcId="{F887AB2C-10C0-4FBC-AC91-BEB165F49958}" destId="{731E2B33-A96C-4616-A59C-4AB47E11BF84}" srcOrd="1" destOrd="0" presId="urn:microsoft.com/office/officeart/2005/8/layout/hierarchy4"/>
    <dgm:cxn modelId="{C543C6ED-7DB8-4BDA-B402-FB7FB219D29A}" type="presParOf" srcId="{F887AB2C-10C0-4FBC-AC91-BEB165F49958}" destId="{96C71638-AF95-4C87-9B82-967B65291C25}" srcOrd="2" destOrd="0" presId="urn:microsoft.com/office/officeart/2005/8/layout/hierarchy4"/>
    <dgm:cxn modelId="{E9847A94-74F7-44C9-BA5D-4B8016ED249B}" type="presParOf" srcId="{96C71638-AF95-4C87-9B82-967B65291C25}" destId="{9CF4DF4E-82CB-40FF-92B1-32B0F2A1D2A0}" srcOrd="0" destOrd="0" presId="urn:microsoft.com/office/officeart/2005/8/layout/hierarchy4"/>
    <dgm:cxn modelId="{F5278709-A91C-4445-BE02-EF5B5A22801E}" type="presParOf" srcId="{96C71638-AF95-4C87-9B82-967B65291C25}" destId="{1D76A6A8-4F03-49E9-84BB-AF7B7329664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43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89388" y="0"/>
            <a:ext cx="30543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E4BD6C5-072C-45F3-8FDD-E3AE4FC82E8C}" type="datetimeFigureOut">
              <a:rPr lang="en-US"/>
              <a:pPr>
                <a:defRPr/>
              </a:pPr>
              <a:t>2/4/2020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5713"/>
            <a:ext cx="3054350" cy="468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89388" y="8875713"/>
            <a:ext cx="3054350" cy="468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685C030-24CF-4225-AB2E-7F0518821D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8155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43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9388" y="0"/>
            <a:ext cx="30543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3DE6502-DB44-4E71-8CA5-F8E60DF6B214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5713"/>
            <a:ext cx="3054350" cy="468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9388" y="8875713"/>
            <a:ext cx="3054350" cy="468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4D13043-F52C-4CBB-AA17-90FB3F1FF5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307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ACCAF-57F2-4463-80CB-BE5959246CD2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BDA5F-E38C-4936-921E-80E03C9E2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03A98-AF19-4C97-A2A2-65158B755463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686F3-73E8-4BA8-A87A-9444925065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4B2D-138B-4F05-A4C3-64E169C550D4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37592-F50F-4A7D-81E7-A43AA87EC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4F228-C913-45C2-B8CC-6DC15F0E83D5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C8D70-6AAE-4A78-9FC8-D6DBEC30E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60D2-C65A-4AE6-B802-AA76EF6BAE54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4F00-23C9-40FB-9747-A4C16E966D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5865E-E4F1-4C50-871F-7BFB623D1055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F093-978E-4C99-9C4D-BBBA3C59B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05BA2-C865-4BDD-B15D-E635817D60A8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E165-164C-47A9-B46E-CDD3A2A1A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7C5AC-0608-491B-AD0F-764B7C9B32C1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5476-14C9-4935-94F2-94E5BF79D5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610D5-7762-4341-B33C-4B6A98BEA4E8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1A46-7DFD-4DE0-BB3A-3BDCE8CDB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0923B-F3D5-47DC-A262-CD466BF49340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5AE7-D206-4F7F-B26A-458F2EE42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D23FC-D133-45DD-91F5-DE75AC4B1A3D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7A97-40D5-4B79-902F-1D5037E842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8847E4-3206-44CB-BDA8-B454B5805A25}" type="datetimeFigureOut">
              <a:rPr lang="en-US"/>
              <a:pPr>
                <a:defRPr/>
              </a:pPr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1D2AC5-2196-4346-8E5C-3EB831FF2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.spahic@mrt.gov.me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240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458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sz="160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sr-Latn-CS" sz="1600">
                <a:latin typeface="Cambria" pitchFamily="18" charset="0"/>
              </a:rPr>
              <a:t>M O N T E N E G R O </a:t>
            </a:r>
          </a:p>
          <a:p>
            <a:pPr algn="ctr"/>
            <a:r>
              <a:rPr lang="en-GB" sz="1600" dirty="0">
                <a:latin typeface="Cambria" pitchFamily="18" charset="0"/>
              </a:rPr>
              <a:t>Negotiating Team for the Accession of </a:t>
            </a:r>
            <a:r>
              <a:rPr lang="sr-Latn-CS" sz="1600">
                <a:latin typeface="Cambria" pitchFamily="18" charset="0"/>
              </a:rPr>
              <a:t>Montenegro </a:t>
            </a:r>
            <a:r>
              <a:rPr lang="en-GB" sz="1600" dirty="0">
                <a:latin typeface="Cambria" pitchFamily="18" charset="0"/>
              </a:rPr>
              <a:t>to the European Union</a:t>
            </a:r>
            <a:br>
              <a:rPr lang="en-GB" sz="1600" dirty="0">
                <a:latin typeface="Cambria" pitchFamily="18" charset="0"/>
              </a:rPr>
            </a:br>
            <a:r>
              <a:rPr lang="en-GB" sz="1600" i="1" dirty="0">
                <a:latin typeface="Cambria" pitchFamily="18" charset="0"/>
              </a:rPr>
              <a:t>Working Group for Chapter </a:t>
            </a:r>
            <a:r>
              <a:rPr lang="en-US" sz="1600" i="1" dirty="0">
                <a:latin typeface="Cambria" pitchFamily="18" charset="0"/>
              </a:rPr>
              <a:t>27</a:t>
            </a:r>
            <a:r>
              <a:rPr lang="hr-HR" sz="1600" i="1">
                <a:latin typeface="Cambria" pitchFamily="18" charset="0"/>
              </a:rPr>
              <a:t> –Subgroup for water quality</a:t>
            </a:r>
            <a:endParaRPr lang="en-US" sz="1600" i="1" dirty="0">
              <a:latin typeface="Cambria" pitchFamily="18" charset="0"/>
            </a:endParaRPr>
          </a:p>
        </p:txBody>
      </p:sp>
      <p:pic>
        <p:nvPicPr>
          <p:cNvPr id="11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76200"/>
            <a:ext cx="1612900" cy="1597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447800" y="3276600"/>
            <a:ext cx="632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Bilateral screening: Chapter </a:t>
            </a:r>
            <a:r>
              <a:rPr lang="x-none" sz="2600" b="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27</a:t>
            </a:r>
            <a:endParaRPr lang="en-GB" sz="2600" b="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PRESENTATION OF </a:t>
            </a:r>
            <a:r>
              <a:rPr lang="sr-Latn-CS" sz="2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MONTENEGRO</a:t>
            </a:r>
            <a:endParaRPr lang="hr-HR" sz="26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3429000" y="6324600"/>
            <a:ext cx="2406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mbria" pitchFamily="18" charset="0"/>
              </a:rPr>
              <a:t>Brussels,  </a:t>
            </a:r>
            <a:r>
              <a:rPr lang="sr-Latn-CS">
                <a:latin typeface="Cambria" pitchFamily="18" charset="0"/>
              </a:rPr>
              <a:t>21</a:t>
            </a:r>
            <a:r>
              <a:rPr lang="en-US" dirty="0">
                <a:latin typeface="Cambria" pitchFamily="18" charset="0"/>
              </a:rPr>
              <a:t>. 3. </a:t>
            </a:r>
            <a:r>
              <a:rPr lang="sr-Latn-CS">
                <a:latin typeface="Cambria" pitchFamily="18" charset="0"/>
              </a:rPr>
              <a:t>2013</a:t>
            </a:r>
            <a:endParaRPr lang="en-US" b="0" dirty="0">
              <a:latin typeface="Calibri" pitchFamily="34" charset="0"/>
            </a:endParaRPr>
          </a:p>
        </p:txBody>
      </p:sp>
      <p:grpSp>
        <p:nvGrpSpPr>
          <p:cNvPr id="15368" name="Group 22"/>
          <p:cNvGrpSpPr>
            <a:grpSpLocks/>
          </p:cNvGrpSpPr>
          <p:nvPr/>
        </p:nvGrpSpPr>
        <p:grpSpPr bwMode="auto">
          <a:xfrm rot="165688">
            <a:off x="-77788" y="5162550"/>
            <a:ext cx="1020763" cy="1752600"/>
            <a:chOff x="-28875" y="5105400"/>
            <a:chExt cx="1019475" cy="1752600"/>
          </a:xfrm>
        </p:grpSpPr>
        <p:sp>
          <p:nvSpPr>
            <p:cNvPr id="16" name="5-Point Star 15"/>
            <p:cNvSpPr/>
            <p:nvPr/>
          </p:nvSpPr>
          <p:spPr>
            <a:xfrm>
              <a:off x="0" y="64008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304800" y="62484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533400" y="59436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533400" y="55626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04800" y="52578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28875" y="51054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pic>
        <p:nvPicPr>
          <p:cNvPr id="15369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4792663"/>
            <a:ext cx="20764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5604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ext Box 121"/>
          <p:cNvSpPr txBox="1">
            <a:spLocks noChangeArrowheads="1"/>
          </p:cNvSpPr>
          <p:nvPr/>
        </p:nvSpPr>
        <p:spPr bwMode="auto">
          <a:xfrm>
            <a:off x="228600" y="1746250"/>
            <a:ext cx="845820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sr-Latn-CS">
              <a:solidFill>
                <a:srgbClr val="632523"/>
              </a:solidFill>
              <a:latin typeface="Cambria" pitchFamily="18" charset="0"/>
            </a:endParaRPr>
          </a:p>
          <a:p>
            <a:pPr algn="ctr"/>
            <a:endParaRPr lang="vi-VN" sz="2000">
              <a:solidFill>
                <a:srgbClr val="632523"/>
              </a:solidFill>
              <a:latin typeface="Cambria" pitchFamily="18" charset="0"/>
            </a:endParaRPr>
          </a:p>
          <a:p>
            <a:endParaRPr lang="sr-Latn-CS" sz="2000">
              <a:solidFill>
                <a:srgbClr val="632523"/>
              </a:solidFill>
              <a:latin typeface="Cambria" pitchFamily="18" charset="0"/>
            </a:endParaRPr>
          </a:p>
          <a:p>
            <a:pPr algn="ctr"/>
            <a:endParaRPr lang="sr-Latn-CS" sz="2000">
              <a:solidFill>
                <a:srgbClr val="632523"/>
              </a:solidFill>
              <a:latin typeface="Cambria" pitchFamily="18" charset="0"/>
            </a:endParaRPr>
          </a:p>
          <a:p>
            <a:r>
              <a:rPr lang="en-GB" sz="2000" b="0"/>
              <a:t> </a:t>
            </a:r>
            <a:endParaRPr lang="en-US" sz="2000" b="0"/>
          </a:p>
          <a:p>
            <a:pPr algn="ctr" eaLnBrk="0" hangingPunct="0"/>
            <a:endParaRPr lang="en-US" sz="2400">
              <a:solidFill>
                <a:srgbClr val="632523"/>
              </a:solidFill>
              <a:latin typeface="Cambria" pitchFamily="18" charset="0"/>
            </a:endParaRPr>
          </a:p>
          <a:p>
            <a:pPr algn="ctr" eaLnBrk="0" hangingPunct="0"/>
            <a:endParaRPr lang="en-US" sz="240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buFont typeface="Arial" charset="0"/>
              <a:buChar char="•"/>
            </a:pPr>
            <a:endParaRPr lang="en-US" sz="1400">
              <a:solidFill>
                <a:srgbClr val="953735"/>
              </a:solidFill>
              <a:latin typeface="Cambria" pitchFamily="18" charset="0"/>
            </a:endParaRPr>
          </a:p>
          <a:p>
            <a:pPr algn="ctr"/>
            <a:endParaRPr lang="en-US" sz="1400">
              <a:solidFill>
                <a:srgbClr val="000099"/>
              </a:solidFill>
              <a:latin typeface="Cambria" pitchFamily="18" charset="0"/>
            </a:endParaRPr>
          </a:p>
          <a:p>
            <a:pPr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685800"/>
            <a:ext cx="8763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sr-Latn-CS" sz="3600" dirty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         </a:t>
            </a:r>
            <a:r>
              <a:rPr lang="sr-Latn-C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ADMINISTRATI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VE</a:t>
            </a:r>
            <a:r>
              <a:rPr lang="sr-Latn-C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  CAPACIT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+mn-cs"/>
              </a:rPr>
              <a:t>IES</a:t>
            </a:r>
            <a:endParaRPr lang="en-US" sz="3600" b="0" dirty="0">
              <a:solidFill>
                <a:schemeClr val="accent2">
                  <a:lumMod val="50000"/>
                </a:schemeClr>
              </a:solidFill>
              <a:latin typeface="+mj-lt"/>
              <a:cs typeface="+mn-cs"/>
            </a:endParaRPr>
          </a:p>
        </p:txBody>
      </p:sp>
      <p:grpSp>
        <p:nvGrpSpPr>
          <p:cNvPr id="25607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5609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60163234"/>
              </p:ext>
            </p:extLst>
          </p:nvPr>
        </p:nvGraphicFramePr>
        <p:xfrm>
          <a:off x="1524000" y="1397000"/>
          <a:ext cx="6096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x-none" smtClean="0"/>
                        <a:t>Institu</a:t>
                      </a:r>
                      <a:r>
                        <a:rPr lang="en-US" dirty="0" smtClean="0"/>
                        <a:t>t</a:t>
                      </a:r>
                      <a:r>
                        <a:rPr lang="x-none" smtClean="0"/>
                        <a:t>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dirty="0" smtClean="0"/>
                        <a:t>IPH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dirty="0" smtClean="0"/>
                        <a:t>CETI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mtClean="0"/>
                        <a:t>HC</a:t>
                      </a:r>
                      <a:r>
                        <a:rPr lang="en-US" dirty="0" smtClean="0"/>
                        <a:t> </a:t>
                      </a:r>
                      <a:r>
                        <a:rPr lang="x-none" smtClean="0"/>
                        <a:t>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mtClean="0"/>
                        <a:t>HC</a:t>
                      </a:r>
                      <a:r>
                        <a:rPr lang="en-US" dirty="0" smtClean="0"/>
                        <a:t> </a:t>
                      </a:r>
                      <a:r>
                        <a:rPr lang="x-none" smtClean="0"/>
                        <a:t>Cetinje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mtClean="0"/>
                        <a:t>Water</a:t>
                      </a:r>
                      <a:r>
                        <a:rPr lang="x-none" baseline="0" smtClean="0"/>
                        <a:t> </a:t>
                      </a:r>
                      <a:r>
                        <a:rPr lang="en-US" baseline="0" dirty="0" smtClean="0"/>
                        <a:t>S</a:t>
                      </a:r>
                      <a:r>
                        <a:rPr lang="x-none" baseline="0" smtClean="0"/>
                        <a:t>upply </a:t>
                      </a:r>
                      <a:r>
                        <a:rPr lang="en-US" baseline="0" dirty="0" smtClean="0"/>
                        <a:t>Company</a:t>
                      </a:r>
                      <a:r>
                        <a:rPr lang="x-none" baseline="0" smtClean="0"/>
                        <a:t> </a:t>
                      </a:r>
                      <a:r>
                        <a:rPr lang="x-none" baseline="0" dirty="0" smtClean="0"/>
                        <a:t>of Herceg Novi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mtClean="0"/>
                        <a:t>Water </a:t>
                      </a:r>
                      <a:r>
                        <a:rPr lang="en-US" dirty="0" smtClean="0"/>
                        <a:t>S</a:t>
                      </a:r>
                      <a:r>
                        <a:rPr lang="x-none" smtClean="0"/>
                        <a:t>upply </a:t>
                      </a:r>
                      <a:r>
                        <a:rPr lang="en-US" dirty="0" smtClean="0"/>
                        <a:t>Company</a:t>
                      </a:r>
                      <a:r>
                        <a:rPr lang="x-none" smtClean="0"/>
                        <a:t> </a:t>
                      </a:r>
                      <a:r>
                        <a:rPr lang="x-none" dirty="0" smtClean="0"/>
                        <a:t>of Podgorica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dirty="0" smtClean="0"/>
                        <a:t>Sanitary inspectors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662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121"/>
          <p:cNvSpPr txBox="1">
            <a:spLocks noChangeArrowheads="1"/>
          </p:cNvSpPr>
          <p:nvPr/>
        </p:nvSpPr>
        <p:spPr bwMode="auto">
          <a:xfrm>
            <a:off x="381000" y="990600"/>
            <a:ext cx="8458200" cy="502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3538"/>
            <a:endParaRPr lang="en-US" sz="2400" b="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26630" name="Rectangle 13"/>
          <p:cNvSpPr>
            <a:spLocks noChangeArrowheads="1"/>
          </p:cNvSpPr>
          <p:nvPr/>
        </p:nvSpPr>
        <p:spPr bwMode="auto">
          <a:xfrm>
            <a:off x="381000" y="1143000"/>
            <a:ext cx="876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sr-Latn-CS" sz="2800">
                <a:solidFill>
                  <a:srgbClr val="FF0000"/>
                </a:solidFill>
                <a:latin typeface="Cambria" pitchFamily="18" charset="0"/>
              </a:rPr>
              <a:t>         </a:t>
            </a:r>
            <a:endParaRPr lang="en-US" sz="2800" b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26631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6633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4" name="Rectangle 17"/>
          <p:cNvSpPr>
            <a:spLocks noChangeArrowheads="1"/>
          </p:cNvSpPr>
          <p:nvPr/>
        </p:nvSpPr>
        <p:spPr bwMode="auto">
          <a:xfrm>
            <a:off x="228600" y="10668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6635" name="Rectangle 17"/>
          <p:cNvSpPr>
            <a:spLocks noChangeArrowheads="1"/>
          </p:cNvSpPr>
          <p:nvPr/>
        </p:nvSpPr>
        <p:spPr bwMode="auto">
          <a:xfrm>
            <a:off x="304800" y="1524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0"/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="" xmlns:p14="http://schemas.microsoft.com/office/powerpoint/2010/main" val="1490027025"/>
              </p:ext>
            </p:extLst>
          </p:nvPr>
        </p:nvGraphicFramePr>
        <p:xfrm>
          <a:off x="1524000" y="1676400"/>
          <a:ext cx="6629400" cy="378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7652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21"/>
          <p:cNvSpPr txBox="1">
            <a:spLocks noChangeArrowheads="1"/>
          </p:cNvSpPr>
          <p:nvPr/>
        </p:nvSpPr>
        <p:spPr bwMode="auto">
          <a:xfrm>
            <a:off x="152400" y="609600"/>
            <a:ext cx="845820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353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Articles  1t</a:t>
            </a:r>
            <a:r>
              <a:rPr lang="hr-HR" sz="3600" dirty="0">
                <a:solidFill>
                  <a:schemeClr val="bg1"/>
                </a:solidFill>
                <a:latin typeface="+mj-lt"/>
              </a:rPr>
              <a:t>I</a:t>
            </a:r>
            <a:r>
              <a:rPr lang="hr-HR" sz="3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IMPLEMENTATION</a:t>
            </a:r>
            <a:r>
              <a:rPr lang="x-none" sz="3600">
                <a:solidFill>
                  <a:schemeClr val="bg1"/>
                </a:solidFill>
                <a:latin typeface="+mj-lt"/>
              </a:rPr>
              <a:t>), </a:t>
            </a:r>
            <a:r>
              <a:rPr lang="x-none" sz="3600" dirty="0">
                <a:solidFill>
                  <a:schemeClr val="bg1"/>
                </a:solidFill>
                <a:latin typeface="+mj-lt"/>
              </a:rPr>
              <a:t>4, 5, 6 (part</a:t>
            </a:r>
            <a:r>
              <a:rPr lang="x-none" sz="2800" dirty="0">
                <a:solidFill>
                  <a:schemeClr val="bg1"/>
                </a:solidFill>
                <a:latin typeface="+mj-lt"/>
              </a:rPr>
              <a:t>), 10 are h</a:t>
            </a: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There is no monitoring programme </a:t>
            </a: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j-lt"/>
              </a:rPr>
              <a:t>on 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the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national </a:t>
            </a: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level.</a:t>
            </a: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j-lt"/>
              </a:rPr>
              <a:t>Article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7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-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cur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r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ent </a:t>
            </a: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monitoring programme based on contracts between water supply utilities and laboratories is </a:t>
            </a: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j-lt"/>
              </a:rPr>
              <a:t>not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complet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e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ly </a:t>
            </a: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in compliance with </a:t>
            </a: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j-lt"/>
              </a:rPr>
              <a:t>DW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Directive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;</a:t>
            </a:r>
            <a:endParaRPr lang="x-none" sz="2400" b="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defRPr/>
            </a:pP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Local </a:t>
            </a: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facilities responsible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for 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the management 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of water systems are 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obliged 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to ensure 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the monitoring 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of drinking water quality. The monitoring is performed by </a:t>
            </a:r>
            <a:r>
              <a:rPr lang="en-US" sz="2400" b="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authorised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en-US" sz="2400" b="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laboratories.</a:t>
            </a:r>
            <a:endParaRPr lang="x-none" sz="2400" b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x-none" sz="2800" dirty="0">
              <a:solidFill>
                <a:schemeClr val="bg1"/>
              </a:solidFill>
              <a:latin typeface="Cambria" pitchFamily="18" charset="0"/>
            </a:endParaRP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defRPr/>
            </a:pPr>
            <a:r>
              <a:rPr lang="x-none" sz="2800" dirty="0">
                <a:solidFill>
                  <a:schemeClr val="bg1"/>
                </a:solidFill>
                <a:latin typeface="Cambria" pitchFamily="18" charset="0"/>
              </a:rPr>
              <a:t>Article 3, paragraph 3 – there is </a:t>
            </a: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no adequate)</a:t>
            </a:r>
            <a:endParaRPr lang="x-none" sz="2800" dirty="0">
              <a:solidFill>
                <a:schemeClr val="bg1"/>
              </a:solidFill>
              <a:latin typeface="Cambria" pitchFamily="18" charset="0"/>
            </a:endParaRP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defRPr/>
            </a:pPr>
            <a:r>
              <a:rPr lang="en-US" sz="2800" dirty="0">
                <a:latin typeface="Cambria" pitchFamily="18" charset="0"/>
              </a:rPr>
              <a:t> </a:t>
            </a: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  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  <p:grpSp>
        <p:nvGrpSpPr>
          <p:cNvPr id="27654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7656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7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7658" name="Rectangle 17"/>
          <p:cNvSpPr>
            <a:spLocks noChangeArrowheads="1"/>
          </p:cNvSpPr>
          <p:nvPr/>
        </p:nvSpPr>
        <p:spPr bwMode="auto">
          <a:xfrm>
            <a:off x="304800" y="1524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8676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21"/>
          <p:cNvSpPr txBox="1">
            <a:spLocks noChangeArrowheads="1"/>
          </p:cNvSpPr>
          <p:nvPr/>
        </p:nvSpPr>
        <p:spPr bwMode="auto">
          <a:xfrm>
            <a:off x="152400" y="609600"/>
            <a:ext cx="845820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353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Articles  </a:t>
            </a:r>
            <a:r>
              <a:rPr lang="hr-HR" sz="2800" dirty="0">
                <a:solidFill>
                  <a:schemeClr val="bg1"/>
                </a:solidFill>
                <a:latin typeface="+mn-lt"/>
              </a:rPr>
              <a:t>MPL</a:t>
            </a:r>
            <a:r>
              <a:rPr lang="hr-H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IMPLEMENTATION</a:t>
            </a:r>
            <a:r>
              <a:rPr lang="x-none" sz="2800">
                <a:solidFill>
                  <a:schemeClr val="bg1"/>
                </a:solidFill>
                <a:latin typeface="+mn-lt"/>
              </a:rPr>
              <a:t>), </a:t>
            </a:r>
            <a:r>
              <a:rPr lang="x-none" sz="2800" dirty="0">
                <a:solidFill>
                  <a:schemeClr val="bg1"/>
                </a:solidFill>
                <a:latin typeface="+mn-lt"/>
              </a:rPr>
              <a:t>4, 5, 6 (part), 10 are h</a:t>
            </a:r>
          </a:p>
          <a:p>
            <a:pPr>
              <a:defRPr/>
            </a:pPr>
            <a:r>
              <a:rPr lang="hr-HR" sz="2000" u="sng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4</a:t>
            </a:r>
            <a:r>
              <a:rPr lang="x-none" sz="2000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x-none" sz="2000" u="sng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accredited laboratories </a:t>
            </a:r>
            <a:r>
              <a:rPr lang="x-none" sz="2000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in Montenegro</a:t>
            </a:r>
            <a:endParaRPr lang="hr-HR" sz="2000" u="sng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endParaRPr lang="hr-HR" sz="2000" u="sng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1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. chemistry and microbiology laboratories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of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IPH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;</a:t>
            </a:r>
            <a:endParaRPr lang="x-none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2. chemistry laboratory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of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CETI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;</a:t>
            </a:r>
            <a:endParaRPr lang="x-none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3. chemistry and microbiology laboratories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of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water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supply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compan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y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of Podgorica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;</a:t>
            </a:r>
            <a:endParaRPr lang="x-none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4. chemistry laboratory of  Health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center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Bar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accredited 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by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Accreditation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B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ody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of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Montenegro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;</a:t>
            </a:r>
            <a:endParaRPr lang="x-none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-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acrylamide 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and bromates are parameters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that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cannot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be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analy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ed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in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our laboratories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;</a:t>
            </a:r>
            <a:endParaRPr lang="x-none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-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rest of parameters in DW Directive can be analyzed </a:t>
            </a:r>
            <a:r>
              <a:rPr lang="x-none" sz="2000">
                <a:solidFill>
                  <a:schemeClr val="accent2">
                    <a:lumMod val="75000"/>
                  </a:schemeClr>
                </a:solidFill>
                <a:latin typeface="+mn-lt"/>
              </a:rPr>
              <a:t>in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the Montenegrin </a:t>
            </a:r>
            <a:r>
              <a:rPr lang="x-none" sz="200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laboratorie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s;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x-none" sz="2800" dirty="0">
              <a:solidFill>
                <a:schemeClr val="bg1"/>
              </a:solidFill>
              <a:latin typeface="Cambria" pitchFamily="18" charset="0"/>
            </a:endParaRP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defRPr/>
            </a:pPr>
            <a:r>
              <a:rPr lang="x-none" sz="2800" dirty="0">
                <a:solidFill>
                  <a:schemeClr val="bg1"/>
                </a:solidFill>
                <a:latin typeface="Cambria" pitchFamily="18" charset="0"/>
              </a:rPr>
              <a:t>Article 3, paragraph 3 – there is </a:t>
            </a: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no adequate</a:t>
            </a:r>
            <a:endParaRPr lang="x-none" sz="2800" dirty="0">
              <a:solidFill>
                <a:schemeClr val="bg1"/>
              </a:solidFill>
              <a:latin typeface="Cambria" pitchFamily="18" charset="0"/>
            </a:endParaRP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defRPr/>
            </a:pPr>
            <a:r>
              <a:rPr lang="en-US" sz="2800" dirty="0">
                <a:latin typeface="Cambria" pitchFamily="18" charset="0"/>
              </a:rPr>
              <a:t> </a:t>
            </a: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  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  <p:grpSp>
        <p:nvGrpSpPr>
          <p:cNvPr id="28678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8680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1" name="Rectangle 17"/>
          <p:cNvSpPr>
            <a:spLocks noChangeArrowheads="1"/>
          </p:cNvSpPr>
          <p:nvPr/>
        </p:nvSpPr>
        <p:spPr bwMode="auto">
          <a:xfrm>
            <a:off x="357158" y="642918"/>
            <a:ext cx="8534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8682" name="Rectangle 17"/>
          <p:cNvSpPr>
            <a:spLocks noChangeArrowheads="1"/>
          </p:cNvSpPr>
          <p:nvPr/>
        </p:nvSpPr>
        <p:spPr bwMode="auto">
          <a:xfrm>
            <a:off x="304800" y="1524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9700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21"/>
          <p:cNvSpPr txBox="1">
            <a:spLocks noChangeArrowheads="1"/>
          </p:cNvSpPr>
          <p:nvPr/>
        </p:nvSpPr>
        <p:spPr bwMode="auto">
          <a:xfrm>
            <a:off x="152400" y="914400"/>
            <a:ext cx="8458200" cy="495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353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chemeClr val="bg1"/>
                </a:solidFill>
                <a:latin typeface="Cambria" pitchFamily="18" charset="0"/>
              </a:rPr>
              <a:t>IMI</a:t>
            </a:r>
            <a:r>
              <a:rPr lang="en-US" sz="2800" dirty="0" smtClean="0">
                <a:solidFill>
                  <a:schemeClr val="bg1"/>
                </a:solidFill>
                <a:latin typeface="Cambria" pitchFamily="18" charset="0"/>
              </a:rPr>
              <a:t>           </a:t>
            </a:r>
            <a:r>
              <a:rPr lang="hr-HR" sz="3200" dirty="0" smtClean="0">
                <a:solidFill>
                  <a:schemeClr val="tx2"/>
                </a:solidFill>
                <a:latin typeface="+mn-lt"/>
              </a:rPr>
              <a:t>IMP</a:t>
            </a: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L</a:t>
            </a:r>
            <a:r>
              <a:rPr lang="hr-HR" sz="3200" dirty="0" smtClean="0">
                <a:solidFill>
                  <a:schemeClr val="tx2"/>
                </a:solidFill>
                <a:latin typeface="+mn-lt"/>
              </a:rPr>
              <a:t>EMENTATION</a:t>
            </a: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Articles  </a:t>
            </a:r>
            <a:r>
              <a:rPr lang="x-none" sz="2800" dirty="0">
                <a:solidFill>
                  <a:schemeClr val="bg1"/>
                </a:solidFill>
                <a:latin typeface="Cambria" pitchFamily="18" charset="0"/>
              </a:rPr>
              <a:t>AA</a:t>
            </a: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defRPr/>
            </a:pPr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sr-Latn-C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Local water </a:t>
            </a:r>
            <a:r>
              <a:rPr lang="sr-Latn-C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supply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companies</a:t>
            </a:r>
            <a:r>
              <a:rPr lang="sr-Latn-C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sr-Latn-C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are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obliged</a:t>
            </a:r>
            <a:r>
              <a:rPr lang="sr-Latn-C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sr-Latn-C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to inform the public on water quality</a:t>
            </a:r>
            <a:r>
              <a:rPr lang="sr-Latn-C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,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sr-Latn-C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disruption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</a:t>
            </a:r>
            <a:r>
              <a:rPr lang="sr-Latn-C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sr-Latn-C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 water quality in accordance with the Law on </a:t>
            </a:r>
            <a:r>
              <a:rPr lang="en-US" sz="2000" b="0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Utilit</a:t>
            </a:r>
            <a:r>
              <a:rPr lang="sr-Latn-C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y Sevices.</a:t>
            </a:r>
            <a:endParaRPr lang="sr-Latn-CS" sz="2000" b="0" dirty="0">
              <a:solidFill>
                <a:schemeClr val="accent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Regular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informing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(annual reports, monthly reports) on DW quality are provided by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the Public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Health Institute and Sanitary Inspection/MH. In case of incident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situations,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informing of the public is done by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the following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procedure: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local water supply company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informs the Public Health Institute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which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is in charge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of running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additional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measuring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and </a:t>
            </a:r>
            <a:r>
              <a:rPr lang="en-US" sz="2000" b="0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analysing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and informs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the Sanitary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Inspection. The Ministry of Health is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obliged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to inform the public itself or to </a:t>
            </a:r>
            <a:r>
              <a:rPr lang="en-US" sz="2000" b="0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authorise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the Public Health Institute to provide adequate advices to the public.</a:t>
            </a: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defRPr/>
            </a:pPr>
            <a:r>
              <a:rPr lang="x-none" sz="2800" dirty="0">
                <a:solidFill>
                  <a:schemeClr val="bg1"/>
                </a:solidFill>
                <a:latin typeface="Cambria" pitchFamily="18" charset="0"/>
              </a:rPr>
              <a:t>Article 3, paragraph 3 – there is no adequate</a:t>
            </a:r>
          </a:p>
        </p:txBody>
      </p:sp>
      <p:grpSp>
        <p:nvGrpSpPr>
          <p:cNvPr id="29702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9704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5" name="Rectangle 17"/>
          <p:cNvSpPr>
            <a:spLocks noChangeArrowheads="1"/>
          </p:cNvSpPr>
          <p:nvPr/>
        </p:nvSpPr>
        <p:spPr bwMode="auto">
          <a:xfrm>
            <a:off x="228600" y="12954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9706" name="Rectangle 17"/>
          <p:cNvSpPr>
            <a:spLocks noChangeArrowheads="1"/>
          </p:cNvSpPr>
          <p:nvPr/>
        </p:nvSpPr>
        <p:spPr bwMode="auto">
          <a:xfrm>
            <a:off x="304800" y="1524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0724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121"/>
          <p:cNvSpPr txBox="1">
            <a:spLocks noChangeArrowheads="1"/>
          </p:cNvSpPr>
          <p:nvPr/>
        </p:nvSpPr>
        <p:spPr bwMode="auto">
          <a:xfrm>
            <a:off x="152400" y="762000"/>
            <a:ext cx="845820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 fontAlgn="t"/>
            <a:r>
              <a:rPr lang="en-US" sz="3200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FUTURE ACTIVITIES</a:t>
            </a:r>
            <a:endParaRPr lang="hr-HR" sz="3200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  <a:p>
            <a:pPr algn="ctr" fontAlgn="t"/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r>
              <a:rPr lang="en-US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. 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Identifying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all relevant individual supplies of DW (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Articles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1 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and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3)</a:t>
            </a:r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>
              <a:buFontTx/>
              <a:buAutoNum type="arabicPeriod"/>
            </a:pPr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r>
              <a:rPr lang="en-US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2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. 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Establishing a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monitoring system (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Articles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6 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and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7</a:t>
            </a:r>
            <a:r>
              <a:rPr lang="en-US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)</a:t>
            </a:r>
          </a:p>
          <a:p>
            <a:pPr fontAlgn="t"/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3. Establishing a mechanism 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for providing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information to consumers (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Article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13)</a:t>
            </a:r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4. Establishing a system to provide reports to the Commission (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Article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13)</a:t>
            </a:r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5. Ensuring that quality of water complies with requirements/special time scale for bromate, lead and </a:t>
            </a:r>
            <a:r>
              <a:rPr lang="en-GB" dirty="0" err="1">
                <a:solidFill>
                  <a:srgbClr val="632523"/>
                </a:solidFill>
                <a:latin typeface="+mn-lt"/>
                <a:cs typeface="Times New Roman" pitchFamily="18" charset="0"/>
              </a:rPr>
              <a:t>trihalometanes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 (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Article </a:t>
            </a:r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14)</a:t>
            </a:r>
          </a:p>
          <a:p>
            <a:pPr fontAlgn="t"/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fontAlgn="t"/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algn="ctr" fontAlgn="t"/>
            <a:r>
              <a:rPr lang="en-GB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 </a:t>
            </a:r>
            <a:r>
              <a:rPr lang="en-GB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Full implementation</a:t>
            </a:r>
            <a:endParaRPr lang="en-US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 algn="ctr" fontAlgn="t"/>
            <a:r>
              <a:rPr lang="en-US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30.06.2017</a:t>
            </a:r>
          </a:p>
        </p:txBody>
      </p:sp>
      <p:grpSp>
        <p:nvGrpSpPr>
          <p:cNvPr id="30726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30728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Rectangle 17"/>
          <p:cNvSpPr>
            <a:spLocks noChangeArrowheads="1"/>
          </p:cNvSpPr>
          <p:nvPr/>
        </p:nvSpPr>
        <p:spPr bwMode="auto">
          <a:xfrm>
            <a:off x="152400" y="10668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30730" name="Rectangle 17"/>
          <p:cNvSpPr>
            <a:spLocks noChangeArrowheads="1"/>
          </p:cNvSpPr>
          <p:nvPr/>
        </p:nvSpPr>
        <p:spPr bwMode="auto">
          <a:xfrm>
            <a:off x="1295400" y="1524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grpSp>
        <p:nvGrpSpPr>
          <p:cNvPr id="31748" name="Group 31"/>
          <p:cNvGrpSpPr>
            <a:grpSpLocks/>
          </p:cNvGrpSpPr>
          <p:nvPr/>
        </p:nvGrpSpPr>
        <p:grpSpPr bwMode="auto">
          <a:xfrm>
            <a:off x="0" y="0"/>
            <a:ext cx="4662488" cy="4081463"/>
            <a:chOff x="1364455" y="17002"/>
            <a:chExt cx="4662490" cy="4080796"/>
          </a:xfrm>
        </p:grpSpPr>
        <p:sp>
          <p:nvSpPr>
            <p:cNvPr id="16" name="5-Point Star 15"/>
            <p:cNvSpPr/>
            <p:nvPr/>
          </p:nvSpPr>
          <p:spPr>
            <a:xfrm rot="8520840">
              <a:off x="2888454" y="170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15" name="5-Point Star 14"/>
            <p:cNvSpPr/>
            <p:nvPr/>
          </p:nvSpPr>
          <p:spPr>
            <a:xfrm rot="8520840">
              <a:off x="1974053" y="321803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2" name="5-Point Star 21"/>
            <p:cNvSpPr/>
            <p:nvPr/>
          </p:nvSpPr>
          <p:spPr>
            <a:xfrm rot="8520840">
              <a:off x="1364455" y="10838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3" name="5-Point Star 22"/>
            <p:cNvSpPr/>
            <p:nvPr/>
          </p:nvSpPr>
          <p:spPr>
            <a:xfrm rot="8520840">
              <a:off x="1440653" y="19982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8520840">
              <a:off x="1897855" y="276020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8520840">
              <a:off x="2507455" y="32174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8520840">
              <a:off x="3498055" y="334742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8520840">
              <a:off x="4412455" y="30650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8520840">
              <a:off x="4989591" y="235682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9" name="5-Point Star 28"/>
            <p:cNvSpPr/>
            <p:nvPr/>
          </p:nvSpPr>
          <p:spPr>
            <a:xfrm rot="8520840">
              <a:off x="5218191" y="13886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30" name="5-Point Star 29"/>
            <p:cNvSpPr/>
            <p:nvPr/>
          </p:nvSpPr>
          <p:spPr>
            <a:xfrm rot="8520840">
              <a:off x="4717254" y="6266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31" name="5-Point Star 30"/>
            <p:cNvSpPr/>
            <p:nvPr/>
          </p:nvSpPr>
          <p:spPr>
            <a:xfrm rot="8520840">
              <a:off x="3955255" y="932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733800" y="4114800"/>
            <a:ext cx="533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200" b="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Thank you for your attention!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3200" b="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0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QUESTIONS</a:t>
            </a:r>
            <a:endParaRPr lang="hr-HR" sz="40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638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21"/>
          <p:cNvSpPr txBox="1">
            <a:spLocks noChangeArrowheads="1"/>
          </p:cNvSpPr>
          <p:nvPr/>
        </p:nvSpPr>
        <p:spPr bwMode="auto">
          <a:xfrm>
            <a:off x="266700" y="1746250"/>
            <a:ext cx="845820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0" lvl="1" algn="just" eaLnBrk="0" hangingPunct="0">
              <a:defRPr/>
            </a:pPr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>
              <a:defRPr/>
            </a:pP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Working Group for Chapter </a:t>
            </a:r>
            <a:r>
              <a:rPr lang="x-none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27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</a:p>
          <a:p>
            <a:pPr marL="14288" indent="-14288" algn="ctr"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14288" indent="-14288" algn="ctr"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Bilateral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screening: Chapter </a:t>
            </a:r>
            <a:r>
              <a:rPr lang="sr-Latn-C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27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b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Presentation of Montenegro</a:t>
            </a:r>
          </a:p>
          <a:p>
            <a:pPr marL="14288" indent="-14288" algn="ctr">
              <a:defRPr/>
            </a:pPr>
            <a:endParaRPr lang="en-US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14288" indent="-14288" algn="ctr">
              <a:defRPr/>
            </a:pPr>
            <a:r>
              <a:rPr lang="x-none" sz="2400">
                <a:solidFill>
                  <a:schemeClr val="accent2">
                    <a:lumMod val="50000"/>
                  </a:schemeClr>
                </a:solidFill>
                <a:latin typeface="+mn-lt"/>
              </a:rPr>
              <a:t>Marina Mišković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-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+mn-lt"/>
              </a:rPr>
              <a:t>Spahi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ć</a:t>
            </a:r>
          </a:p>
          <a:p>
            <a:pPr marL="14288" indent="-14288" algn="ctr">
              <a:defRPr/>
            </a:pPr>
            <a:r>
              <a:rPr lang="hr-HR" sz="2400" dirty="0">
                <a:solidFill>
                  <a:schemeClr val="accent2">
                    <a:lumMod val="50000"/>
                  </a:schemeClr>
                </a:solidFill>
                <a:latin typeface="+mn-lt"/>
                <a:hlinkClick r:id="rId3"/>
              </a:rPr>
              <a:t>marina.spahic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hlinkClick r:id="rId3"/>
              </a:rPr>
              <a:t>@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+mn-lt"/>
                <a:hlinkClick r:id="rId3"/>
              </a:rPr>
              <a:t>mrt.gov.me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endParaRPr lang="x-none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14288" indent="-14288" algn="ctr"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Brussels, </a:t>
            </a:r>
            <a:r>
              <a:rPr lang="x-none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21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</a:t>
            </a:r>
            <a:r>
              <a:rPr lang="sr-Latn-C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03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.201</a:t>
            </a:r>
            <a:r>
              <a:rPr lang="sr-Latn-C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3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14288" indent="-14288" algn="ctr">
              <a:spcAft>
                <a:spcPct val="40000"/>
              </a:spcAft>
              <a:buClr>
                <a:srgbClr val="FF0000"/>
              </a:buClr>
              <a:defRPr/>
            </a:pPr>
            <a:endParaRPr lang="en-GB" sz="2000" dirty="0">
              <a:solidFill>
                <a:srgbClr val="000099"/>
              </a:solidFill>
              <a:latin typeface="Cambria" pitchFamily="18" charset="0"/>
            </a:endParaRPr>
          </a:p>
          <a:p>
            <a:pPr marL="14288" indent="-14288" algn="ctr" eaLnBrk="0" hangingPunct="0"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>
              <a:buFont typeface="Arial" charset="0"/>
              <a:buChar char="•"/>
              <a:defRPr/>
            </a:pPr>
            <a:endParaRPr lang="en-US" sz="1400" dirty="0">
              <a:solidFill>
                <a:srgbClr val="953735"/>
              </a:solidFill>
              <a:latin typeface="Cambria" pitchFamily="18" charset="0"/>
            </a:endParaRPr>
          </a:p>
          <a:p>
            <a:pPr marL="14288" indent="-14288" algn="ctr">
              <a:defRPr/>
            </a:pPr>
            <a:endParaRPr lang="en-US" sz="1400" dirty="0">
              <a:solidFill>
                <a:srgbClr val="000099"/>
              </a:solidFill>
              <a:latin typeface="Cambria" pitchFamily="18" charset="0"/>
            </a:endParaRPr>
          </a:p>
          <a:p>
            <a:pPr marL="14288" indent="-1428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dirty="0">
              <a:latin typeface="Cambria" pitchFamily="18" charset="0"/>
            </a:endParaRPr>
          </a:p>
        </p:txBody>
      </p:sp>
      <p:grpSp>
        <p:nvGrpSpPr>
          <p:cNvPr id="16390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2199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6392" name="Picture 18" descr="EU MN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17"/>
          <p:cNvSpPr>
            <a:spLocks noChangeArrowheads="1"/>
          </p:cNvSpPr>
          <p:nvPr/>
        </p:nvSpPr>
        <p:spPr bwMode="auto">
          <a:xfrm>
            <a:off x="304800" y="15240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7412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121"/>
          <p:cNvSpPr txBox="1">
            <a:spLocks noChangeArrowheads="1"/>
          </p:cNvSpPr>
          <p:nvPr/>
        </p:nvSpPr>
        <p:spPr bwMode="auto">
          <a:xfrm>
            <a:off x="266700" y="1746250"/>
            <a:ext cx="845820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0" lvl="1" algn="just" eaLnBrk="0" hangingPunct="0"/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/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/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/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/>
            <a:r>
              <a:rPr lang="sr-Latn-CS" sz="3600" dirty="0" smtClean="0">
                <a:solidFill>
                  <a:srgbClr val="632523"/>
                </a:solidFill>
                <a:latin typeface="Calibri" pitchFamily="34" charset="0"/>
              </a:rPr>
              <a:t>Drinking Water</a:t>
            </a:r>
            <a:r>
              <a:rPr lang="en-US" sz="3600" dirty="0" smtClean="0">
                <a:solidFill>
                  <a:srgbClr val="632523"/>
                </a:solidFill>
                <a:latin typeface="Calibri" pitchFamily="34" charset="0"/>
              </a:rPr>
              <a:t> Directive</a:t>
            </a:r>
            <a:r>
              <a:rPr lang="sr-Latn-CS" sz="3600" dirty="0" smtClean="0">
                <a:solidFill>
                  <a:srgbClr val="632523"/>
                </a:solidFill>
                <a:latin typeface="Calibri" pitchFamily="34" charset="0"/>
              </a:rPr>
              <a:t> </a:t>
            </a:r>
            <a:endParaRPr lang="sr-Latn-CS" sz="3600" dirty="0">
              <a:solidFill>
                <a:srgbClr val="632523"/>
              </a:solidFill>
              <a:latin typeface="Calibri" pitchFamily="34" charset="0"/>
            </a:endParaRPr>
          </a:p>
          <a:p>
            <a:pPr marL="14288" indent="-14288" algn="ctr"/>
            <a:r>
              <a:rPr lang="en-US" sz="3600" dirty="0">
                <a:solidFill>
                  <a:srgbClr val="632523"/>
                </a:solidFill>
                <a:latin typeface="Calibri" pitchFamily="34" charset="0"/>
              </a:rPr>
              <a:t>98/83/EC</a:t>
            </a:r>
            <a:endParaRPr lang="sr-Latn-CS" sz="3600" dirty="0">
              <a:solidFill>
                <a:srgbClr val="632523"/>
              </a:solidFill>
              <a:latin typeface="Calibri" pitchFamily="34" charset="0"/>
            </a:endParaRPr>
          </a:p>
          <a:p>
            <a:pPr marL="14288" indent="-14288" algn="ctr">
              <a:spcAft>
                <a:spcPct val="40000"/>
              </a:spcAft>
              <a:buClr>
                <a:srgbClr val="FF0000"/>
              </a:buClr>
            </a:pPr>
            <a:endParaRPr lang="en-GB" sz="2400" dirty="0">
              <a:solidFill>
                <a:srgbClr val="000099"/>
              </a:solidFill>
              <a:latin typeface="Cambria" pitchFamily="18" charset="0"/>
            </a:endParaRPr>
          </a:p>
          <a:p>
            <a:pPr marL="14288" indent="-14288" algn="ctr" eaLnBrk="0" hangingPunct="0">
              <a:buFont typeface="Wingdings" pitchFamily="2" charset="2"/>
              <a:buChar char="Ø"/>
            </a:pPr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>
              <a:buFont typeface="Arial" charset="0"/>
              <a:buChar char="•"/>
            </a:pPr>
            <a:endParaRPr lang="en-US" sz="1400" dirty="0">
              <a:solidFill>
                <a:srgbClr val="953735"/>
              </a:solidFill>
              <a:latin typeface="Cambria" pitchFamily="18" charset="0"/>
            </a:endParaRPr>
          </a:p>
          <a:p>
            <a:pPr marL="14288" indent="-14288" algn="ctr"/>
            <a:endParaRPr lang="en-US" sz="1400" dirty="0">
              <a:solidFill>
                <a:srgbClr val="000099"/>
              </a:solidFill>
              <a:latin typeface="Cambria" pitchFamily="18" charset="0"/>
            </a:endParaRPr>
          </a:p>
          <a:p>
            <a:pPr marL="14288" indent="-1428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dirty="0">
              <a:latin typeface="Cambria" pitchFamily="18" charset="0"/>
            </a:endParaRPr>
          </a:p>
        </p:txBody>
      </p:sp>
      <p:grpSp>
        <p:nvGrpSpPr>
          <p:cNvPr id="17414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2199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7416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17"/>
          <p:cNvSpPr>
            <a:spLocks noChangeArrowheads="1"/>
          </p:cNvSpPr>
          <p:nvPr/>
        </p:nvSpPr>
        <p:spPr bwMode="auto">
          <a:xfrm>
            <a:off x="304800" y="15240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8436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21"/>
          <p:cNvSpPr txBox="1">
            <a:spLocks noChangeArrowheads="1"/>
          </p:cNvSpPr>
          <p:nvPr/>
        </p:nvSpPr>
        <p:spPr bwMode="auto">
          <a:xfrm>
            <a:off x="228600" y="1746250"/>
            <a:ext cx="845820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1100" b="0" dirty="0"/>
              <a:t> </a:t>
            </a:r>
            <a:endParaRPr lang="en-US" sz="1100" b="0" dirty="0"/>
          </a:p>
          <a:p>
            <a:pPr algn="ctr" eaLnBrk="0" hangingPunct="0">
              <a:defRPr/>
            </a:pPr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defRPr/>
            </a:pPr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defRPr/>
            </a:pPr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Law on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Food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afety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(Official Gazette of Montenegro </a:t>
            </a:r>
            <a:r>
              <a:rPr lang="sr-Latn-C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14/07; Article 37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x-none" sz="2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x-none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Law on </a:t>
            </a:r>
            <a:r>
              <a:rPr lang="x-none" sz="240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Water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s</a:t>
            </a:r>
            <a:endParaRPr lang="x-none" sz="2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x-none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Official Gazette of Montenegro</a:t>
            </a:r>
            <a:r>
              <a:rPr lang="x-none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27/07; Article 51)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 </a:t>
            </a:r>
            <a:endParaRPr lang="sr-Latn-CS" sz="2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0" lvl="1" algn="just" eaLnBrk="0" hangingPunct="0">
              <a:defRPr/>
            </a:pPr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sr-Latn-C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buFont typeface="Arial" charset="0"/>
              <a:buChar char="•"/>
              <a:defRPr/>
            </a:pPr>
            <a:endParaRPr lang="en-US" sz="1400" dirty="0">
              <a:solidFill>
                <a:srgbClr val="953735"/>
              </a:solidFill>
              <a:latin typeface="Cambria" pitchFamily="18" charset="0"/>
            </a:endParaRPr>
          </a:p>
          <a:p>
            <a:pPr algn="ctr">
              <a:defRPr/>
            </a:pPr>
            <a:endParaRPr lang="en-US" sz="1400" dirty="0">
              <a:solidFill>
                <a:srgbClr val="000099"/>
              </a:solidFill>
              <a:latin typeface="Cambria" pitchFamily="18" charset="0"/>
            </a:endParaRPr>
          </a:p>
          <a:p>
            <a:pPr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685800"/>
            <a:ext cx="8534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x-none" sz="36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NATIONAL LEGAL FRAMEWORK</a:t>
            </a:r>
            <a:endParaRPr lang="en-US" sz="3600" b="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18439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8441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9460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121"/>
          <p:cNvSpPr txBox="1">
            <a:spLocks noChangeArrowheads="1"/>
          </p:cNvSpPr>
          <p:nvPr/>
        </p:nvSpPr>
        <p:spPr bwMode="auto">
          <a:xfrm>
            <a:off x="228600" y="1524000"/>
            <a:ext cx="8458200" cy="479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sr-Latn-CS" dirty="0">
              <a:solidFill>
                <a:srgbClr val="632523"/>
              </a:solidFill>
              <a:latin typeface="Cambr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Ministry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Health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and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Ministry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 A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griculture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and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Rural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evelopment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are responsible for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policy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and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legislation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in the area of drinking water quality. </a:t>
            </a:r>
            <a:endParaRPr lang="en-US" sz="2000" b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20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Ministry</a:t>
            </a:r>
            <a:r>
              <a:rPr lang="hr-HR" sz="2000" b="0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0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 </a:t>
            </a:r>
            <a:r>
              <a:rPr lang="en-US" sz="2000" b="0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Agriculture and </a:t>
            </a:r>
            <a:r>
              <a:rPr lang="en-US" sz="2000" b="0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="0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ural </a:t>
            </a:r>
            <a:r>
              <a:rPr lang="en-US" sz="2000" b="0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b="0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evelopment 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according to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Decree on </a:t>
            </a:r>
            <a:r>
              <a:rPr lang="en-US" sz="2000" b="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</a:t>
            </a:r>
            <a:r>
              <a:rPr lang="en-US" sz="2000" b="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rganisation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and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Manner of Functioning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Public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dministration </a:t>
            </a:r>
            <a:r>
              <a:rPr lang="hr-HR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(Offical Gazette of the Montenegro 05/12)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is responsible for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tasks related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to the use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 water, water land and water sources for water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supply, protection of </a:t>
            </a:r>
            <a:r>
              <a:rPr lang="en-US" sz="2000" b="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waterfrompollution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u="sng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</a:t>
            </a:r>
            <a:r>
              <a:rPr lang="en-US" sz="2000" b="0" u="sng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Ministry of Health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according to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Decree on </a:t>
            </a:r>
            <a:r>
              <a:rPr lang="en-US" sz="2000" b="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Organisation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and Manner of Functioning of Public Administration </a:t>
            </a:r>
            <a:r>
              <a:rPr lang="hr-HR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hr-HR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Offical Gazette of the Montenegro 05/12)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is responsible for tasks related to health and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safety of food products 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of general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use.</a:t>
            </a:r>
            <a:endParaRPr lang="en-US" sz="20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endParaRPr lang="en-US" sz="2400" dirty="0">
              <a:latin typeface="Cambria" pitchFamily="18" charset="0"/>
            </a:endParaRPr>
          </a:p>
          <a:p>
            <a:pPr algn="ctr"/>
            <a:endParaRPr lang="en-US" sz="2400" dirty="0">
              <a:latin typeface="Cambria" pitchFamily="18" charset="0"/>
            </a:endParaRPr>
          </a:p>
          <a:p>
            <a:pPr algn="ctr"/>
            <a:r>
              <a:rPr lang="en-US" sz="2400" dirty="0">
                <a:latin typeface="Cambria" pitchFamily="18" charset="0"/>
              </a:rPr>
              <a:t> </a:t>
            </a:r>
            <a:endParaRPr lang="en-US" sz="2400" b="0" dirty="0">
              <a:latin typeface="Cambria" pitchFamily="18" charset="0"/>
            </a:endParaRPr>
          </a:p>
          <a:p>
            <a:pPr marL="0" lvl="1" algn="just" eaLnBrk="0" hangingPunct="0"/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buFont typeface="Arial" charset="0"/>
              <a:buChar char="•"/>
            </a:pPr>
            <a:endParaRPr lang="en-US" sz="1400" dirty="0">
              <a:solidFill>
                <a:srgbClr val="953735"/>
              </a:solidFill>
              <a:latin typeface="Cambria" pitchFamily="18" charset="0"/>
            </a:endParaRPr>
          </a:p>
          <a:p>
            <a:pPr algn="ctr"/>
            <a:endParaRPr lang="en-US" sz="1400" dirty="0">
              <a:solidFill>
                <a:srgbClr val="000099"/>
              </a:solidFill>
              <a:latin typeface="Cambria" pitchFamily="18" charset="0"/>
            </a:endParaRPr>
          </a:p>
          <a:p>
            <a:pPr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685800"/>
            <a:ext cx="8763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sr-Latn-CS" sz="24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</a:rPr>
              <a:t>        </a:t>
            </a:r>
            <a:r>
              <a:rPr lang="sr-Latn-CS" sz="2400" dirty="0">
                <a:latin typeface="Cambria" pitchFamily="18" charset="0"/>
                <a:cs typeface="+mn-cs"/>
              </a:rPr>
              <a:t> </a:t>
            </a:r>
            <a:r>
              <a:rPr lang="hr-HR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N</a:t>
            </a:r>
            <a:r>
              <a:rPr lang="x-none" sz="32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ATIONAL </a:t>
            </a:r>
            <a:r>
              <a:rPr lang="sr-Latn-C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INSTITUTIONAL</a:t>
            </a:r>
            <a:r>
              <a:rPr lang="x-none" sz="32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 FRAMEWORK</a:t>
            </a:r>
            <a:endParaRPr lang="en-US" sz="3200" b="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19463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9465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6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484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121"/>
          <p:cNvSpPr txBox="1">
            <a:spLocks noChangeArrowheads="1"/>
          </p:cNvSpPr>
          <p:nvPr/>
        </p:nvSpPr>
        <p:spPr bwMode="auto">
          <a:xfrm>
            <a:off x="228600" y="1746250"/>
            <a:ext cx="845820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sr-Latn-CS">
              <a:solidFill>
                <a:srgbClr val="632523"/>
              </a:solidFill>
              <a:latin typeface="Cambria" pitchFamily="18" charset="0"/>
            </a:endParaRPr>
          </a:p>
          <a:p>
            <a:pPr algn="ctr"/>
            <a:endParaRPr lang="vi-VN" sz="2000">
              <a:solidFill>
                <a:srgbClr val="632523"/>
              </a:solidFill>
              <a:latin typeface="Cambria" pitchFamily="18" charset="0"/>
            </a:endParaRPr>
          </a:p>
          <a:p>
            <a:pPr algn="ctr"/>
            <a:endParaRPr lang="vi-VN" sz="2000">
              <a:solidFill>
                <a:srgbClr val="632523"/>
              </a:solidFill>
              <a:latin typeface="Cambria" pitchFamily="18" charset="0"/>
            </a:endParaRPr>
          </a:p>
          <a:p>
            <a:pPr algn="ctr"/>
            <a:endParaRPr lang="sr-Latn-CS" sz="2000">
              <a:solidFill>
                <a:srgbClr val="632523"/>
              </a:solidFill>
              <a:latin typeface="Cambria" pitchFamily="18" charset="0"/>
            </a:endParaRPr>
          </a:p>
          <a:p>
            <a:r>
              <a:rPr lang="en-GB" sz="2000" b="0"/>
              <a:t> </a:t>
            </a:r>
            <a:endParaRPr lang="en-US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buFont typeface="Arial" charset="0"/>
              <a:buChar char="•"/>
            </a:pPr>
            <a:endParaRPr lang="en-US" sz="1400">
              <a:solidFill>
                <a:srgbClr val="953735"/>
              </a:solidFill>
              <a:latin typeface="Cambria" pitchFamily="18" charset="0"/>
            </a:endParaRPr>
          </a:p>
          <a:p>
            <a:pPr algn="ctr"/>
            <a:endParaRPr lang="en-US" sz="1400">
              <a:solidFill>
                <a:srgbClr val="000099"/>
              </a:solidFill>
              <a:latin typeface="Cambria" pitchFamily="18" charset="0"/>
            </a:endParaRPr>
          </a:p>
          <a:p>
            <a:pPr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685800"/>
            <a:ext cx="8763000" cy="4616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sr-Latn-CS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</a:rPr>
              <a:t>        </a:t>
            </a:r>
            <a:r>
              <a:rPr lang="sr-Latn-CS" sz="2800" dirty="0">
                <a:latin typeface="Cambria" pitchFamily="18" charset="0"/>
                <a:cs typeface="+mn-cs"/>
              </a:rPr>
              <a:t> </a:t>
            </a:r>
            <a:r>
              <a:rPr lang="x-none" sz="2800">
                <a:latin typeface="Cambria" pitchFamily="18" charset="0"/>
                <a:cs typeface="+mn-cs"/>
              </a:rPr>
              <a:t>NATIONAL </a:t>
            </a:r>
            <a:r>
              <a:rPr lang="sr-Latn-CS" sz="2800" dirty="0">
                <a:latin typeface="Cambria" pitchFamily="18" charset="0"/>
                <a:cs typeface="+mn-cs"/>
              </a:rPr>
              <a:t>INSTITUTIONAL</a:t>
            </a:r>
            <a:r>
              <a:rPr lang="x-none" sz="2800">
                <a:latin typeface="Cambria" pitchFamily="18" charset="0"/>
                <a:cs typeface="+mn-cs"/>
              </a:rPr>
              <a:t> FRAMEWORK</a:t>
            </a:r>
            <a:endParaRPr lang="x-none" sz="280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140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x-none" sz="2800" b="0" dirty="0">
              <a:latin typeface="Cambria" pitchFamily="18" charset="0"/>
              <a:cs typeface="+mn-cs"/>
            </a:endParaRPr>
          </a:p>
          <a:p>
            <a:pPr algn="ctr" eaLnBrk="0" hangingPunct="0">
              <a:defRPr/>
            </a:pPr>
            <a:endParaRPr lang="en-US" sz="2800" b="0" dirty="0">
              <a:latin typeface="Cambria" pitchFamily="18" charset="0"/>
              <a:cs typeface="+mn-cs"/>
            </a:endParaRPr>
          </a:p>
        </p:txBody>
      </p:sp>
      <p:grpSp>
        <p:nvGrpSpPr>
          <p:cNvPr id="20487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0489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0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0491" name="Title 17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/>
          <a:lstStyle/>
          <a:p>
            <a:pPr eaLnBrk="1" hangingPunct="1"/>
            <a:r>
              <a:rPr lang="en-US" dirty="0" smtClean="0"/>
              <a:t>  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Ministry 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of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griculture and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ural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evelopment </a:t>
            </a: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is responsible for protection of water sources and 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determination of </a:t>
            </a: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sanitary protected 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areas (</a:t>
            </a: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Law on Water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s,</a:t>
            </a: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rticles 54-57)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- </a:t>
            </a:r>
            <a:r>
              <a:rPr lang="x-none" sz="2000" b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Rulebook o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n </a:t>
            </a:r>
            <a:r>
              <a:rPr lang="x-none" sz="2000" b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establishing  </a:t>
            </a:r>
            <a:r>
              <a:rPr lang="x-none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 maintaining areas of sanitary protection of water sources </a:t>
            </a:r>
            <a:r>
              <a:rPr lang="x-none" sz="2000" b="1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 limits </a:t>
            </a:r>
            <a:r>
              <a:rPr lang="x-none" sz="20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of these areas  </a:t>
            </a:r>
            <a:endParaRPr lang="x-none" sz="20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x-none" sz="2000" dirty="0" smtClean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Water sources for regional and public water supply  which are of special interest 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for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Montenegro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are under jurisdiction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of the Government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(</a:t>
            </a: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Law on Water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s,</a:t>
            </a:r>
            <a:r>
              <a:rPr lang="hr-HR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rticle 53)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.</a:t>
            </a:r>
            <a:r>
              <a:rPr lang="x-none" sz="200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endParaRPr lang="en-US" sz="2000" dirty="0">
              <a:solidFill>
                <a:schemeClr val="accent2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150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21"/>
          <p:cNvSpPr txBox="1">
            <a:spLocks noChangeArrowheads="1"/>
          </p:cNvSpPr>
          <p:nvPr/>
        </p:nvSpPr>
        <p:spPr bwMode="auto">
          <a:xfrm>
            <a:off x="228600" y="1295400"/>
            <a:ext cx="8458200" cy="5022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sr-Latn-CS" dirty="0">
              <a:solidFill>
                <a:srgbClr val="632523"/>
              </a:solidFill>
              <a:latin typeface="Cambria" pitchFamily="18" charset="0"/>
            </a:endParaRPr>
          </a:p>
          <a:p>
            <a:pPr>
              <a:defRPr/>
            </a:pPr>
            <a:r>
              <a:rPr lang="x-none" sz="2400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Ministry </a:t>
            </a:r>
            <a:r>
              <a:rPr lang="x-none" sz="2400">
                <a:solidFill>
                  <a:srgbClr val="632523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H</a:t>
            </a:r>
            <a:r>
              <a:rPr lang="x-none" sz="2400" smtClean="0">
                <a:solidFill>
                  <a:srgbClr val="632523"/>
                </a:solidFill>
                <a:latin typeface="+mn-lt"/>
                <a:cs typeface="Times New Roman" pitchFamily="18" charset="0"/>
              </a:rPr>
              <a:t>ealth </a:t>
            </a:r>
            <a:r>
              <a:rPr lang="x-none" sz="2400" dirty="0">
                <a:solidFill>
                  <a:srgbClr val="632523"/>
                </a:solidFill>
                <a:latin typeface="+mn-lt"/>
                <a:cs typeface="Times New Roman" pitchFamily="18" charset="0"/>
              </a:rPr>
              <a:t>is responsible for:</a:t>
            </a:r>
            <a:endParaRPr lang="en-US" sz="2400" b="0" dirty="0">
              <a:solidFill>
                <a:srgbClr val="632523"/>
              </a:solidFill>
              <a:latin typeface="+mn-lt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control an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d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monitoring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of drinking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water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safety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  <a:endParaRPr lang="x-none" sz="2400" b="0" dirty="0">
              <a:solidFill>
                <a:schemeClr val="accent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prescrib</a:t>
            </a:r>
            <a:r>
              <a:rPr lang="en-US" sz="2400" b="0" dirty="0" err="1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ing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regulations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for 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drinking water safety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</a:t>
            </a:r>
            <a:r>
              <a:rPr lang="x-none" sz="240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Rulebook </a:t>
            </a:r>
            <a:r>
              <a:rPr lang="x-none" sz="240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n</a:t>
            </a:r>
            <a:r>
              <a:rPr lang="x-none" sz="240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drinking water </a:t>
            </a:r>
            <a:r>
              <a:rPr lang="x-none" sz="240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safety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(</a:t>
            </a:r>
            <a:r>
              <a:rPr lang="hr-HR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Official </a:t>
            </a:r>
            <a:r>
              <a:rPr lang="hr-HR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Gazet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</a:t>
            </a:r>
            <a:r>
              <a:rPr lang="hr-HR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e </a:t>
            </a:r>
            <a:r>
              <a:rPr lang="hr-HR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of </a:t>
            </a:r>
            <a:r>
              <a:rPr lang="hr-HR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Montenegro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24/2012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)</a:t>
            </a:r>
            <a:r>
              <a:rPr lang="x-none" sz="240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; 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with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previous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approv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l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from </a:t>
            </a:r>
            <a:r>
              <a:rPr lang="sr-Latn-C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the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Ministry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griculture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and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R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ural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D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evelopment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;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he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manner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and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scope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of water quality testing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with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monitoring 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programme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– </a:t>
            </a:r>
            <a:r>
              <a:rPr lang="x-none" sz="240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Rulebook </a:t>
            </a:r>
            <a:r>
              <a:rPr lang="x-none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not adopted yet</a:t>
            </a:r>
            <a:r>
              <a:rPr lang="en-GB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 </a:t>
            </a:r>
            <a:endParaRPr lang="x-none" sz="2400" dirty="0">
              <a:solidFill>
                <a:schemeClr val="accent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Administration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for Inspection Affairs</a:t>
            </a:r>
            <a:endParaRPr lang="vi-VN" sz="2400" dirty="0">
              <a:solidFill>
                <a:schemeClr val="accent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S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anitary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I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nspection 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is responsible for water safety control</a:t>
            </a:r>
          </a:p>
          <a:p>
            <a:pPr algn="just" eaLnBrk="0" hangingPunct="0">
              <a:defRPr/>
            </a:pP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-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W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ater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I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nspection 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is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responsible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for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the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monitoring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and implementation 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of </a:t>
            </a:r>
            <a:r>
              <a:rPr lang="hr-HR" sz="2400" b="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the Law on</a:t>
            </a:r>
            <a:r>
              <a:rPr lang="x-none" sz="2400" b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Water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s.</a:t>
            </a:r>
            <a:r>
              <a:rPr lang="x-none" sz="2400" b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algn="ctr" eaLnBrk="0" hangingPunct="0">
              <a:defRPr/>
            </a:pPr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>
              <a:defRPr/>
            </a:pPr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buFont typeface="Arial" charset="0"/>
              <a:buChar char="•"/>
              <a:defRPr/>
            </a:pPr>
            <a:endParaRPr lang="en-US" sz="1400" dirty="0">
              <a:solidFill>
                <a:srgbClr val="953735"/>
              </a:solidFill>
              <a:latin typeface="Cambria" pitchFamily="18" charset="0"/>
            </a:endParaRPr>
          </a:p>
          <a:p>
            <a:pPr algn="ctr">
              <a:defRPr/>
            </a:pPr>
            <a:endParaRPr lang="en-US" sz="1400" dirty="0">
              <a:solidFill>
                <a:srgbClr val="000099"/>
              </a:solidFill>
              <a:latin typeface="Cambria" pitchFamily="18" charset="0"/>
            </a:endParaRPr>
          </a:p>
          <a:p>
            <a:pPr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685800"/>
            <a:ext cx="8763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sr-Latn-CS" sz="2800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cs typeface="+mn-cs"/>
              </a:rPr>
              <a:t>         </a:t>
            </a:r>
            <a:r>
              <a:rPr lang="x-none" sz="28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NATIONAL </a:t>
            </a:r>
            <a:r>
              <a:rPr lang="sr-Latn-C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INSTITUTIONAL</a:t>
            </a:r>
            <a:r>
              <a:rPr lang="x-none" sz="28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+mn-cs"/>
              </a:rPr>
              <a:t> FRAMEWORK</a:t>
            </a:r>
            <a:endParaRPr lang="en-US" sz="2800" b="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21511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1513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4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2532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121"/>
          <p:cNvSpPr txBox="1">
            <a:spLocks noChangeArrowheads="1"/>
          </p:cNvSpPr>
          <p:nvPr/>
        </p:nvSpPr>
        <p:spPr bwMode="auto">
          <a:xfrm>
            <a:off x="228600" y="1746250"/>
            <a:ext cx="8458200" cy="457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sr-Latn-CS" dirty="0">
              <a:solidFill>
                <a:srgbClr val="632523"/>
              </a:solidFill>
              <a:latin typeface="Cambria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sr-Latn-CS" sz="2000" b="0" dirty="0">
                <a:solidFill>
                  <a:srgbClr val="632523"/>
                </a:solidFill>
                <a:latin typeface="Calibri" pitchFamily="34" charset="0"/>
              </a:rPr>
              <a:t>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Directive has been transposed into the Rulebook 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on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drinking water safety (Official Gazette of 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Montenegro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24/2012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);</a:t>
            </a:r>
            <a:endParaRPr lang="en-US" sz="2000" b="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82 employees are involved 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in the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analysis of drinking water 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safety;</a:t>
            </a:r>
            <a:endParaRPr lang="en-US" sz="2000" b="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Most of them are working in IPH, Health 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Centre of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Bar and </a:t>
            </a:r>
            <a:r>
              <a:rPr lang="en-GB" sz="2000" b="0" dirty="0" err="1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Cetinje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, Water 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Supply Companies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of </a:t>
            </a:r>
            <a:r>
              <a:rPr lang="en-GB" sz="2000" b="0" dirty="0" err="1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Podgorica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and </a:t>
            </a:r>
            <a:r>
              <a:rPr lang="en-GB" sz="2000" b="0" dirty="0" err="1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Herceg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Novi (internal quality control) and </a:t>
            </a:r>
            <a:r>
              <a:rPr lang="en-US" sz="2000" b="0" dirty="0" err="1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Ecotoxicological</a:t>
            </a:r>
            <a:r>
              <a:rPr lang="en-US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 Examination Centre of 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Montenegro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(CETI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);</a:t>
            </a:r>
            <a:endParaRPr lang="en-US" sz="2000" b="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specialist of: hygiene, sanitary chemistry, toxicology and microbiology</a:t>
            </a:r>
            <a:endParaRPr lang="en-US" sz="2000" b="0" dirty="0">
              <a:solidFill>
                <a:schemeClr val="accent2">
                  <a:lumMod val="75000"/>
                </a:schemeClr>
              </a:solidFill>
              <a:latin typeface="Calibri"/>
              <a:ea typeface="Calibri"/>
              <a:cs typeface="Times New Roman"/>
            </a:endParaRPr>
          </a:p>
          <a:p>
            <a:r>
              <a:rPr lang="en-GB" sz="2000" b="0" dirty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graduated chemists, psycho-chemists, engineers of technology, biologists and </a:t>
            </a:r>
            <a:r>
              <a:rPr lang="en-GB" sz="2000" b="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     technician staff</a:t>
            </a:r>
            <a:r>
              <a:rPr lang="en-US" sz="2000" b="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;</a:t>
            </a:r>
            <a:endParaRPr lang="sr-Latn-CS" sz="2000" b="0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algn="just"/>
            <a:r>
              <a:rPr lang="en-GB" sz="2000" b="0" dirty="0">
                <a:latin typeface="Calibri" pitchFamily="34" charset="0"/>
              </a:rPr>
              <a:t> </a:t>
            </a:r>
            <a:endParaRPr lang="en-US" sz="2000" b="0" dirty="0">
              <a:solidFill>
                <a:srgbClr val="632523"/>
              </a:solidFill>
              <a:latin typeface="Calibri" pitchFamily="34" charset="0"/>
            </a:endParaRPr>
          </a:p>
          <a:p>
            <a:pPr algn="ctr"/>
            <a:endParaRPr lang="en-US" sz="2000" b="0" dirty="0"/>
          </a:p>
          <a:p>
            <a:pPr algn="ctr" eaLnBrk="0" hangingPunct="0"/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algn="ctr" eaLnBrk="0" hangingPunct="0"/>
            <a:endParaRPr lang="en-US" sz="24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marL="0" lvl="1" algn="just" eaLnBrk="0" hangingPunct="0"/>
            <a:endParaRPr lang="en-US" sz="1600" dirty="0">
              <a:solidFill>
                <a:srgbClr val="632523"/>
              </a:solidFill>
              <a:latin typeface="Cambria" pitchFamily="18" charset="0"/>
            </a:endParaRPr>
          </a:p>
          <a:p>
            <a:pPr algn="ctr">
              <a:buFont typeface="Arial" charset="0"/>
              <a:buChar char="•"/>
            </a:pPr>
            <a:endParaRPr lang="en-US" sz="1400" dirty="0">
              <a:solidFill>
                <a:srgbClr val="953735"/>
              </a:solidFill>
              <a:latin typeface="Cambria" pitchFamily="18" charset="0"/>
            </a:endParaRPr>
          </a:p>
          <a:p>
            <a:pPr algn="ctr"/>
            <a:endParaRPr lang="en-US" sz="1400" dirty="0">
              <a:solidFill>
                <a:srgbClr val="000099"/>
              </a:solidFill>
              <a:latin typeface="Cambria" pitchFamily="18" charset="0"/>
            </a:endParaRPr>
          </a:p>
          <a:p>
            <a:pPr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dirty="0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685800"/>
            <a:ext cx="8763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sr-Latn-C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+mn-cs"/>
              </a:rPr>
              <a:t>TRANSPOSITION </a:t>
            </a:r>
            <a:endParaRPr lang="en-US" sz="3600" b="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  <a:cs typeface="+mn-cs"/>
            </a:endParaRPr>
          </a:p>
        </p:txBody>
      </p:sp>
      <p:grpSp>
        <p:nvGrpSpPr>
          <p:cNvPr id="22535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2537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8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ame Side Corner Rectangle 10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21211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12" name="Round Same Side Corner Rectangle 11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0139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/>
          </a:p>
        </p:txBody>
      </p:sp>
      <p:sp>
        <p:nvSpPr>
          <p:cNvPr id="9" name="Rectangle 8"/>
          <p:cNvSpPr/>
          <p:nvPr/>
        </p:nvSpPr>
        <p:spPr>
          <a:xfrm>
            <a:off x="498475" y="6415088"/>
            <a:ext cx="45354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the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Accession of </a:t>
            </a:r>
            <a:r>
              <a:rPr lang="x-none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b="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3556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121"/>
          <p:cNvSpPr txBox="1">
            <a:spLocks noChangeArrowheads="1"/>
          </p:cNvSpPr>
          <p:nvPr/>
        </p:nvSpPr>
        <p:spPr bwMode="auto">
          <a:xfrm>
            <a:off x="152400" y="609600"/>
            <a:ext cx="845820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6353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Articles  1,</a:t>
            </a:r>
            <a:r>
              <a:rPr lang="hr-HR" sz="3600" dirty="0">
                <a:solidFill>
                  <a:schemeClr val="bg1"/>
                </a:solidFill>
                <a:latin typeface="+mj-lt"/>
              </a:rPr>
              <a:t>T</a:t>
            </a:r>
            <a:r>
              <a:rPr lang="hr-HR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TRANSPOSITION</a:t>
            </a:r>
            <a:r>
              <a:rPr lang="x-none" sz="3600">
                <a:solidFill>
                  <a:schemeClr val="bg1"/>
                </a:solidFill>
                <a:latin typeface="+mj-lt"/>
              </a:rPr>
              <a:t>art</a:t>
            </a:r>
            <a:r>
              <a:rPr lang="x-none" sz="3600" dirty="0">
                <a:solidFill>
                  <a:schemeClr val="bg1"/>
                </a:solidFill>
                <a:latin typeface="+mj-lt"/>
              </a:rPr>
              <a:t>), 4, 5, 6 (part), 10 are h</a:t>
            </a: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400" u="sng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Articles </a:t>
            </a:r>
            <a:r>
              <a:rPr lang="x-none" sz="2400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1,2,3 </a:t>
            </a:r>
            <a:r>
              <a:rPr lang="x-none" sz="2400" b="0" u="sng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(</a:t>
            </a:r>
            <a:r>
              <a:rPr lang="x-none" sz="2400" b="0" u="sng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part</a:t>
            </a:r>
            <a:r>
              <a:rPr lang="en-US" sz="2400" b="0" u="sng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ially</a:t>
            </a:r>
            <a:r>
              <a:rPr lang="x-none" sz="2400" b="0" u="sng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) </a:t>
            </a:r>
            <a:r>
              <a:rPr lang="x-none" sz="2400" b="0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4,5,6 </a:t>
            </a:r>
            <a:r>
              <a:rPr lang="x-none" sz="2400" b="0" u="sng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(</a:t>
            </a:r>
            <a:r>
              <a:rPr lang="x-none" sz="2400" b="0" u="sng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part</a:t>
            </a:r>
            <a:r>
              <a:rPr lang="en-US" sz="2400" b="0" u="sng" dirty="0" err="1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ially</a:t>
            </a:r>
            <a:r>
              <a:rPr lang="en-US" sz="2400" b="0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)</a:t>
            </a:r>
            <a:r>
              <a:rPr lang="x-none" sz="2400" b="0" u="sng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, </a:t>
            </a:r>
            <a:r>
              <a:rPr lang="x-none" sz="2400" b="0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10 </a:t>
            </a: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are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harmoni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ed </a:t>
            </a:r>
            <a:endParaRPr lang="x-none" sz="2400" b="0" dirty="0">
              <a:solidFill>
                <a:schemeClr val="accent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400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Article 3, paragraph 3 </a:t>
            </a: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– there is </a:t>
            </a: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no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adequa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e 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legislation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and water control for small water supply systems (</a:t>
            </a: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less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th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 </a:t>
            </a:r>
            <a:r>
              <a:rPr lang="x-none" sz="2400" b="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50 persons) </a:t>
            </a: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400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Article 6, paragraph 2 and 3 </a:t>
            </a:r>
            <a:r>
              <a:rPr lang="x-none" sz="2400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- </a:t>
            </a:r>
            <a:r>
              <a:rPr lang="x-none" sz="2400" b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not 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harmoni</a:t>
            </a:r>
            <a:r>
              <a:rPr lang="en-US" sz="2400" b="0" dirty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</a:t>
            </a:r>
            <a:r>
              <a:rPr lang="x-none" sz="2400" b="0" smtClean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ed</a:t>
            </a:r>
            <a:endParaRPr lang="en-US" sz="2400" b="0" dirty="0">
              <a:solidFill>
                <a:schemeClr val="accent2">
                  <a:lumMod val="75000"/>
                </a:schemeClr>
              </a:solidFill>
              <a:latin typeface="+mn-lt"/>
              <a:cs typeface="Times New Roman" pitchFamily="18" charset="0"/>
            </a:endParaRPr>
          </a:p>
          <a:p>
            <a:pPr marL="363538" algn="just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x-none" sz="2400" b="0" smtClean="0">
                <a:solidFill>
                  <a:schemeClr val="bg1"/>
                </a:solidFill>
                <a:latin typeface="+mj-lt"/>
              </a:rPr>
              <a:t>supply </a:t>
            </a:r>
            <a:r>
              <a:rPr lang="x-none" sz="2400" b="0" dirty="0">
                <a:solidFill>
                  <a:schemeClr val="bg1"/>
                </a:solidFill>
                <a:latin typeface="+mj-lt"/>
              </a:rPr>
              <a:t>systems (less then 50 persons)</a:t>
            </a:r>
          </a:p>
          <a:p>
            <a:pPr marL="363538" algn="ctr">
              <a:spcAft>
                <a:spcPct val="40000"/>
              </a:spcAft>
              <a:buClr>
                <a:srgbClr val="FF0000"/>
              </a:buClr>
              <a:defRPr/>
            </a:pPr>
            <a:r>
              <a:rPr lang="en-US" sz="2800" dirty="0">
                <a:latin typeface="Cambria" pitchFamily="18" charset="0"/>
              </a:rPr>
              <a:t> </a:t>
            </a:r>
            <a:r>
              <a:rPr lang="x-none" sz="2800">
                <a:solidFill>
                  <a:schemeClr val="bg1"/>
                </a:solidFill>
                <a:latin typeface="Cambria" pitchFamily="18" charset="0"/>
              </a:rPr>
              <a:t>  </a:t>
            </a:r>
            <a:endParaRPr lang="en-US" sz="2800" dirty="0">
              <a:solidFill>
                <a:schemeClr val="bg1"/>
              </a:solidFill>
              <a:latin typeface="Cambria" pitchFamily="18" charset="0"/>
            </a:endParaRPr>
          </a:p>
        </p:txBody>
      </p:sp>
      <p:grpSp>
        <p:nvGrpSpPr>
          <p:cNvPr id="23558" name="Group 21"/>
          <p:cNvGrpSpPr>
            <a:grpSpLocks/>
          </p:cNvGrpSpPr>
          <p:nvPr/>
        </p:nvGrpSpPr>
        <p:grpSpPr bwMode="auto">
          <a:xfrm>
            <a:off x="7885113" y="-4763"/>
            <a:ext cx="1211262" cy="385763"/>
            <a:chOff x="7814716" y="-5258"/>
            <a:chExt cx="1210767" cy="460280"/>
          </a:xfrm>
        </p:grpSpPr>
        <p:sp>
          <p:nvSpPr>
            <p:cNvPr id="23" name="5-Point Star 22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4" name="5-Point Star 23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5" name="5-Point Star 24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6" name="5-Point Star 25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7" name="5-Point Star 26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  <p:sp>
          <p:nvSpPr>
            <p:cNvPr id="28" name="5-Point Star 27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95250" y="104775"/>
            <a:ext cx="7143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Chapter 27:  Drinking water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3560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17"/>
          <p:cNvSpPr>
            <a:spLocks noChangeArrowheads="1"/>
          </p:cNvSpPr>
          <p:nvPr/>
        </p:nvSpPr>
        <p:spPr bwMode="auto">
          <a:xfrm>
            <a:off x="228600" y="1460500"/>
            <a:ext cx="8534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  <a:p>
            <a:r>
              <a:rPr lang="en-US" b="0"/>
              <a:t>A</a:t>
            </a:r>
          </a:p>
        </p:txBody>
      </p:sp>
      <p:sp>
        <p:nvSpPr>
          <p:cNvPr id="23562" name="Rectangle 17"/>
          <p:cNvSpPr>
            <a:spLocks noChangeArrowheads="1"/>
          </p:cNvSpPr>
          <p:nvPr/>
        </p:nvSpPr>
        <p:spPr bwMode="auto">
          <a:xfrm>
            <a:off x="304800" y="15240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4922</TotalTime>
  <Words>1391</Words>
  <Application>Microsoft Office PowerPoint</Application>
  <PresentationFormat>On-screen Show (4:3)</PresentationFormat>
  <Paragraphs>473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 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Zorka Prljevic</dc:creator>
  <cp:lastModifiedBy>Windows User</cp:lastModifiedBy>
  <cp:revision>727</cp:revision>
  <dcterms:created xsi:type="dcterms:W3CDTF">2012-04-18T16:21:57Z</dcterms:created>
  <dcterms:modified xsi:type="dcterms:W3CDTF">2020-02-04T15:18:03Z</dcterms:modified>
</cp:coreProperties>
</file>